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omments/modernComment_154_6A80CCE5.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2_578E4951.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21_8DDFB81C.xml" ContentType="application/vnd.ms-powerpoint.comments+xml"/>
  <Override PartName="/ppt/ink/ink1.xml" ContentType="application/inkml+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424" r:id="rId2"/>
    <p:sldId id="425" r:id="rId3"/>
    <p:sldId id="340" r:id="rId4"/>
    <p:sldId id="408" r:id="rId5"/>
    <p:sldId id="403" r:id="rId6"/>
    <p:sldId id="382" r:id="rId7"/>
    <p:sldId id="285" r:id="rId8"/>
    <p:sldId id="283" r:id="rId9"/>
    <p:sldId id="420" r:id="rId10"/>
    <p:sldId id="421" r:id="rId11"/>
    <p:sldId id="398" r:id="rId12"/>
    <p:sldId id="391" r:id="rId13"/>
    <p:sldId id="390" r:id="rId14"/>
    <p:sldId id="363" r:id="rId15"/>
    <p:sldId id="369" r:id="rId16"/>
    <p:sldId id="384" r:id="rId17"/>
    <p:sldId id="377" r:id="rId18"/>
    <p:sldId id="351" r:id="rId19"/>
    <p:sldId id="362" r:id="rId20"/>
    <p:sldId id="354" r:id="rId21"/>
    <p:sldId id="352" r:id="rId22"/>
    <p:sldId id="290" r:id="rId23"/>
    <p:sldId id="292" r:id="rId24"/>
    <p:sldId id="353" r:id="rId25"/>
    <p:sldId id="355" r:id="rId26"/>
    <p:sldId id="356" r:id="rId27"/>
    <p:sldId id="357" r:id="rId28"/>
    <p:sldId id="347" r:id="rId29"/>
    <p:sldId id="348" r:id="rId30"/>
    <p:sldId id="349" r:id="rId31"/>
    <p:sldId id="331" r:id="rId32"/>
    <p:sldId id="334" r:id="rId33"/>
    <p:sldId id="335" r:id="rId34"/>
    <p:sldId id="379" r:id="rId35"/>
    <p:sldId id="368" r:id="rId36"/>
    <p:sldId id="338" r:id="rId37"/>
    <p:sldId id="336" r:id="rId38"/>
    <p:sldId id="339" r:id="rId39"/>
    <p:sldId id="332" r:id="rId40"/>
    <p:sldId id="296" r:id="rId41"/>
    <p:sldId id="298" r:id="rId42"/>
    <p:sldId id="300" r:id="rId43"/>
    <p:sldId id="307" r:id="rId44"/>
    <p:sldId id="304" r:id="rId45"/>
    <p:sldId id="305" r:id="rId46"/>
    <p:sldId id="306" r:id="rId47"/>
    <p:sldId id="320" r:id="rId48"/>
    <p:sldId id="323" r:id="rId49"/>
    <p:sldId id="325" r:id="rId50"/>
    <p:sldId id="333" r:id="rId51"/>
    <p:sldId id="311" r:id="rId52"/>
    <p:sldId id="312" r:id="rId53"/>
    <p:sldId id="313" r:id="rId54"/>
    <p:sldId id="314" r:id="rId55"/>
    <p:sldId id="315" r:id="rId56"/>
    <p:sldId id="318" r:id="rId57"/>
    <p:sldId id="319" r:id="rId58"/>
    <p:sldId id="346" r:id="rId59"/>
    <p:sldId id="329" r:id="rId60"/>
    <p:sldId id="326" r:id="rId61"/>
    <p:sldId id="328" r:id="rId62"/>
    <p:sldId id="269" r:id="rId63"/>
    <p:sldId id="295" r:id="rId64"/>
    <p:sldId id="263" r:id="rId65"/>
    <p:sldId id="301" r:id="rId66"/>
    <p:sldId id="282" r:id="rId67"/>
    <p:sldId id="278" r:id="rId68"/>
    <p:sldId id="276" r:id="rId69"/>
    <p:sldId id="293" r:id="rId70"/>
    <p:sldId id="294" r:id="rId71"/>
    <p:sldId id="299" r:id="rId72"/>
    <p:sldId id="286" r:id="rId73"/>
    <p:sldId id="280" r:id="rId74"/>
    <p:sldId id="281" r:id="rId75"/>
    <p:sldId id="279" r:id="rId76"/>
    <p:sldId id="260" r:id="rId77"/>
    <p:sldId id="265" r:id="rId78"/>
    <p:sldId id="270" r:id="rId79"/>
    <p:sldId id="308" r:id="rId80"/>
    <p:sldId id="274" r:id="rId81"/>
    <p:sldId id="256" r:id="rId82"/>
    <p:sldId id="344" r:id="rId83"/>
    <p:sldId id="289" r:id="rId84"/>
    <p:sldId id="402" r:id="rId85"/>
    <p:sldId id="40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modernComment_121_8DDFB81C.xml><?xml version="1.0" encoding="utf-8"?>
<p188:cmLst xmlns:a="http://schemas.openxmlformats.org/drawingml/2006/main" xmlns:r="http://schemas.openxmlformats.org/officeDocument/2006/relationships" xmlns:p188="http://schemas.microsoft.com/office/powerpoint/2018/8/main">
  <p188:cm id="{5EC4AF13-C7C3-404F-A8CA-A77F1AF8CCA0}" authorId="{00000000-0000-0000-0000-000000000000}" created="2024-04-08T17:11:32.340">
    <pc:sldMkLst xmlns:pc="http://schemas.microsoft.com/office/powerpoint/2013/main/command">
      <pc:docMk/>
      <pc:sldMk cId="3823735248" sldId="289"/>
    </pc:sldMkLst>
    <p188:txBody>
      <a:bodyPr/>
      <a:lstStyle/>
      <a:p>
        <a:r>
          <a:rPr lang="en-US"/>
          <a:t>Slides 9,10,11, and 12 showing our dataset. </a:t>
        </a:r>
      </a:p>
    </p188:txBody>
  </p188:cm>
</p188:cmLst>
</file>

<file path=ppt/comments/modernComment_122_578E4951.xml><?xml version="1.0" encoding="utf-8"?>
<p188:cmLst xmlns:a="http://schemas.openxmlformats.org/drawingml/2006/main" xmlns:r="http://schemas.openxmlformats.org/officeDocument/2006/relationships" xmlns:p188="http://schemas.microsoft.com/office/powerpoint/2018/8/main">
  <p188:cm id="{FB6671B4-2CFD-4420-B889-080572187288}" authorId="{00000000-0000-0000-0000-000000000000}" created="2024-04-08T17:12:10.771">
    <pc:sldMkLst xmlns:pc="http://schemas.microsoft.com/office/powerpoint/2013/main/command">
      <pc:docMk/>
      <pc:sldMk cId="1468942673" sldId="290"/>
    </pc:sldMkLst>
    <p188:txBody>
      <a:bodyPr/>
      <a:lstStyle/>
      <a:p>
        <a:r>
          <a:rPr lang="en-US"/>
          <a:t>We need to show the data exploration part here, any visualization figures </a:t>
        </a:r>
      </a:p>
    </p188:txBody>
  </p188:cm>
</p188:cmLst>
</file>

<file path=ppt/comments/modernComment_154_6A80CCE5.xml><?xml version="1.0" encoding="utf-8"?>
<p188:cmLst xmlns:a="http://schemas.openxmlformats.org/drawingml/2006/main" xmlns:r="http://schemas.openxmlformats.org/officeDocument/2006/relationships" xmlns:p188="http://schemas.microsoft.com/office/powerpoint/2018/8/main">
  <p188:cm id="{D8D34CC8-3BE8-8D4B-8F27-28C1BE58747F}" authorId="{00000000-0000-0000-0000-000000000000}" created="2024-04-24T23:42:50.787">
    <ac:txMkLst xmlns:ac="http://schemas.microsoft.com/office/drawing/2013/main/command">
      <pc:docMk xmlns:pc="http://schemas.microsoft.com/office/powerpoint/2013/main/command"/>
      <pc:sldMk xmlns:pc="http://schemas.microsoft.com/office/powerpoint/2013/main/command" cId="1786825957" sldId="340"/>
      <ac:spMk id="37" creationId="{EA19B741-D2E8-6AA8-CE86-84A0EF62685A}"/>
      <ac:txMk cp="100" len="8">
        <ac:context len="148" hash="410302528"/>
      </ac:txMk>
    </ac:txMkLst>
    <p188:pos x="2192858" y="693445"/>
    <p188:txBody>
      <a:bodyPr/>
      <a:lstStyle/>
      <a:p>
        <a:r>
          <a:rPr lang="en-US"/>
          <a:t>Change NAICS description with SUSB</a:t>
        </a:r>
      </a:p>
    </p188:txBody>
  </p188:cm>
  <p188:cm id="{4A9246F6-816C-4349-A9BA-D663BDDA9871}" authorId="{00000000-0000-0000-0000-000000000000}" created="2024-04-24T23:47:07.667">
    <ac:deMkLst xmlns:ac="http://schemas.microsoft.com/office/drawing/2013/main/command">
      <pc:docMk xmlns:pc="http://schemas.microsoft.com/office/powerpoint/2013/main/command"/>
      <pc:sldMk xmlns:pc="http://schemas.microsoft.com/office/powerpoint/2013/main/command" cId="1786825957" sldId="340"/>
      <ac:grpSpMk id="15" creationId="{6760579F-F272-6715-D69C-4B13E2152D2B}"/>
    </ac:deMkLst>
    <p188:txBody>
      <a:bodyPr/>
      <a:lstStyle/>
      <a:p>
        <a:r>
          <a:rPr lang="en-US"/>
          <a:t>Change the order
1. VCDB—&gt; VCDB filtered (merge with SUSB)
2. Remove synthetic data?</a:t>
        </a:r>
      </a:p>
    </p188:txBody>
  </p188:cm>
  <p188:cm id="{D4536B97-89AC-F142-B70D-ACE4A65D9D55}" authorId="{00000000-0000-0000-0000-000000000000}" created="2024-04-24T23:48:15.543">
    <ac:deMkLst xmlns:ac="http://schemas.microsoft.com/office/drawing/2013/main/command">
      <pc:docMk xmlns:pc="http://schemas.microsoft.com/office/powerpoint/2013/main/command"/>
      <pc:sldMk xmlns:pc="http://schemas.microsoft.com/office/powerpoint/2013/main/command" cId="1786825957" sldId="340"/>
      <ac:grpSpMk id="7" creationId="{3C5DD361-D25F-F0D8-D4E1-53BF8659A50A}"/>
    </ac:deMkLst>
    <p188:txBody>
      <a:bodyPr/>
      <a:lstStyle/>
      <a:p>
        <a:r>
          <a:rPr lang="en-US"/>
          <a:t>Add US and 2020-present time period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60BC5-AEF4-4E09-AABB-C14B67E12B9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FD627A0-6266-4875-B99B-1A311CDAC010}">
      <dgm:prSet phldrT="[Text]" custT="1"/>
      <dgm:spPr/>
      <dgm:t>
        <a:bodyPr/>
        <a:lstStyle/>
        <a:p>
          <a:r>
            <a:rPr lang="en-US" sz="1400" dirty="0"/>
            <a:t>Compilation of General and Industry-specific LLM Attack Techniques </a:t>
          </a:r>
        </a:p>
      </dgm:t>
    </dgm:pt>
    <dgm:pt modelId="{84ED6D74-C090-46E8-8947-89A6D1F5C9C1}" type="parTrans" cxnId="{DE12C92F-8C05-407F-A55C-FB849748FC03}">
      <dgm:prSet/>
      <dgm:spPr/>
      <dgm:t>
        <a:bodyPr/>
        <a:lstStyle/>
        <a:p>
          <a:endParaRPr lang="en-US" sz="1400"/>
        </a:p>
      </dgm:t>
    </dgm:pt>
    <dgm:pt modelId="{FD740441-F2C8-4FBA-9ABF-75BDC1FB4625}" type="sibTrans" cxnId="{DE12C92F-8C05-407F-A55C-FB849748FC03}">
      <dgm:prSet/>
      <dgm:spPr/>
      <dgm:t>
        <a:bodyPr/>
        <a:lstStyle/>
        <a:p>
          <a:endParaRPr lang="en-US" sz="1400"/>
        </a:p>
      </dgm:t>
    </dgm:pt>
    <dgm:pt modelId="{A9FAB759-AA5F-4F41-9A65-FB02FB6B73CE}">
      <dgm:prSet custT="1"/>
      <dgm:spPr/>
      <dgm:t>
        <a:bodyPr/>
        <a:lstStyle/>
        <a:p>
          <a:r>
            <a:rPr lang="en-US" sz="1200"/>
            <a:t>Cybersecurity Attack Techniques Identified by </a:t>
          </a:r>
        </a:p>
        <a:p>
          <a:r>
            <a:rPr lang="en-US" sz="1200"/>
            <a:t>VERIS schema (Vocabulary for Event Recording and Incident Sharing)</a:t>
          </a:r>
          <a:endParaRPr lang="en-US" sz="1200" dirty="0"/>
        </a:p>
      </dgm:t>
    </dgm:pt>
    <dgm:pt modelId="{521EAC97-FF05-4FFE-A22E-C9A10A249181}" type="parTrans" cxnId="{858EAA02-AF13-4FE9-922D-F9763BBEF465}">
      <dgm:prSet/>
      <dgm:spPr/>
      <dgm:t>
        <a:bodyPr/>
        <a:lstStyle/>
        <a:p>
          <a:endParaRPr lang="en-US" sz="1400"/>
        </a:p>
      </dgm:t>
    </dgm:pt>
    <dgm:pt modelId="{75BA4C3E-05FF-40B0-BF3F-4BC325FD7BD5}" type="sibTrans" cxnId="{858EAA02-AF13-4FE9-922D-F9763BBEF465}">
      <dgm:prSet/>
      <dgm:spPr/>
      <dgm:t>
        <a:bodyPr/>
        <a:lstStyle/>
        <a:p>
          <a:endParaRPr lang="en-US" sz="1400"/>
        </a:p>
      </dgm:t>
    </dgm:pt>
    <dgm:pt modelId="{73AC8C99-D646-460F-B96D-BC8DF061AA90}">
      <dgm:prSet custT="1"/>
      <dgm:spPr/>
      <dgm:t>
        <a:bodyPr/>
        <a:lstStyle/>
        <a:p>
          <a:r>
            <a:rPr lang="en-US" sz="1300" b="0"/>
            <a:t>VCDB (VERIS Community </a:t>
          </a:r>
          <a:r>
            <a:rPr lang="en-US" sz="1300" b="0">
              <a:latin typeface="Aptos Display" panose="02110004020202020204"/>
            </a:rPr>
            <a:t>Database-filtered</a:t>
          </a:r>
          <a:r>
            <a:rPr lang="en-US" sz="1300" b="0"/>
            <a:t>)</a:t>
          </a:r>
          <a:endParaRPr lang="en-US" sz="1300" b="0" dirty="0"/>
        </a:p>
      </dgm:t>
    </dgm:pt>
    <dgm:pt modelId="{0D6CBCA9-F7DF-49FA-93D3-CB1065F15BCB}" type="parTrans" cxnId="{3C393D07-1C5E-484C-AF76-6BDACE3AEF4A}">
      <dgm:prSet/>
      <dgm:spPr/>
      <dgm:t>
        <a:bodyPr/>
        <a:lstStyle/>
        <a:p>
          <a:endParaRPr lang="en-US" sz="1400"/>
        </a:p>
      </dgm:t>
    </dgm:pt>
    <dgm:pt modelId="{16FEBBB8-84FB-4C4F-B955-6923E5279F45}" type="sibTrans" cxnId="{3C393D07-1C5E-484C-AF76-6BDACE3AEF4A}">
      <dgm:prSet/>
      <dgm:spPr/>
      <dgm:t>
        <a:bodyPr/>
        <a:lstStyle/>
        <a:p>
          <a:endParaRPr lang="en-US" sz="1400"/>
        </a:p>
      </dgm:t>
    </dgm:pt>
    <dgm:pt modelId="{5A8BAC38-5EA5-4BEE-A4FB-37E9B50CD15B}">
      <dgm:prSet custT="1"/>
      <dgm:spPr/>
      <dgm:t>
        <a:bodyPr/>
        <a:lstStyle/>
        <a:p>
          <a:r>
            <a:rPr lang="en-US" sz="1400" b="1" dirty="0"/>
            <a:t>MITRE ATLAS </a:t>
          </a:r>
          <a:r>
            <a:rPr lang="en-US" sz="1400" dirty="0"/>
            <a:t>(Adversarial Threat Landscape for Artificial-Intelligence Systems)</a:t>
          </a:r>
        </a:p>
      </dgm:t>
    </dgm:pt>
    <dgm:pt modelId="{48F8A174-3038-43F9-BF15-BDD6A284145E}" type="parTrans" cxnId="{D981BEFB-E408-4466-8585-6BB29CC56102}">
      <dgm:prSet/>
      <dgm:spPr/>
      <dgm:t>
        <a:bodyPr/>
        <a:lstStyle/>
        <a:p>
          <a:endParaRPr lang="en-US" sz="1400"/>
        </a:p>
      </dgm:t>
    </dgm:pt>
    <dgm:pt modelId="{741EFBE1-E9AB-4236-8324-99EB7CD9CC01}" type="sibTrans" cxnId="{D981BEFB-E408-4466-8585-6BB29CC56102}">
      <dgm:prSet/>
      <dgm:spPr/>
      <dgm:t>
        <a:bodyPr/>
        <a:lstStyle/>
        <a:p>
          <a:endParaRPr lang="en-US" sz="1400"/>
        </a:p>
      </dgm:t>
    </dgm:pt>
    <dgm:pt modelId="{613BF485-812B-46D7-A084-DE2346D45460}">
      <dgm:prSet phldrT="[Text]" custT="1"/>
      <dgm:spPr/>
      <dgm:t>
        <a:bodyPr/>
        <a:lstStyle/>
        <a:p>
          <a:pPr>
            <a:buClrTx/>
            <a:buSzTx/>
            <a:buFontTx/>
            <a:buNone/>
          </a:pPr>
          <a:r>
            <a:rPr kumimoji="0" lang="en-US" sz="1400" b="0" i="0" u="none" strike="noStrike" cap="none" spc="0" normalizeH="0" baseline="0" noProof="0">
              <a:ln>
                <a:noFill/>
              </a:ln>
              <a:solidFill>
                <a:prstClr val="black"/>
              </a:solidFill>
              <a:effectLst/>
              <a:uLnTx/>
              <a:uFillTx/>
              <a:latin typeface="Calibri" charset="0"/>
              <a:ea typeface="ＭＳ Ｐゴシック" charset="0"/>
            </a:rPr>
            <a:t>LLM Attack Techniques(Ind spec) via </a:t>
          </a:r>
          <a:r>
            <a:rPr kumimoji="0" lang="en-US" sz="1400" b="1" i="0" u="none" strike="noStrike" cap="none" spc="0" normalizeH="0" baseline="0" noProof="0">
              <a:ln>
                <a:noFill/>
              </a:ln>
              <a:solidFill>
                <a:prstClr val="black"/>
              </a:solidFill>
              <a:effectLst/>
              <a:uLnTx/>
              <a:uFillTx/>
              <a:latin typeface="Calibri" charset="0"/>
              <a:ea typeface="ＭＳ Ｐゴシック" charset="0"/>
            </a:rPr>
            <a:t>Literature Survey &amp; Web-Scarping</a:t>
          </a:r>
          <a:endParaRPr lang="en-US" sz="1400" dirty="0"/>
        </a:p>
      </dgm:t>
    </dgm:pt>
    <dgm:pt modelId="{11264335-9B1C-45CB-9837-DF6FEEACAEC2}" type="sibTrans" cxnId="{6E2552D8-177F-4D08-99E9-41ABB2750EC0}">
      <dgm:prSet/>
      <dgm:spPr/>
      <dgm:t>
        <a:bodyPr/>
        <a:lstStyle/>
        <a:p>
          <a:endParaRPr lang="en-US" sz="1400"/>
        </a:p>
      </dgm:t>
    </dgm:pt>
    <dgm:pt modelId="{2EF7B779-E563-45BC-828C-1D8CAA3DE7BB}" type="parTrans" cxnId="{6E2552D8-177F-4D08-99E9-41ABB2750EC0}">
      <dgm:prSet/>
      <dgm:spPr/>
      <dgm:t>
        <a:bodyPr/>
        <a:lstStyle/>
        <a:p>
          <a:endParaRPr lang="en-US" sz="1400"/>
        </a:p>
      </dgm:t>
    </dgm:pt>
    <dgm:pt modelId="{FD0CA2EF-0899-4052-9882-D9953BEC5279}" type="pres">
      <dgm:prSet presAssocID="{C4C60BC5-AEF4-4E09-AABB-C14B67E12B93}" presName="hierChild1" presStyleCnt="0">
        <dgm:presLayoutVars>
          <dgm:chPref val="1"/>
          <dgm:dir/>
          <dgm:animOne val="branch"/>
          <dgm:animLvl val="lvl"/>
          <dgm:resizeHandles/>
        </dgm:presLayoutVars>
      </dgm:prSet>
      <dgm:spPr/>
    </dgm:pt>
    <dgm:pt modelId="{B865273F-3EA7-4FEA-8CE2-82AF9477431B}" type="pres">
      <dgm:prSet presAssocID="{613BF485-812B-46D7-A084-DE2346D45460}" presName="hierRoot1" presStyleCnt="0"/>
      <dgm:spPr/>
    </dgm:pt>
    <dgm:pt modelId="{46B9A9DC-31A9-49C2-AEAB-4859F212A157}" type="pres">
      <dgm:prSet presAssocID="{613BF485-812B-46D7-A084-DE2346D45460}" presName="composite" presStyleCnt="0"/>
      <dgm:spPr/>
    </dgm:pt>
    <dgm:pt modelId="{546142AD-AD8F-4859-BC7E-3E09A863D631}" type="pres">
      <dgm:prSet presAssocID="{613BF485-812B-46D7-A084-DE2346D45460}" presName="background" presStyleLbl="node0" presStyleIdx="0" presStyleCnt="3"/>
      <dgm:spPr/>
    </dgm:pt>
    <dgm:pt modelId="{5CD6B128-2E96-4045-979D-0841979EEBA9}" type="pres">
      <dgm:prSet presAssocID="{613BF485-812B-46D7-A084-DE2346D45460}" presName="text" presStyleLbl="fgAcc0" presStyleIdx="0" presStyleCnt="3" custLinFactNeighborX="6361" custLinFactNeighborY="-516">
        <dgm:presLayoutVars>
          <dgm:chPref val="3"/>
        </dgm:presLayoutVars>
      </dgm:prSet>
      <dgm:spPr/>
    </dgm:pt>
    <dgm:pt modelId="{E501B77A-FF4B-49BE-A097-6EFDC9B21A79}" type="pres">
      <dgm:prSet presAssocID="{613BF485-812B-46D7-A084-DE2346D45460}" presName="hierChild2" presStyleCnt="0"/>
      <dgm:spPr/>
    </dgm:pt>
    <dgm:pt modelId="{11DEF185-B72F-4F86-83D1-A88B2A8A646E}" type="pres">
      <dgm:prSet presAssocID="{84ED6D74-C090-46E8-8947-89A6D1F5C9C1}" presName="Name10" presStyleLbl="parChTrans1D2" presStyleIdx="0" presStyleCnt="1"/>
      <dgm:spPr/>
    </dgm:pt>
    <dgm:pt modelId="{5E0D472E-6F4D-4FFC-954C-6DC7C6BC1321}" type="pres">
      <dgm:prSet presAssocID="{EFD627A0-6266-4875-B99B-1A311CDAC010}" presName="hierRoot2" presStyleCnt="0"/>
      <dgm:spPr/>
    </dgm:pt>
    <dgm:pt modelId="{BEA29D53-46C1-4899-AF51-DC9F09AD0A3A}" type="pres">
      <dgm:prSet presAssocID="{EFD627A0-6266-4875-B99B-1A311CDAC010}" presName="composite2" presStyleCnt="0"/>
      <dgm:spPr/>
    </dgm:pt>
    <dgm:pt modelId="{B6CD1C28-6353-4314-BC66-FE27F34BE60C}" type="pres">
      <dgm:prSet presAssocID="{EFD627A0-6266-4875-B99B-1A311CDAC010}" presName="background2" presStyleLbl="node2" presStyleIdx="0" presStyleCnt="1"/>
      <dgm:spPr/>
    </dgm:pt>
    <dgm:pt modelId="{14BAF5E2-9AEF-4467-9C3C-A391D99A85EA}" type="pres">
      <dgm:prSet presAssocID="{EFD627A0-6266-4875-B99B-1A311CDAC010}" presName="text2" presStyleLbl="fgAcc2" presStyleIdx="0" presStyleCnt="1" custLinFactNeighborX="31215" custLinFactNeighborY="5897">
        <dgm:presLayoutVars>
          <dgm:chPref val="3"/>
        </dgm:presLayoutVars>
      </dgm:prSet>
      <dgm:spPr/>
    </dgm:pt>
    <dgm:pt modelId="{689077C6-D81A-4A98-8894-B06C7ACA6779}" type="pres">
      <dgm:prSet presAssocID="{EFD627A0-6266-4875-B99B-1A311CDAC010}" presName="hierChild3" presStyleCnt="0"/>
      <dgm:spPr/>
    </dgm:pt>
    <dgm:pt modelId="{66A9C966-FE01-4236-9635-DA9E8B19BF54}" type="pres">
      <dgm:prSet presAssocID="{521EAC97-FF05-4FFE-A22E-C9A10A249181}" presName="Name17" presStyleLbl="parChTrans1D3" presStyleIdx="0" presStyleCnt="1"/>
      <dgm:spPr/>
    </dgm:pt>
    <dgm:pt modelId="{B2CCCAB1-D8A0-4206-9E8E-29D01E6F4F19}" type="pres">
      <dgm:prSet presAssocID="{A9FAB759-AA5F-4F41-9A65-FB02FB6B73CE}" presName="hierRoot3" presStyleCnt="0"/>
      <dgm:spPr/>
    </dgm:pt>
    <dgm:pt modelId="{C5EB0831-6C8D-4A03-91B0-68D38E34C334}" type="pres">
      <dgm:prSet presAssocID="{A9FAB759-AA5F-4F41-9A65-FB02FB6B73CE}" presName="composite3" presStyleCnt="0"/>
      <dgm:spPr/>
    </dgm:pt>
    <dgm:pt modelId="{9CD4B38D-656D-40DF-990C-08A343B8758F}" type="pres">
      <dgm:prSet presAssocID="{A9FAB759-AA5F-4F41-9A65-FB02FB6B73CE}" presName="background3" presStyleLbl="node3" presStyleIdx="0" presStyleCnt="1"/>
      <dgm:spPr/>
    </dgm:pt>
    <dgm:pt modelId="{7C6DE077-77AC-4F8B-8A95-5796BC04A0FC}" type="pres">
      <dgm:prSet presAssocID="{A9FAB759-AA5F-4F41-9A65-FB02FB6B73CE}" presName="text3" presStyleLbl="fgAcc3" presStyleIdx="0" presStyleCnt="1" custLinFactNeighborX="31495" custLinFactNeighborY="9691">
        <dgm:presLayoutVars>
          <dgm:chPref val="3"/>
        </dgm:presLayoutVars>
      </dgm:prSet>
      <dgm:spPr/>
    </dgm:pt>
    <dgm:pt modelId="{A2BB3B32-FBD4-4582-9511-CD2599545401}" type="pres">
      <dgm:prSet presAssocID="{A9FAB759-AA5F-4F41-9A65-FB02FB6B73CE}" presName="hierChild4" presStyleCnt="0"/>
      <dgm:spPr/>
    </dgm:pt>
    <dgm:pt modelId="{5E0C2EE9-301C-4983-B669-4BD1582EC159}" type="pres">
      <dgm:prSet presAssocID="{5A8BAC38-5EA5-4BEE-A4FB-37E9B50CD15B}" presName="hierRoot1" presStyleCnt="0"/>
      <dgm:spPr/>
    </dgm:pt>
    <dgm:pt modelId="{3660F775-AF81-4520-8C66-F94A391A4AEA}" type="pres">
      <dgm:prSet presAssocID="{5A8BAC38-5EA5-4BEE-A4FB-37E9B50CD15B}" presName="composite" presStyleCnt="0"/>
      <dgm:spPr/>
    </dgm:pt>
    <dgm:pt modelId="{5AAAA86F-196F-4BC6-97B8-17F9E282603B}" type="pres">
      <dgm:prSet presAssocID="{5A8BAC38-5EA5-4BEE-A4FB-37E9B50CD15B}" presName="background" presStyleLbl="node0" presStyleIdx="1" presStyleCnt="3"/>
      <dgm:spPr/>
    </dgm:pt>
    <dgm:pt modelId="{B99E3389-6382-4C16-B870-B979465FAB1E}" type="pres">
      <dgm:prSet presAssocID="{5A8BAC38-5EA5-4BEE-A4FB-37E9B50CD15B}" presName="text" presStyleLbl="fgAcc0" presStyleIdx="1" presStyleCnt="3">
        <dgm:presLayoutVars>
          <dgm:chPref val="3"/>
        </dgm:presLayoutVars>
      </dgm:prSet>
      <dgm:spPr/>
    </dgm:pt>
    <dgm:pt modelId="{56BEC55F-87EE-4E23-B6A1-E4D0048A8DD5}" type="pres">
      <dgm:prSet presAssocID="{5A8BAC38-5EA5-4BEE-A4FB-37E9B50CD15B}" presName="hierChild2" presStyleCnt="0"/>
      <dgm:spPr/>
    </dgm:pt>
    <dgm:pt modelId="{365F8718-634F-4D44-92B5-E51D0B6DA076}" type="pres">
      <dgm:prSet presAssocID="{73AC8C99-D646-460F-B96D-BC8DF061AA90}" presName="hierRoot1" presStyleCnt="0"/>
      <dgm:spPr/>
    </dgm:pt>
    <dgm:pt modelId="{442C4AE9-B598-4FB0-A050-C3BA898148AE}" type="pres">
      <dgm:prSet presAssocID="{73AC8C99-D646-460F-B96D-BC8DF061AA90}" presName="composite" presStyleCnt="0"/>
      <dgm:spPr/>
    </dgm:pt>
    <dgm:pt modelId="{07A6DE17-296F-49F8-9BD9-A43770D4EA96}" type="pres">
      <dgm:prSet presAssocID="{73AC8C99-D646-460F-B96D-BC8DF061AA90}" presName="background" presStyleLbl="node0" presStyleIdx="2" presStyleCnt="3"/>
      <dgm:spPr>
        <a:solidFill>
          <a:schemeClr val="accent2"/>
        </a:solidFill>
      </dgm:spPr>
    </dgm:pt>
    <dgm:pt modelId="{5623F2B3-9F03-46B2-9FC2-AA5327FDB5AE}" type="pres">
      <dgm:prSet presAssocID="{73AC8C99-D646-460F-B96D-BC8DF061AA90}" presName="text" presStyleLbl="fgAcc0" presStyleIdx="2" presStyleCnt="3" custLinFactY="105259" custLinFactNeighborX="-69519" custLinFactNeighborY="200000">
        <dgm:presLayoutVars>
          <dgm:chPref val="3"/>
        </dgm:presLayoutVars>
      </dgm:prSet>
      <dgm:spPr/>
    </dgm:pt>
    <dgm:pt modelId="{30A7A59D-31AE-4332-A9A2-74DCB004A504}" type="pres">
      <dgm:prSet presAssocID="{73AC8C99-D646-460F-B96D-BC8DF061AA90}" presName="hierChild2" presStyleCnt="0"/>
      <dgm:spPr/>
    </dgm:pt>
  </dgm:ptLst>
  <dgm:cxnLst>
    <dgm:cxn modelId="{858EAA02-AF13-4FE9-922D-F9763BBEF465}" srcId="{EFD627A0-6266-4875-B99B-1A311CDAC010}" destId="{A9FAB759-AA5F-4F41-9A65-FB02FB6B73CE}" srcOrd="0" destOrd="0" parTransId="{521EAC97-FF05-4FFE-A22E-C9A10A249181}" sibTransId="{75BA4C3E-05FF-40B0-BF3F-4BC325FD7BD5}"/>
    <dgm:cxn modelId="{3C393D07-1C5E-484C-AF76-6BDACE3AEF4A}" srcId="{C4C60BC5-AEF4-4E09-AABB-C14B67E12B93}" destId="{73AC8C99-D646-460F-B96D-BC8DF061AA90}" srcOrd="2" destOrd="0" parTransId="{0D6CBCA9-F7DF-49FA-93D3-CB1065F15BCB}" sibTransId="{16FEBBB8-84FB-4C4F-B955-6923E5279F45}"/>
    <dgm:cxn modelId="{E833B111-A104-4F32-95AD-CB75D637FD8B}" type="presOf" srcId="{84ED6D74-C090-46E8-8947-89A6D1F5C9C1}" destId="{11DEF185-B72F-4F86-83D1-A88B2A8A646E}" srcOrd="0" destOrd="0" presId="urn:microsoft.com/office/officeart/2005/8/layout/hierarchy1"/>
    <dgm:cxn modelId="{DE12C92F-8C05-407F-A55C-FB849748FC03}" srcId="{613BF485-812B-46D7-A084-DE2346D45460}" destId="{EFD627A0-6266-4875-B99B-1A311CDAC010}" srcOrd="0" destOrd="0" parTransId="{84ED6D74-C090-46E8-8947-89A6D1F5C9C1}" sibTransId="{FD740441-F2C8-4FBA-9ABF-75BDC1FB4625}"/>
    <dgm:cxn modelId="{10E07D55-EE65-4EF6-AA29-55C88D1ED02F}" type="presOf" srcId="{73AC8C99-D646-460F-B96D-BC8DF061AA90}" destId="{5623F2B3-9F03-46B2-9FC2-AA5327FDB5AE}" srcOrd="0" destOrd="0" presId="urn:microsoft.com/office/officeart/2005/8/layout/hierarchy1"/>
    <dgm:cxn modelId="{C1D03D7A-4693-4869-970D-DC30D8457D9D}" type="presOf" srcId="{613BF485-812B-46D7-A084-DE2346D45460}" destId="{5CD6B128-2E96-4045-979D-0841979EEBA9}" srcOrd="0" destOrd="0" presId="urn:microsoft.com/office/officeart/2005/8/layout/hierarchy1"/>
    <dgm:cxn modelId="{1D43AC8B-7FB6-45A9-901D-B7ABC350B7B9}" type="presOf" srcId="{A9FAB759-AA5F-4F41-9A65-FB02FB6B73CE}" destId="{7C6DE077-77AC-4F8B-8A95-5796BC04A0FC}" srcOrd="0" destOrd="0" presId="urn:microsoft.com/office/officeart/2005/8/layout/hierarchy1"/>
    <dgm:cxn modelId="{43BE8291-0EA8-424A-A46F-6AFBFA4CF9ED}" type="presOf" srcId="{521EAC97-FF05-4FFE-A22E-C9A10A249181}" destId="{66A9C966-FE01-4236-9635-DA9E8B19BF54}" srcOrd="0" destOrd="0" presId="urn:microsoft.com/office/officeart/2005/8/layout/hierarchy1"/>
    <dgm:cxn modelId="{E65304B6-0507-493C-865C-D7E7C530BFE4}" type="presOf" srcId="{C4C60BC5-AEF4-4E09-AABB-C14B67E12B93}" destId="{FD0CA2EF-0899-4052-9882-D9953BEC5279}" srcOrd="0" destOrd="0" presId="urn:microsoft.com/office/officeart/2005/8/layout/hierarchy1"/>
    <dgm:cxn modelId="{E30120C5-8D91-4E88-B9D1-D6157849CC25}" type="presOf" srcId="{5A8BAC38-5EA5-4BEE-A4FB-37E9B50CD15B}" destId="{B99E3389-6382-4C16-B870-B979465FAB1E}" srcOrd="0" destOrd="0" presId="urn:microsoft.com/office/officeart/2005/8/layout/hierarchy1"/>
    <dgm:cxn modelId="{6E2552D8-177F-4D08-99E9-41ABB2750EC0}" srcId="{C4C60BC5-AEF4-4E09-AABB-C14B67E12B93}" destId="{613BF485-812B-46D7-A084-DE2346D45460}" srcOrd="0" destOrd="0" parTransId="{2EF7B779-E563-45BC-828C-1D8CAA3DE7BB}" sibTransId="{11264335-9B1C-45CB-9837-DF6FEEACAEC2}"/>
    <dgm:cxn modelId="{D981BEFB-E408-4466-8585-6BB29CC56102}" srcId="{C4C60BC5-AEF4-4E09-AABB-C14B67E12B93}" destId="{5A8BAC38-5EA5-4BEE-A4FB-37E9B50CD15B}" srcOrd="1" destOrd="0" parTransId="{48F8A174-3038-43F9-BF15-BDD6A284145E}" sibTransId="{741EFBE1-E9AB-4236-8324-99EB7CD9CC01}"/>
    <dgm:cxn modelId="{A3DAA7FC-D3FD-418C-A6D5-0AF36C0A04C4}" type="presOf" srcId="{EFD627A0-6266-4875-B99B-1A311CDAC010}" destId="{14BAF5E2-9AEF-4467-9C3C-A391D99A85EA}" srcOrd="0" destOrd="0" presId="urn:microsoft.com/office/officeart/2005/8/layout/hierarchy1"/>
    <dgm:cxn modelId="{1E796818-5AF8-4FA8-AC9D-7EEC91074D23}" type="presParOf" srcId="{FD0CA2EF-0899-4052-9882-D9953BEC5279}" destId="{B865273F-3EA7-4FEA-8CE2-82AF9477431B}" srcOrd="0" destOrd="0" presId="urn:microsoft.com/office/officeart/2005/8/layout/hierarchy1"/>
    <dgm:cxn modelId="{150C858A-94B4-4CDD-9981-0664A3115FBC}" type="presParOf" srcId="{B865273F-3EA7-4FEA-8CE2-82AF9477431B}" destId="{46B9A9DC-31A9-49C2-AEAB-4859F212A157}" srcOrd="0" destOrd="0" presId="urn:microsoft.com/office/officeart/2005/8/layout/hierarchy1"/>
    <dgm:cxn modelId="{26CF09BA-AB9B-4FBB-99AD-E6DDBA369A1D}" type="presParOf" srcId="{46B9A9DC-31A9-49C2-AEAB-4859F212A157}" destId="{546142AD-AD8F-4859-BC7E-3E09A863D631}" srcOrd="0" destOrd="0" presId="urn:microsoft.com/office/officeart/2005/8/layout/hierarchy1"/>
    <dgm:cxn modelId="{FFD3E29F-02DB-4E00-9FA1-835136C0FC67}" type="presParOf" srcId="{46B9A9DC-31A9-49C2-AEAB-4859F212A157}" destId="{5CD6B128-2E96-4045-979D-0841979EEBA9}" srcOrd="1" destOrd="0" presId="urn:microsoft.com/office/officeart/2005/8/layout/hierarchy1"/>
    <dgm:cxn modelId="{7AA865B3-C95C-40BF-B508-3C1620168247}" type="presParOf" srcId="{B865273F-3EA7-4FEA-8CE2-82AF9477431B}" destId="{E501B77A-FF4B-49BE-A097-6EFDC9B21A79}" srcOrd="1" destOrd="0" presId="urn:microsoft.com/office/officeart/2005/8/layout/hierarchy1"/>
    <dgm:cxn modelId="{4CE7BC63-ECFD-4517-8B6D-DCD4AD2F9E40}" type="presParOf" srcId="{E501B77A-FF4B-49BE-A097-6EFDC9B21A79}" destId="{11DEF185-B72F-4F86-83D1-A88B2A8A646E}" srcOrd="0" destOrd="0" presId="urn:microsoft.com/office/officeart/2005/8/layout/hierarchy1"/>
    <dgm:cxn modelId="{01390520-CEDF-4729-A72F-CBC414B0B4A3}" type="presParOf" srcId="{E501B77A-FF4B-49BE-A097-6EFDC9B21A79}" destId="{5E0D472E-6F4D-4FFC-954C-6DC7C6BC1321}" srcOrd="1" destOrd="0" presId="urn:microsoft.com/office/officeart/2005/8/layout/hierarchy1"/>
    <dgm:cxn modelId="{3BA2CDB5-191D-4FFB-882A-CAC6DABB7508}" type="presParOf" srcId="{5E0D472E-6F4D-4FFC-954C-6DC7C6BC1321}" destId="{BEA29D53-46C1-4899-AF51-DC9F09AD0A3A}" srcOrd="0" destOrd="0" presId="urn:microsoft.com/office/officeart/2005/8/layout/hierarchy1"/>
    <dgm:cxn modelId="{12BB91F5-EB34-4DC8-A9EC-7CCB34D141E0}" type="presParOf" srcId="{BEA29D53-46C1-4899-AF51-DC9F09AD0A3A}" destId="{B6CD1C28-6353-4314-BC66-FE27F34BE60C}" srcOrd="0" destOrd="0" presId="urn:microsoft.com/office/officeart/2005/8/layout/hierarchy1"/>
    <dgm:cxn modelId="{02C3C1E7-9DC5-41C1-845D-261BFDFCD48F}" type="presParOf" srcId="{BEA29D53-46C1-4899-AF51-DC9F09AD0A3A}" destId="{14BAF5E2-9AEF-4467-9C3C-A391D99A85EA}" srcOrd="1" destOrd="0" presId="urn:microsoft.com/office/officeart/2005/8/layout/hierarchy1"/>
    <dgm:cxn modelId="{B9C47508-7906-4CCF-ACEA-D0E9E2A9050C}" type="presParOf" srcId="{5E0D472E-6F4D-4FFC-954C-6DC7C6BC1321}" destId="{689077C6-D81A-4A98-8894-B06C7ACA6779}" srcOrd="1" destOrd="0" presId="urn:microsoft.com/office/officeart/2005/8/layout/hierarchy1"/>
    <dgm:cxn modelId="{D27EB917-3C73-411A-B491-C37253682618}" type="presParOf" srcId="{689077C6-D81A-4A98-8894-B06C7ACA6779}" destId="{66A9C966-FE01-4236-9635-DA9E8B19BF54}" srcOrd="0" destOrd="0" presId="urn:microsoft.com/office/officeart/2005/8/layout/hierarchy1"/>
    <dgm:cxn modelId="{A5909FCF-15AB-4E38-9113-C1B4C38FB55F}" type="presParOf" srcId="{689077C6-D81A-4A98-8894-B06C7ACA6779}" destId="{B2CCCAB1-D8A0-4206-9E8E-29D01E6F4F19}" srcOrd="1" destOrd="0" presId="urn:microsoft.com/office/officeart/2005/8/layout/hierarchy1"/>
    <dgm:cxn modelId="{618AF704-7394-4091-B538-8DF25F8D966B}" type="presParOf" srcId="{B2CCCAB1-D8A0-4206-9E8E-29D01E6F4F19}" destId="{C5EB0831-6C8D-4A03-91B0-68D38E34C334}" srcOrd="0" destOrd="0" presId="urn:microsoft.com/office/officeart/2005/8/layout/hierarchy1"/>
    <dgm:cxn modelId="{ADF7230A-A68A-419B-A1BE-2C84AB9F03F5}" type="presParOf" srcId="{C5EB0831-6C8D-4A03-91B0-68D38E34C334}" destId="{9CD4B38D-656D-40DF-990C-08A343B8758F}" srcOrd="0" destOrd="0" presId="urn:microsoft.com/office/officeart/2005/8/layout/hierarchy1"/>
    <dgm:cxn modelId="{7B1E7A0B-1F2F-49F4-B509-9AA24C14ED29}" type="presParOf" srcId="{C5EB0831-6C8D-4A03-91B0-68D38E34C334}" destId="{7C6DE077-77AC-4F8B-8A95-5796BC04A0FC}" srcOrd="1" destOrd="0" presId="urn:microsoft.com/office/officeart/2005/8/layout/hierarchy1"/>
    <dgm:cxn modelId="{CEB46992-06B8-4946-BF74-E7FC233542F7}" type="presParOf" srcId="{B2CCCAB1-D8A0-4206-9E8E-29D01E6F4F19}" destId="{A2BB3B32-FBD4-4582-9511-CD2599545401}" srcOrd="1" destOrd="0" presId="urn:microsoft.com/office/officeart/2005/8/layout/hierarchy1"/>
    <dgm:cxn modelId="{7FC143C4-CCD2-49D9-93CD-6D440B8292C1}" type="presParOf" srcId="{FD0CA2EF-0899-4052-9882-D9953BEC5279}" destId="{5E0C2EE9-301C-4983-B669-4BD1582EC159}" srcOrd="1" destOrd="0" presId="urn:microsoft.com/office/officeart/2005/8/layout/hierarchy1"/>
    <dgm:cxn modelId="{CB05DA37-B362-4913-8F52-E822FBFA3DDA}" type="presParOf" srcId="{5E0C2EE9-301C-4983-B669-4BD1582EC159}" destId="{3660F775-AF81-4520-8C66-F94A391A4AEA}" srcOrd="0" destOrd="0" presId="urn:microsoft.com/office/officeart/2005/8/layout/hierarchy1"/>
    <dgm:cxn modelId="{FD9A3618-92A7-464B-A59F-4714BBB32B7B}" type="presParOf" srcId="{3660F775-AF81-4520-8C66-F94A391A4AEA}" destId="{5AAAA86F-196F-4BC6-97B8-17F9E282603B}" srcOrd="0" destOrd="0" presId="urn:microsoft.com/office/officeart/2005/8/layout/hierarchy1"/>
    <dgm:cxn modelId="{24FDC409-F297-498B-A7F1-63DB66B00F25}" type="presParOf" srcId="{3660F775-AF81-4520-8C66-F94A391A4AEA}" destId="{B99E3389-6382-4C16-B870-B979465FAB1E}" srcOrd="1" destOrd="0" presId="urn:microsoft.com/office/officeart/2005/8/layout/hierarchy1"/>
    <dgm:cxn modelId="{43A6A179-2A92-4D26-8E85-D87C427C7069}" type="presParOf" srcId="{5E0C2EE9-301C-4983-B669-4BD1582EC159}" destId="{56BEC55F-87EE-4E23-B6A1-E4D0048A8DD5}" srcOrd="1" destOrd="0" presId="urn:microsoft.com/office/officeart/2005/8/layout/hierarchy1"/>
    <dgm:cxn modelId="{68D108FD-0B75-462C-BA33-665FD39BBBE3}" type="presParOf" srcId="{FD0CA2EF-0899-4052-9882-D9953BEC5279}" destId="{365F8718-634F-4D44-92B5-E51D0B6DA076}" srcOrd="2" destOrd="0" presId="urn:microsoft.com/office/officeart/2005/8/layout/hierarchy1"/>
    <dgm:cxn modelId="{A460FF3F-CFFA-44A8-AD50-19E3398AB250}" type="presParOf" srcId="{365F8718-634F-4D44-92B5-E51D0B6DA076}" destId="{442C4AE9-B598-4FB0-A050-C3BA898148AE}" srcOrd="0" destOrd="0" presId="urn:microsoft.com/office/officeart/2005/8/layout/hierarchy1"/>
    <dgm:cxn modelId="{BF4EEF76-FA00-4963-89D3-F4EE16A6E3E7}" type="presParOf" srcId="{442C4AE9-B598-4FB0-A050-C3BA898148AE}" destId="{07A6DE17-296F-49F8-9BD9-A43770D4EA96}" srcOrd="0" destOrd="0" presId="urn:microsoft.com/office/officeart/2005/8/layout/hierarchy1"/>
    <dgm:cxn modelId="{CA83BF38-08D4-4C72-9363-66F2CC0EC8E2}" type="presParOf" srcId="{442C4AE9-B598-4FB0-A050-C3BA898148AE}" destId="{5623F2B3-9F03-46B2-9FC2-AA5327FDB5AE}" srcOrd="1" destOrd="0" presId="urn:microsoft.com/office/officeart/2005/8/layout/hierarchy1"/>
    <dgm:cxn modelId="{3A733AC5-275D-42B9-B03F-CF4C7F595126}" type="presParOf" srcId="{365F8718-634F-4D44-92B5-E51D0B6DA076}" destId="{30A7A59D-31AE-4332-A9A2-74DCB004A504}"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77C42B-B110-4376-8CE0-A8A542AFB0F4}" type="doc">
      <dgm:prSet loTypeId="urn:microsoft.com/office/officeart/2005/8/layout/lProcess2" loCatId="relationship" qsTypeId="urn:microsoft.com/office/officeart/2005/8/quickstyle/simple1" qsCatId="simple" csTypeId="urn:microsoft.com/office/officeart/2005/8/colors/accent4_1" csCatId="accent4" phldr="1"/>
      <dgm:spPr/>
      <dgm:t>
        <a:bodyPr/>
        <a:lstStyle/>
        <a:p>
          <a:endParaRPr lang="en-US"/>
        </a:p>
      </dgm:t>
    </dgm:pt>
    <dgm:pt modelId="{3156AA25-98ED-4252-941E-507B18926909}">
      <dgm:prSet phldrT="[Text]" custT="1"/>
      <dgm:spPr/>
      <dgm:t>
        <a:bodyPr/>
        <a:lstStyle/>
        <a:p>
          <a:pPr rtl="0"/>
          <a:r>
            <a:rPr lang="en-US" sz="1400" b="1" dirty="0">
              <a:solidFill>
                <a:schemeClr val="accent1"/>
              </a:solidFill>
            </a:rPr>
            <a:t>LLM Prompt Injection </a:t>
          </a:r>
          <a:r>
            <a:rPr lang="en-US" sz="1400" b="1" dirty="0">
              <a:solidFill>
                <a:schemeClr val="accent1">
                  <a:lumMod val="75000"/>
                </a:schemeClr>
              </a:solidFill>
            </a:rPr>
            <a:t>(AML.T0051)</a:t>
          </a:r>
          <a:br>
            <a:rPr lang="en-US" sz="1400" b="1" dirty="0">
              <a:solidFill>
                <a:schemeClr val="accent1">
                  <a:lumMod val="75000"/>
                </a:schemeClr>
              </a:solidFill>
              <a:latin typeface="Calibri"/>
            </a:rPr>
          </a:br>
          <a:r>
            <a:rPr lang="en-US" sz="1400" b="0" dirty="0">
              <a:solidFill>
                <a:schemeClr val="accent1">
                  <a:lumMod val="75000"/>
                </a:schemeClr>
              </a:solidFill>
              <a:latin typeface="Calibri"/>
            </a:rPr>
            <a:t> </a:t>
          </a:r>
          <a:endParaRPr lang="en-US" sz="1400" b="0" dirty="0">
            <a:latin typeface="Calibri"/>
          </a:endParaRPr>
        </a:p>
      </dgm:t>
    </dgm:pt>
    <dgm:pt modelId="{D55F607A-96A1-4827-937C-1B8F76EF2D7E}" type="parTrans" cxnId="{7556438E-656F-47FB-A3E4-8A6E54C31CD1}">
      <dgm:prSet/>
      <dgm:spPr/>
      <dgm:t>
        <a:bodyPr/>
        <a:lstStyle/>
        <a:p>
          <a:endParaRPr lang="en-US" sz="1400"/>
        </a:p>
      </dgm:t>
    </dgm:pt>
    <dgm:pt modelId="{DD5C5CAB-D4B4-4752-A553-D62509501D94}" type="sibTrans" cxnId="{7556438E-656F-47FB-A3E4-8A6E54C31CD1}">
      <dgm:prSet/>
      <dgm:spPr/>
      <dgm:t>
        <a:bodyPr/>
        <a:lstStyle/>
        <a:p>
          <a:endParaRPr lang="en-US" sz="1400"/>
        </a:p>
      </dgm:t>
    </dgm:pt>
    <dgm:pt modelId="{2C61A17D-BB34-4B29-A23A-4B6F6B923F94}">
      <dgm:prSet phldrT="[Text]" custT="1"/>
      <dgm:spPr/>
      <dgm:t>
        <a:bodyPr/>
        <a:lstStyle/>
        <a:p>
          <a:pPr rtl="0"/>
          <a:r>
            <a:rPr lang="en-US" sz="1400" b="1" dirty="0">
              <a:solidFill>
                <a:schemeClr val="accent1"/>
              </a:solidFill>
            </a:rPr>
            <a:t>Phishing (AML.T0052)</a:t>
          </a:r>
          <a:br>
            <a:rPr lang="en-US" sz="1400" b="1" dirty="0">
              <a:solidFill>
                <a:schemeClr val="accent1"/>
              </a:solidFill>
              <a:latin typeface="Calibri"/>
            </a:rPr>
          </a:br>
          <a:endParaRPr lang="en-US" sz="1400" b="1" dirty="0">
            <a:solidFill>
              <a:schemeClr val="accent1"/>
            </a:solidFill>
          </a:endParaRPr>
        </a:p>
      </dgm:t>
    </dgm:pt>
    <dgm:pt modelId="{F7690E15-AC5C-4561-A08A-AA79B3D35C24}" type="parTrans" cxnId="{F0E7C702-4D63-4F13-84A1-0CA6DD09EA81}">
      <dgm:prSet/>
      <dgm:spPr/>
      <dgm:t>
        <a:bodyPr/>
        <a:lstStyle/>
        <a:p>
          <a:endParaRPr lang="en-US" sz="1400"/>
        </a:p>
      </dgm:t>
    </dgm:pt>
    <dgm:pt modelId="{372FA15F-4FCB-4D84-AF21-1320208A3333}" type="sibTrans" cxnId="{F0E7C702-4D63-4F13-84A1-0CA6DD09EA81}">
      <dgm:prSet/>
      <dgm:spPr/>
      <dgm:t>
        <a:bodyPr/>
        <a:lstStyle/>
        <a:p>
          <a:endParaRPr lang="en-US" sz="1400"/>
        </a:p>
      </dgm:t>
    </dgm:pt>
    <dgm:pt modelId="{16A14D62-B0A3-4C20-986A-BB3003A5A49E}">
      <dgm:prSet phldrT="[Text]" custT="1"/>
      <dgm:spPr/>
      <dgm:t>
        <a:bodyPr/>
        <a:lstStyle/>
        <a:p>
          <a:r>
            <a:rPr lang="en-US" sz="1000" dirty="0"/>
            <a:t>ACTION.HACKING.VARIETY. XPath injection</a:t>
          </a:r>
        </a:p>
      </dgm:t>
    </dgm:pt>
    <dgm:pt modelId="{B7381FE3-8F2C-4F32-AAE5-7D7DEBE4BAE9}" type="parTrans" cxnId="{14FF76D9-D6A2-4ECA-ABE0-7C778CE5AD3E}">
      <dgm:prSet/>
      <dgm:spPr/>
      <dgm:t>
        <a:bodyPr/>
        <a:lstStyle/>
        <a:p>
          <a:endParaRPr lang="en-US" sz="1400"/>
        </a:p>
      </dgm:t>
    </dgm:pt>
    <dgm:pt modelId="{89DD8FC8-78BF-49A1-BC9A-E7E965801818}" type="sibTrans" cxnId="{14FF76D9-D6A2-4ECA-ABE0-7C778CE5AD3E}">
      <dgm:prSet/>
      <dgm:spPr/>
      <dgm:t>
        <a:bodyPr/>
        <a:lstStyle/>
        <a:p>
          <a:endParaRPr lang="en-US" sz="1400"/>
        </a:p>
      </dgm:t>
    </dgm:pt>
    <dgm:pt modelId="{D446455C-1656-4501-864C-ACC56705DAAF}">
      <dgm:prSet phldrT="[Text]" custT="1"/>
      <dgm:spPr/>
      <dgm:t>
        <a:bodyPr/>
        <a:lstStyle/>
        <a:p>
          <a:r>
            <a:rPr lang="en-US" sz="1000" dirty="0"/>
            <a:t>ACTION.HACKING.VECTOR. 3rd party desktop</a:t>
          </a:r>
        </a:p>
      </dgm:t>
    </dgm:pt>
    <dgm:pt modelId="{6EE42B1D-E302-4EB0-9DBE-E34E7D5F4FFF}" type="parTrans" cxnId="{FA9129F3-668F-4063-A62F-38B5B33676CF}">
      <dgm:prSet/>
      <dgm:spPr/>
      <dgm:t>
        <a:bodyPr/>
        <a:lstStyle/>
        <a:p>
          <a:endParaRPr lang="en-US" sz="1400"/>
        </a:p>
      </dgm:t>
    </dgm:pt>
    <dgm:pt modelId="{23D5DE87-6A49-4CCB-AB90-9B6BB0E3CD50}" type="sibTrans" cxnId="{FA9129F3-668F-4063-A62F-38B5B33676CF}">
      <dgm:prSet/>
      <dgm:spPr/>
      <dgm:t>
        <a:bodyPr/>
        <a:lstStyle/>
        <a:p>
          <a:endParaRPr lang="en-US" sz="1400"/>
        </a:p>
      </dgm:t>
    </dgm:pt>
    <dgm:pt modelId="{A13DA564-814F-47F5-8374-FFE841EB4FB9}">
      <dgm:prSet phldrT="[Text]" custT="1"/>
      <dgm:spPr/>
      <dgm:t>
        <a:bodyPr/>
        <a:lstStyle/>
        <a:p>
          <a:pPr rtl="0"/>
          <a:r>
            <a:rPr lang="en-US" sz="1400" b="1" dirty="0">
              <a:solidFill>
                <a:schemeClr val="accent1"/>
              </a:solidFill>
            </a:rPr>
            <a:t>Unsecured Credentials (AML.T0055)</a:t>
          </a:r>
          <a:br>
            <a:rPr lang="en-US" sz="1400" b="1" dirty="0">
              <a:solidFill>
                <a:schemeClr val="accent1"/>
              </a:solidFill>
              <a:latin typeface="Calibri"/>
            </a:rPr>
          </a:br>
          <a:endParaRPr lang="en-US" sz="1400" b="1" dirty="0">
            <a:solidFill>
              <a:schemeClr val="accent1"/>
            </a:solidFill>
          </a:endParaRPr>
        </a:p>
      </dgm:t>
    </dgm:pt>
    <dgm:pt modelId="{7410A2EB-FC5F-4C34-80A6-CD1CA70A9B8A}" type="parTrans" cxnId="{21C91DCF-8821-42FE-BB33-0C01D194C6ED}">
      <dgm:prSet/>
      <dgm:spPr/>
      <dgm:t>
        <a:bodyPr/>
        <a:lstStyle/>
        <a:p>
          <a:endParaRPr lang="en-US" sz="1400"/>
        </a:p>
      </dgm:t>
    </dgm:pt>
    <dgm:pt modelId="{F3F0CD13-7AA7-4CD4-A141-634E431AD0E6}" type="sibTrans" cxnId="{21C91DCF-8821-42FE-BB33-0C01D194C6ED}">
      <dgm:prSet/>
      <dgm:spPr/>
      <dgm:t>
        <a:bodyPr/>
        <a:lstStyle/>
        <a:p>
          <a:endParaRPr lang="en-US" sz="1400"/>
        </a:p>
      </dgm:t>
    </dgm:pt>
    <dgm:pt modelId="{2FD7D73B-EA14-43BB-9D7F-7179F287ECBC}">
      <dgm:prSet phldrT="[Text]" custT="1"/>
      <dgm:spPr/>
      <dgm:t>
        <a:bodyPr/>
        <a:lstStyle/>
        <a:p>
          <a:r>
            <a:rPr lang="en-US" sz="1000" dirty="0"/>
            <a:t>ACTION.MISUSE.VARIETY. Unapproved software</a:t>
          </a:r>
        </a:p>
      </dgm:t>
    </dgm:pt>
    <dgm:pt modelId="{C819A6CF-E23C-4FA1-8FCA-A18EAEB55118}" type="parTrans" cxnId="{FA2C702D-ED33-4E9D-94AA-79A180EFDF21}">
      <dgm:prSet/>
      <dgm:spPr/>
      <dgm:t>
        <a:bodyPr/>
        <a:lstStyle/>
        <a:p>
          <a:endParaRPr lang="en-US" sz="1400"/>
        </a:p>
      </dgm:t>
    </dgm:pt>
    <dgm:pt modelId="{C97AEE87-5F9B-40BC-932B-BE354DBA23E2}" type="sibTrans" cxnId="{FA2C702D-ED33-4E9D-94AA-79A180EFDF21}">
      <dgm:prSet/>
      <dgm:spPr/>
      <dgm:t>
        <a:bodyPr/>
        <a:lstStyle/>
        <a:p>
          <a:endParaRPr lang="en-US" sz="1400"/>
        </a:p>
      </dgm:t>
    </dgm:pt>
    <dgm:pt modelId="{82F678D3-D7D5-4E92-A54E-178CD2793762}">
      <dgm:prSet phldrT="[Text]" custT="1"/>
      <dgm:spPr/>
      <dgm:t>
        <a:bodyPr/>
        <a:lstStyle/>
        <a:p>
          <a:r>
            <a:rPr lang="en-US" sz="1000" dirty="0"/>
            <a:t>ACTION.HACKING.RESULT. brute force</a:t>
          </a:r>
        </a:p>
      </dgm:t>
    </dgm:pt>
    <dgm:pt modelId="{E87D02EC-D99D-4F5D-84D8-C282DEFF21AC}" type="parTrans" cxnId="{B3434615-7D77-41D5-9C9E-7E1A5A018FE9}">
      <dgm:prSet/>
      <dgm:spPr/>
      <dgm:t>
        <a:bodyPr/>
        <a:lstStyle/>
        <a:p>
          <a:endParaRPr lang="en-US" sz="1400"/>
        </a:p>
      </dgm:t>
    </dgm:pt>
    <dgm:pt modelId="{DD3D8B25-FE23-482E-83E1-025BA0EDAB29}" type="sibTrans" cxnId="{B3434615-7D77-41D5-9C9E-7E1A5A018FE9}">
      <dgm:prSet/>
      <dgm:spPr/>
      <dgm:t>
        <a:bodyPr/>
        <a:lstStyle/>
        <a:p>
          <a:endParaRPr lang="en-US" sz="1400"/>
        </a:p>
      </dgm:t>
    </dgm:pt>
    <dgm:pt modelId="{2CF912E5-CDE9-4448-837B-E618D47210C9}">
      <dgm:prSet phldrT="[Text]" custT="1"/>
      <dgm:spPr/>
      <dgm:t>
        <a:bodyPr/>
        <a:lstStyle/>
        <a:p>
          <a:r>
            <a:rPr lang="en-US" sz="1000" dirty="0"/>
            <a:t>ACTION.MALWARE.VARIETY.C2</a:t>
          </a:r>
        </a:p>
      </dgm:t>
    </dgm:pt>
    <dgm:pt modelId="{5A12A1FB-651B-497B-AD5C-B116452B83A4}" type="parTrans" cxnId="{CE251DD6-8A98-47D1-8EEE-516245AD525F}">
      <dgm:prSet/>
      <dgm:spPr/>
      <dgm:t>
        <a:bodyPr/>
        <a:lstStyle/>
        <a:p>
          <a:endParaRPr lang="en-US" sz="1400"/>
        </a:p>
      </dgm:t>
    </dgm:pt>
    <dgm:pt modelId="{A0B44EC9-8654-47B6-B952-891EA5BB531A}" type="sibTrans" cxnId="{CE251DD6-8A98-47D1-8EEE-516245AD525F}">
      <dgm:prSet/>
      <dgm:spPr/>
      <dgm:t>
        <a:bodyPr/>
        <a:lstStyle/>
        <a:p>
          <a:endParaRPr lang="en-US" sz="1400"/>
        </a:p>
      </dgm:t>
    </dgm:pt>
    <dgm:pt modelId="{19C0CA34-F763-41F0-A6A9-54253CAB0127}">
      <dgm:prSet phldrT="[Text]" custT="1"/>
      <dgm:spPr/>
      <dgm:t>
        <a:bodyPr/>
        <a:lstStyle/>
        <a:p>
          <a:r>
            <a:rPr lang="en-US" sz="1000" dirty="0"/>
            <a:t>ACTION.SOCIAL.VARIETY. Baiting</a:t>
          </a:r>
        </a:p>
      </dgm:t>
    </dgm:pt>
    <dgm:pt modelId="{DB93140B-17ED-4A3F-81E0-191E65909FA9}" type="parTrans" cxnId="{D8E1EF10-1A79-4B43-B9F9-7A71673FBFF0}">
      <dgm:prSet/>
      <dgm:spPr/>
      <dgm:t>
        <a:bodyPr/>
        <a:lstStyle/>
        <a:p>
          <a:endParaRPr lang="en-US" sz="1400"/>
        </a:p>
      </dgm:t>
    </dgm:pt>
    <dgm:pt modelId="{3E898F2D-6CD6-4FF6-BB17-D406E8EC0EC3}" type="sibTrans" cxnId="{D8E1EF10-1A79-4B43-B9F9-7A71673FBFF0}">
      <dgm:prSet/>
      <dgm:spPr/>
      <dgm:t>
        <a:bodyPr/>
        <a:lstStyle/>
        <a:p>
          <a:endParaRPr lang="en-US" sz="1400"/>
        </a:p>
      </dgm:t>
    </dgm:pt>
    <dgm:pt modelId="{328E07A6-6F3E-48B5-9074-5DBE970C1C2D}">
      <dgm:prSet phldrT="[Text]" custT="1"/>
      <dgm:spPr/>
      <dgm:t>
        <a:bodyPr/>
        <a:lstStyle/>
        <a:p>
          <a:pPr rtl="0"/>
          <a:r>
            <a:rPr lang="en-US" sz="1000" dirty="0"/>
            <a:t>ACTION.MALWARE.VARIETY. Brute force</a:t>
          </a:r>
        </a:p>
      </dgm:t>
    </dgm:pt>
    <dgm:pt modelId="{15E34ADF-930E-433D-A2DC-60B002B5797F}" type="parTrans" cxnId="{E7AA0AB2-726F-492E-BB1A-E659AE5A632C}">
      <dgm:prSet/>
      <dgm:spPr/>
      <dgm:t>
        <a:bodyPr/>
        <a:lstStyle/>
        <a:p>
          <a:endParaRPr lang="en-US" sz="1400"/>
        </a:p>
      </dgm:t>
    </dgm:pt>
    <dgm:pt modelId="{7383B90F-5777-46D3-BDE2-7FEBD77D1150}" type="sibTrans" cxnId="{E7AA0AB2-726F-492E-BB1A-E659AE5A632C}">
      <dgm:prSet/>
      <dgm:spPr/>
      <dgm:t>
        <a:bodyPr/>
        <a:lstStyle/>
        <a:p>
          <a:endParaRPr lang="en-US" sz="1400"/>
        </a:p>
      </dgm:t>
    </dgm:pt>
    <dgm:pt modelId="{4D3CA561-EA2D-4494-BC59-1CC1B5F5B132}">
      <dgm:prSet phldrT="[Text]" custT="1"/>
      <dgm:spPr/>
      <dgm:t>
        <a:bodyPr/>
        <a:lstStyle/>
        <a:p>
          <a:r>
            <a:rPr lang="en-US" sz="1400" b="1" dirty="0">
              <a:solidFill>
                <a:schemeClr val="accent1"/>
              </a:solidFill>
            </a:rPr>
            <a:t>Command and Scripting Interpreter (AML.T0050)</a:t>
          </a:r>
          <a:endParaRPr lang="en-US" sz="1400" dirty="0">
            <a:solidFill>
              <a:schemeClr val="accent1"/>
            </a:solidFill>
          </a:endParaRPr>
        </a:p>
      </dgm:t>
    </dgm:pt>
    <dgm:pt modelId="{46DC03FE-43CB-470F-8252-D3F165BA090B}" type="parTrans" cxnId="{6B2BC0BD-07CF-49FA-A5F6-9969726395A8}">
      <dgm:prSet/>
      <dgm:spPr/>
      <dgm:t>
        <a:bodyPr/>
        <a:lstStyle/>
        <a:p>
          <a:endParaRPr lang="en-US"/>
        </a:p>
      </dgm:t>
    </dgm:pt>
    <dgm:pt modelId="{7659F48C-25CA-4DCF-82B6-F4D2A2E1F510}" type="sibTrans" cxnId="{6B2BC0BD-07CF-49FA-A5F6-9969726395A8}">
      <dgm:prSet/>
      <dgm:spPr/>
      <dgm:t>
        <a:bodyPr/>
        <a:lstStyle/>
        <a:p>
          <a:endParaRPr lang="en-US"/>
        </a:p>
      </dgm:t>
    </dgm:pt>
    <dgm:pt modelId="{052882E1-BDF3-4800-A6D2-53CD19F79030}">
      <dgm:prSet phldrT="[Text]" custT="1"/>
      <dgm:spPr/>
      <dgm:t>
        <a:bodyPr/>
        <a:lstStyle/>
        <a:p>
          <a:r>
            <a:rPr lang="en-US" sz="1100" dirty="0"/>
            <a:t>ACTION.HACKING.VARIETY. Abuse of functionality</a:t>
          </a:r>
        </a:p>
      </dgm:t>
    </dgm:pt>
    <dgm:pt modelId="{4F2E8525-80C8-4F37-B0F6-956AAFC0EC4D}" type="parTrans" cxnId="{46C5E4E1-B588-41C2-BDCB-F2298548E1F7}">
      <dgm:prSet/>
      <dgm:spPr/>
      <dgm:t>
        <a:bodyPr/>
        <a:lstStyle/>
        <a:p>
          <a:endParaRPr lang="en-US"/>
        </a:p>
      </dgm:t>
    </dgm:pt>
    <dgm:pt modelId="{41F21AB4-6440-48EC-9338-D595D5BFEDB1}" type="sibTrans" cxnId="{46C5E4E1-B588-41C2-BDCB-F2298548E1F7}">
      <dgm:prSet/>
      <dgm:spPr/>
      <dgm:t>
        <a:bodyPr/>
        <a:lstStyle/>
        <a:p>
          <a:endParaRPr lang="en-US"/>
        </a:p>
      </dgm:t>
    </dgm:pt>
    <dgm:pt modelId="{D4C2A865-BD59-44F0-821D-3AC72C71B25F}">
      <dgm:prSet phldrT="[Text]" custT="1"/>
      <dgm:spPr/>
      <dgm:t>
        <a:bodyPr/>
        <a:lstStyle/>
        <a:p>
          <a:r>
            <a:rPr lang="en-US" sz="1000" dirty="0"/>
            <a:t>ACTION.HACKING.VARIETY. LDAP injection</a:t>
          </a:r>
        </a:p>
      </dgm:t>
    </dgm:pt>
    <dgm:pt modelId="{9071FA81-9945-4F64-A44C-74C5F1559E73}" type="parTrans" cxnId="{936DAB92-C28C-4E5C-868A-459E867AE046}">
      <dgm:prSet/>
      <dgm:spPr/>
      <dgm:t>
        <a:bodyPr/>
        <a:lstStyle/>
        <a:p>
          <a:endParaRPr lang="en-US"/>
        </a:p>
      </dgm:t>
    </dgm:pt>
    <dgm:pt modelId="{802D8EE0-0BF8-479A-B696-7FB645866873}" type="sibTrans" cxnId="{936DAB92-C28C-4E5C-868A-459E867AE046}">
      <dgm:prSet/>
      <dgm:spPr/>
      <dgm:t>
        <a:bodyPr/>
        <a:lstStyle/>
        <a:p>
          <a:endParaRPr lang="en-US"/>
        </a:p>
      </dgm:t>
    </dgm:pt>
    <dgm:pt modelId="{EFA2021E-8A2F-42ED-977C-186C400DF89B}">
      <dgm:prSet phldrT="[Text]" custT="1"/>
      <dgm:spPr/>
      <dgm:t>
        <a:bodyPr/>
        <a:lstStyle/>
        <a:p>
          <a:r>
            <a:rPr lang="sv-SE" sz="1400" b="1" dirty="0">
              <a:solidFill>
                <a:schemeClr val="accent1"/>
              </a:solidFill>
            </a:rPr>
            <a:t>Backdoor ML Model (AML.T0018)</a:t>
          </a:r>
          <a:endParaRPr lang="en-US" sz="1400" dirty="0"/>
        </a:p>
      </dgm:t>
    </dgm:pt>
    <dgm:pt modelId="{73733314-F7B0-448C-B393-AA523904A5FC}" type="parTrans" cxnId="{0CCB580B-1650-47F5-B5A3-FE83360FD5DD}">
      <dgm:prSet/>
      <dgm:spPr/>
      <dgm:t>
        <a:bodyPr/>
        <a:lstStyle/>
        <a:p>
          <a:endParaRPr lang="en-US"/>
        </a:p>
      </dgm:t>
    </dgm:pt>
    <dgm:pt modelId="{7B16040C-D7E5-4538-B62A-8C1447CE8EEC}" type="sibTrans" cxnId="{0CCB580B-1650-47F5-B5A3-FE83360FD5DD}">
      <dgm:prSet/>
      <dgm:spPr/>
      <dgm:t>
        <a:bodyPr/>
        <a:lstStyle/>
        <a:p>
          <a:endParaRPr lang="en-US"/>
        </a:p>
      </dgm:t>
    </dgm:pt>
    <dgm:pt modelId="{F46D7DEB-CBA3-4480-B93B-EA9F9C02C90F}">
      <dgm:prSet phldrT="[Text]" custT="1"/>
      <dgm:spPr/>
      <dgm:t>
        <a:bodyPr/>
        <a:lstStyle/>
        <a:p>
          <a:r>
            <a:rPr lang="en-US" sz="1000" dirty="0"/>
            <a:t>ACTION.HACKING.VECTOR. Backdoor or C2</a:t>
          </a:r>
        </a:p>
      </dgm:t>
    </dgm:pt>
    <dgm:pt modelId="{68D672A9-D137-4AE8-AB83-9736435EB4A1}" type="parTrans" cxnId="{A1241F08-9BE8-4D81-8C3F-1FFB2A02367C}">
      <dgm:prSet/>
      <dgm:spPr/>
      <dgm:t>
        <a:bodyPr/>
        <a:lstStyle/>
        <a:p>
          <a:endParaRPr lang="en-US"/>
        </a:p>
      </dgm:t>
    </dgm:pt>
    <dgm:pt modelId="{623B1C7D-8EDA-49B4-8655-0DEEB3CCF694}" type="sibTrans" cxnId="{A1241F08-9BE8-4D81-8C3F-1FFB2A02367C}">
      <dgm:prSet/>
      <dgm:spPr/>
      <dgm:t>
        <a:bodyPr/>
        <a:lstStyle/>
        <a:p>
          <a:endParaRPr lang="en-US"/>
        </a:p>
      </dgm:t>
    </dgm:pt>
    <dgm:pt modelId="{56569CDC-0A44-499D-87C4-BA547F11AE5C}">
      <dgm:prSet phldrT="[Text]" custT="1"/>
      <dgm:spPr/>
      <dgm:t>
        <a:bodyPr/>
        <a:lstStyle/>
        <a:p>
          <a:r>
            <a:rPr lang="en-US" sz="1400" b="1" dirty="0">
              <a:solidFill>
                <a:schemeClr val="accent1"/>
              </a:solidFill>
            </a:rPr>
            <a:t>Exploit Public-Facing Application (AML.T0049)</a:t>
          </a:r>
          <a:endParaRPr lang="en-US" sz="1400" dirty="0"/>
        </a:p>
      </dgm:t>
    </dgm:pt>
    <dgm:pt modelId="{A0B5A67A-5DD3-4338-8C4F-FBAC0881F338}" type="parTrans" cxnId="{1C9B388A-39D8-4663-B92D-C026888CE7E3}">
      <dgm:prSet/>
      <dgm:spPr/>
      <dgm:t>
        <a:bodyPr/>
        <a:lstStyle/>
        <a:p>
          <a:endParaRPr lang="en-US"/>
        </a:p>
      </dgm:t>
    </dgm:pt>
    <dgm:pt modelId="{C61F08C2-BFAA-4B44-ABB6-BA7E6EB9F90E}" type="sibTrans" cxnId="{1C9B388A-39D8-4663-B92D-C026888CE7E3}">
      <dgm:prSet/>
      <dgm:spPr/>
      <dgm:t>
        <a:bodyPr/>
        <a:lstStyle/>
        <a:p>
          <a:endParaRPr lang="en-US"/>
        </a:p>
      </dgm:t>
    </dgm:pt>
    <dgm:pt modelId="{5F3FE0A2-92BB-4CB9-93F5-D2F66BA01F0E}">
      <dgm:prSet phldrT="[Text]" custT="1"/>
      <dgm:spPr/>
      <dgm:t>
        <a:bodyPr/>
        <a:lstStyle/>
        <a:p>
          <a:r>
            <a:rPr lang="en-US" sz="1000"/>
            <a:t>ACTION.HACKING.VARIETY. URL redirector abuse</a:t>
          </a:r>
          <a:endParaRPr lang="en-US" sz="1000" dirty="0"/>
        </a:p>
      </dgm:t>
    </dgm:pt>
    <dgm:pt modelId="{303A12F6-4B67-4D1F-B1C7-EC7B0B7E96FB}" type="parTrans" cxnId="{EE8B5C1A-A4BD-4694-B245-1711CC086200}">
      <dgm:prSet/>
      <dgm:spPr/>
      <dgm:t>
        <a:bodyPr/>
        <a:lstStyle/>
        <a:p>
          <a:endParaRPr lang="en-US"/>
        </a:p>
      </dgm:t>
    </dgm:pt>
    <dgm:pt modelId="{853926AD-2A33-4CFE-80FC-E62D200412C1}" type="sibTrans" cxnId="{EE8B5C1A-A4BD-4694-B245-1711CC086200}">
      <dgm:prSet/>
      <dgm:spPr/>
      <dgm:t>
        <a:bodyPr/>
        <a:lstStyle/>
        <a:p>
          <a:endParaRPr lang="en-US"/>
        </a:p>
      </dgm:t>
    </dgm:pt>
    <dgm:pt modelId="{42D0FFCF-A6D6-4FC5-9CB8-6C7DFA9F66A5}">
      <dgm:prSet phldrT="[Text]" custT="1"/>
      <dgm:spPr/>
      <dgm:t>
        <a:bodyPr/>
        <a:lstStyle/>
        <a:p>
          <a:r>
            <a:rPr lang="en-US" sz="1000" dirty="0"/>
            <a:t>ACTION.HACKING.VARIETY. Cache poisoning</a:t>
          </a:r>
        </a:p>
      </dgm:t>
    </dgm:pt>
    <dgm:pt modelId="{C8A149C3-9BDB-4C25-BAD5-3DF17BB5EF2A}" type="parTrans" cxnId="{8015EE8E-B020-40AB-B15C-411AA45247F4}">
      <dgm:prSet/>
      <dgm:spPr/>
      <dgm:t>
        <a:bodyPr/>
        <a:lstStyle/>
        <a:p>
          <a:endParaRPr lang="en-US"/>
        </a:p>
      </dgm:t>
    </dgm:pt>
    <dgm:pt modelId="{EF94DB4F-184E-405E-804B-B17E467468AD}" type="sibTrans" cxnId="{8015EE8E-B020-40AB-B15C-411AA45247F4}">
      <dgm:prSet/>
      <dgm:spPr/>
      <dgm:t>
        <a:bodyPr/>
        <a:lstStyle/>
        <a:p>
          <a:endParaRPr lang="en-US"/>
        </a:p>
      </dgm:t>
    </dgm:pt>
    <dgm:pt modelId="{05D66077-E67A-4036-941E-C90D75177F78}">
      <dgm:prSet custT="1"/>
      <dgm:spPr/>
      <dgm:t>
        <a:bodyPr/>
        <a:lstStyle/>
        <a:p>
          <a:pPr rtl="0"/>
          <a:r>
            <a:rPr lang="en-US" sz="1000" dirty="0"/>
            <a:t>ACTION.HACKING.VARIETY.CSRF</a:t>
          </a:r>
          <a:endParaRPr lang="en-US" sz="1000" b="0" dirty="0">
            <a:latin typeface="Calibri"/>
          </a:endParaRPr>
        </a:p>
      </dgm:t>
    </dgm:pt>
    <dgm:pt modelId="{4188908E-CDCE-4355-B5FA-8AA487D920F6}" type="parTrans" cxnId="{E7D3F946-A513-41F2-877E-17B6C772F905}">
      <dgm:prSet/>
      <dgm:spPr/>
      <dgm:t>
        <a:bodyPr/>
        <a:lstStyle/>
        <a:p>
          <a:endParaRPr lang="en-US"/>
        </a:p>
      </dgm:t>
    </dgm:pt>
    <dgm:pt modelId="{B6EAB4F2-7810-4429-93B4-1D6CAA752C96}" type="sibTrans" cxnId="{E7D3F946-A513-41F2-877E-17B6C772F905}">
      <dgm:prSet/>
      <dgm:spPr/>
      <dgm:t>
        <a:bodyPr/>
        <a:lstStyle/>
        <a:p>
          <a:endParaRPr lang="en-US"/>
        </a:p>
      </dgm:t>
    </dgm:pt>
    <dgm:pt modelId="{E5FDCC94-F19B-42B8-AEF0-8E846FC52B71}">
      <dgm:prSet custT="1"/>
      <dgm:spPr/>
      <dgm:t>
        <a:bodyPr/>
        <a:lstStyle/>
        <a:p>
          <a:pPr rtl="0"/>
          <a:r>
            <a:rPr lang="en-US" sz="1000" b="0" dirty="0" err="1">
              <a:latin typeface="Calibri"/>
            </a:rPr>
            <a:t>ACTION.HACKING.VARIETY.Reverse</a:t>
          </a:r>
          <a:r>
            <a:rPr lang="en-US" sz="1000" b="0" dirty="0">
              <a:latin typeface="Calibri"/>
            </a:rPr>
            <a:t> engineering</a:t>
          </a:r>
        </a:p>
      </dgm:t>
    </dgm:pt>
    <dgm:pt modelId="{72A75952-46C2-4EBC-8B95-DAFDD753ADA4}" type="parTrans" cxnId="{96E62B37-6148-4DC4-889D-E104B0797A52}">
      <dgm:prSet/>
      <dgm:spPr/>
      <dgm:t>
        <a:bodyPr/>
        <a:lstStyle/>
        <a:p>
          <a:endParaRPr lang="en-US"/>
        </a:p>
      </dgm:t>
    </dgm:pt>
    <dgm:pt modelId="{C1905533-FC7E-40F3-995F-59D2344A11CF}" type="sibTrans" cxnId="{96E62B37-6148-4DC4-889D-E104B0797A52}">
      <dgm:prSet/>
      <dgm:spPr/>
      <dgm:t>
        <a:bodyPr/>
        <a:lstStyle/>
        <a:p>
          <a:endParaRPr lang="en-US"/>
        </a:p>
      </dgm:t>
    </dgm:pt>
    <dgm:pt modelId="{1B4208DF-C685-4F4B-8AF1-74DCAFBF8BAB}">
      <dgm:prSet custT="1"/>
      <dgm:spPr/>
      <dgm:t>
        <a:bodyPr/>
        <a:lstStyle/>
        <a:p>
          <a:r>
            <a:rPr lang="en-US" sz="1000" dirty="0" err="1"/>
            <a:t>ACTION.MALWARE.VARIETY.Backdoor</a:t>
          </a:r>
          <a:endParaRPr lang="en-US" sz="200" dirty="0"/>
        </a:p>
      </dgm:t>
    </dgm:pt>
    <dgm:pt modelId="{BD374B61-A194-4507-BCD9-EEDEB945447A}" type="parTrans" cxnId="{1030A186-FDD0-4D59-A636-5837161AF323}">
      <dgm:prSet/>
      <dgm:spPr/>
      <dgm:t>
        <a:bodyPr/>
        <a:lstStyle/>
        <a:p>
          <a:endParaRPr lang="en-US"/>
        </a:p>
      </dgm:t>
    </dgm:pt>
    <dgm:pt modelId="{39390E35-33E9-4132-8FA0-95D52F894C74}" type="sibTrans" cxnId="{1030A186-FDD0-4D59-A636-5837161AF323}">
      <dgm:prSet/>
      <dgm:spPr/>
      <dgm:t>
        <a:bodyPr/>
        <a:lstStyle/>
        <a:p>
          <a:endParaRPr lang="en-US"/>
        </a:p>
      </dgm:t>
    </dgm:pt>
    <dgm:pt modelId="{E1F55C06-97E8-4874-8025-002201CD5753}">
      <dgm:prSet custT="1"/>
      <dgm:spPr/>
      <dgm:t>
        <a:bodyPr/>
        <a:lstStyle/>
        <a:p>
          <a:pPr rtl="0"/>
          <a:r>
            <a:rPr lang="en-US" sz="1000" dirty="0"/>
            <a:t>ACTION.SOCIAL.VARIETY. Baiting. Bribery</a:t>
          </a:r>
          <a:endParaRPr lang="en-US" sz="1000" b="0" dirty="0">
            <a:latin typeface="Calibri"/>
          </a:endParaRPr>
        </a:p>
      </dgm:t>
    </dgm:pt>
    <dgm:pt modelId="{2023BAF2-C669-49AC-B4DD-D24737CEC06A}" type="parTrans" cxnId="{1B26D86C-595F-4537-B2A0-C4E7FF4414A9}">
      <dgm:prSet/>
      <dgm:spPr/>
      <dgm:t>
        <a:bodyPr/>
        <a:lstStyle/>
        <a:p>
          <a:endParaRPr lang="en-US"/>
        </a:p>
      </dgm:t>
    </dgm:pt>
    <dgm:pt modelId="{696D660A-2875-4D86-A302-73E9BB15B7D3}" type="sibTrans" cxnId="{1B26D86C-595F-4537-B2A0-C4E7FF4414A9}">
      <dgm:prSet/>
      <dgm:spPr/>
      <dgm:t>
        <a:bodyPr/>
        <a:lstStyle/>
        <a:p>
          <a:endParaRPr lang="en-US"/>
        </a:p>
      </dgm:t>
    </dgm:pt>
    <dgm:pt modelId="{7A9DB1C1-0766-4C26-95C8-D9CB8959BE39}">
      <dgm:prSet custT="1"/>
      <dgm:spPr/>
      <dgm:t>
        <a:bodyPr/>
        <a:lstStyle/>
        <a:p>
          <a:pPr rtl="0"/>
          <a:r>
            <a:rPr lang="en-US" sz="1000" dirty="0"/>
            <a:t>ACTION.HACKING.VARIETY. </a:t>
          </a:r>
          <a:r>
            <a:rPr lang="en-US" sz="1000" dirty="0">
              <a:latin typeface="Calibri"/>
            </a:rPr>
            <a:t>XSS</a:t>
          </a:r>
        </a:p>
      </dgm:t>
    </dgm:pt>
    <dgm:pt modelId="{A3EAD275-4DB8-495D-B4CC-7718A3067E39}" type="parTrans" cxnId="{C1F5E1BD-72B8-4CFF-BCBD-B8ABC57B3EF1}">
      <dgm:prSet/>
      <dgm:spPr/>
      <dgm:t>
        <a:bodyPr/>
        <a:lstStyle/>
        <a:p>
          <a:endParaRPr lang="en-US"/>
        </a:p>
      </dgm:t>
    </dgm:pt>
    <dgm:pt modelId="{C0B2DB94-6A9B-4410-8E8D-734B2656E335}" type="sibTrans" cxnId="{C1F5E1BD-72B8-4CFF-BCBD-B8ABC57B3EF1}">
      <dgm:prSet/>
      <dgm:spPr/>
      <dgm:t>
        <a:bodyPr/>
        <a:lstStyle/>
        <a:p>
          <a:endParaRPr lang="en-US"/>
        </a:p>
      </dgm:t>
    </dgm:pt>
    <dgm:pt modelId="{E61C7633-50F0-4784-8438-0DA9947DF310}">
      <dgm:prSet custT="1"/>
      <dgm:spPr/>
      <dgm:t>
        <a:bodyPr/>
        <a:lstStyle/>
        <a:p>
          <a:pPr rtl="0"/>
          <a:r>
            <a:rPr lang="en-US" sz="1000" b="0" dirty="0">
              <a:latin typeface="Calibri"/>
            </a:rPr>
            <a:t>ACTION.HACKING.VARIETY. Use of backdoor or C2</a:t>
          </a:r>
        </a:p>
      </dgm:t>
    </dgm:pt>
    <dgm:pt modelId="{1707A7BF-279E-40B6-871F-97A481A7E3E8}" type="parTrans" cxnId="{95F7A638-660D-4E81-96E4-46B7EADD6E04}">
      <dgm:prSet/>
      <dgm:spPr/>
      <dgm:t>
        <a:bodyPr/>
        <a:lstStyle/>
        <a:p>
          <a:endParaRPr lang="en-US"/>
        </a:p>
      </dgm:t>
    </dgm:pt>
    <dgm:pt modelId="{B43611A8-2891-4EF1-9748-EB01960E51B7}" type="sibTrans" cxnId="{95F7A638-660D-4E81-96E4-46B7EADD6E04}">
      <dgm:prSet/>
      <dgm:spPr/>
      <dgm:t>
        <a:bodyPr/>
        <a:lstStyle/>
        <a:p>
          <a:endParaRPr lang="en-US"/>
        </a:p>
      </dgm:t>
    </dgm:pt>
    <dgm:pt modelId="{3981FDBB-AE34-4ECA-93BD-8DD65602555E}">
      <dgm:prSet custT="1"/>
      <dgm:spPr/>
      <dgm:t>
        <a:bodyPr/>
        <a:lstStyle/>
        <a:p>
          <a:pPr rtl="0"/>
          <a:r>
            <a:rPr lang="en-US" sz="1000" dirty="0" err="1"/>
            <a:t>ACTION.MALWARE.VARIETY.Spyware</a:t>
          </a:r>
          <a:r>
            <a:rPr lang="en-US" sz="1000" dirty="0"/>
            <a:t>/Keylogger</a:t>
          </a:r>
        </a:p>
      </dgm:t>
    </dgm:pt>
    <dgm:pt modelId="{95359215-0FFB-4AA1-ADD6-67A34A1B9575}" type="parTrans" cxnId="{D7DC9BC4-1F5A-4C4B-9276-4B6D12D77BA5}">
      <dgm:prSet/>
      <dgm:spPr/>
      <dgm:t>
        <a:bodyPr/>
        <a:lstStyle/>
        <a:p>
          <a:endParaRPr lang="en-US"/>
        </a:p>
      </dgm:t>
    </dgm:pt>
    <dgm:pt modelId="{EFA87048-37EC-4180-ADA4-0AEB661CF71F}" type="sibTrans" cxnId="{D7DC9BC4-1F5A-4C4B-9276-4B6D12D77BA5}">
      <dgm:prSet/>
      <dgm:spPr/>
      <dgm:t>
        <a:bodyPr/>
        <a:lstStyle/>
        <a:p>
          <a:endParaRPr lang="en-US"/>
        </a:p>
      </dgm:t>
    </dgm:pt>
    <dgm:pt modelId="{5569F4AC-CF8A-453C-9BB2-CC4569524A62}">
      <dgm:prSet phldrT="[Text]" custT="1"/>
      <dgm:spPr/>
      <dgm:t>
        <a:bodyPr/>
        <a:lstStyle/>
        <a:p>
          <a:r>
            <a:rPr lang="en-US" sz="1000" dirty="0"/>
            <a:t>ACTION.HACKING.VARIETY. OS commanding</a:t>
          </a:r>
        </a:p>
      </dgm:t>
    </dgm:pt>
    <dgm:pt modelId="{B69B119D-2CF2-48FD-900C-ED6928429A2F}" type="parTrans" cxnId="{D56326A0-C5E0-470D-BA7E-9F56D93F7DBF}">
      <dgm:prSet/>
      <dgm:spPr/>
      <dgm:t>
        <a:bodyPr/>
        <a:lstStyle/>
        <a:p>
          <a:endParaRPr lang="en-US"/>
        </a:p>
      </dgm:t>
    </dgm:pt>
    <dgm:pt modelId="{8F98327F-7741-4F36-BAA1-4E238965AC5D}" type="sibTrans" cxnId="{D56326A0-C5E0-470D-BA7E-9F56D93F7DBF}">
      <dgm:prSet/>
      <dgm:spPr/>
      <dgm:t>
        <a:bodyPr/>
        <a:lstStyle/>
        <a:p>
          <a:endParaRPr lang="en-US"/>
        </a:p>
      </dgm:t>
    </dgm:pt>
    <dgm:pt modelId="{D15E8574-71DA-4F19-ABE8-C3D95484EAC6}">
      <dgm:prSet phldrT="[Text]" custT="1"/>
      <dgm:spPr/>
      <dgm:t>
        <a:bodyPr/>
        <a:lstStyle/>
        <a:p>
          <a:r>
            <a:rPr lang="en-US" sz="1000" dirty="0" err="1"/>
            <a:t>ACTION.HACKING.VARIETY.SQLi</a:t>
          </a:r>
          <a:endParaRPr lang="en-US" sz="1000" dirty="0"/>
        </a:p>
      </dgm:t>
    </dgm:pt>
    <dgm:pt modelId="{F130D843-AB0F-4963-BE56-F1ADEB103F61}" type="parTrans" cxnId="{96F7FF2D-6A39-465D-B159-C622F0904C62}">
      <dgm:prSet/>
      <dgm:spPr/>
      <dgm:t>
        <a:bodyPr/>
        <a:lstStyle/>
        <a:p>
          <a:endParaRPr lang="en-US"/>
        </a:p>
      </dgm:t>
    </dgm:pt>
    <dgm:pt modelId="{57A1F999-FD66-447C-835A-857B22E41F12}" type="sibTrans" cxnId="{96F7FF2D-6A39-465D-B159-C622F0904C62}">
      <dgm:prSet/>
      <dgm:spPr/>
      <dgm:t>
        <a:bodyPr/>
        <a:lstStyle/>
        <a:p>
          <a:endParaRPr lang="en-US"/>
        </a:p>
      </dgm:t>
    </dgm:pt>
    <dgm:pt modelId="{2D021EDA-EF27-4B1A-903E-5890C4C1756B}">
      <dgm:prSet phldr="0" custT="1"/>
      <dgm:spPr/>
      <dgm:t>
        <a:bodyPr/>
        <a:lstStyle/>
        <a:p>
          <a:pPr rtl="0"/>
          <a:r>
            <a:rPr lang="en-US" sz="1000">
              <a:latin typeface="Calibri"/>
            </a:rPr>
            <a:t>ACTION.MALWARE.RESULT. Capture stored data</a:t>
          </a:r>
          <a:endParaRPr lang="en-US" sz="1000" dirty="0">
            <a:latin typeface="Calibri"/>
          </a:endParaRPr>
        </a:p>
      </dgm:t>
    </dgm:pt>
    <dgm:pt modelId="{03DD5FC3-F522-46D5-B37C-F6E1FF2E5462}" type="parTrans" cxnId="{8EC7CAF6-297A-46DA-B5A8-FF4698BB560C}">
      <dgm:prSet/>
      <dgm:spPr/>
    </dgm:pt>
    <dgm:pt modelId="{CD24D071-6DB2-4F60-BFA6-8598ACB303F3}" type="sibTrans" cxnId="{8EC7CAF6-297A-46DA-B5A8-FF4698BB560C}">
      <dgm:prSet/>
      <dgm:spPr/>
    </dgm:pt>
    <dgm:pt modelId="{74F8D861-523F-4A72-8F44-0B6AC5F1DA60}" type="pres">
      <dgm:prSet presAssocID="{A077C42B-B110-4376-8CE0-A8A542AFB0F4}" presName="theList" presStyleCnt="0">
        <dgm:presLayoutVars>
          <dgm:dir/>
          <dgm:animLvl val="lvl"/>
          <dgm:resizeHandles val="exact"/>
        </dgm:presLayoutVars>
      </dgm:prSet>
      <dgm:spPr/>
    </dgm:pt>
    <dgm:pt modelId="{EF68F630-5377-484C-8533-536145249279}" type="pres">
      <dgm:prSet presAssocID="{3156AA25-98ED-4252-941E-507B18926909}" presName="compNode" presStyleCnt="0"/>
      <dgm:spPr/>
    </dgm:pt>
    <dgm:pt modelId="{39645822-0D5F-44EF-B6F7-0086B8FB2C2E}" type="pres">
      <dgm:prSet presAssocID="{3156AA25-98ED-4252-941E-507B18926909}" presName="aNode" presStyleLbl="bgShp" presStyleIdx="0" presStyleCnt="6"/>
      <dgm:spPr/>
    </dgm:pt>
    <dgm:pt modelId="{C4F115E4-A8D8-4500-AB14-94CDA9A91EA5}" type="pres">
      <dgm:prSet presAssocID="{3156AA25-98ED-4252-941E-507B18926909}" presName="textNode" presStyleLbl="bgShp" presStyleIdx="0" presStyleCnt="6"/>
      <dgm:spPr/>
    </dgm:pt>
    <dgm:pt modelId="{01E566F1-267F-4E5F-8AB8-AB5C75F00DD1}" type="pres">
      <dgm:prSet presAssocID="{3156AA25-98ED-4252-941E-507B18926909}" presName="compChildNode" presStyleCnt="0"/>
      <dgm:spPr/>
    </dgm:pt>
    <dgm:pt modelId="{E7D4C03B-B55F-43F8-99BC-039B90B0321D}" type="pres">
      <dgm:prSet presAssocID="{3156AA25-98ED-4252-941E-507B18926909}" presName="theInnerList" presStyleCnt="0"/>
      <dgm:spPr/>
    </dgm:pt>
    <dgm:pt modelId="{EDD009FF-8036-4479-9BE7-8A2F10E844C3}" type="pres">
      <dgm:prSet presAssocID="{1B4208DF-C685-4F4B-8AF1-74DCAFBF8BAB}" presName="childNode" presStyleLbl="node1" presStyleIdx="0" presStyleCnt="22">
        <dgm:presLayoutVars>
          <dgm:bulletEnabled val="1"/>
        </dgm:presLayoutVars>
      </dgm:prSet>
      <dgm:spPr/>
    </dgm:pt>
    <dgm:pt modelId="{AB8E6CD1-29A4-44FA-9388-D8D77ADF3471}" type="pres">
      <dgm:prSet presAssocID="{1B4208DF-C685-4F4B-8AF1-74DCAFBF8BAB}" presName="aSpace2" presStyleCnt="0"/>
      <dgm:spPr/>
    </dgm:pt>
    <dgm:pt modelId="{F5A5C573-7A9C-4C3F-AD66-91EC213358D8}" type="pres">
      <dgm:prSet presAssocID="{2CF912E5-CDE9-4448-837B-E618D47210C9}" presName="childNode" presStyleLbl="node1" presStyleIdx="1" presStyleCnt="22">
        <dgm:presLayoutVars>
          <dgm:bulletEnabled val="1"/>
        </dgm:presLayoutVars>
      </dgm:prSet>
      <dgm:spPr/>
    </dgm:pt>
    <dgm:pt modelId="{09DD8B6E-55B4-41DF-8013-E01CEADF4B0B}" type="pres">
      <dgm:prSet presAssocID="{2CF912E5-CDE9-4448-837B-E618D47210C9}" presName="aSpace2" presStyleCnt="0"/>
      <dgm:spPr/>
    </dgm:pt>
    <dgm:pt modelId="{183B7415-7DEF-451C-B7BA-24D4E958DE42}" type="pres">
      <dgm:prSet presAssocID="{05D66077-E67A-4036-941E-C90D75177F78}" presName="childNode" presStyleLbl="node1" presStyleIdx="2" presStyleCnt="22">
        <dgm:presLayoutVars>
          <dgm:bulletEnabled val="1"/>
        </dgm:presLayoutVars>
      </dgm:prSet>
      <dgm:spPr/>
    </dgm:pt>
    <dgm:pt modelId="{A6BF8254-C0EE-420A-AA7D-7CB5E41D70BC}" type="pres">
      <dgm:prSet presAssocID="{05D66077-E67A-4036-941E-C90D75177F78}" presName="aSpace2" presStyleCnt="0"/>
      <dgm:spPr/>
    </dgm:pt>
    <dgm:pt modelId="{736D8F54-38F6-443B-831D-6CE00DEE208E}" type="pres">
      <dgm:prSet presAssocID="{E5FDCC94-F19B-42B8-AEF0-8E846FC52B71}" presName="childNode" presStyleLbl="node1" presStyleIdx="3" presStyleCnt="22">
        <dgm:presLayoutVars>
          <dgm:bulletEnabled val="1"/>
        </dgm:presLayoutVars>
      </dgm:prSet>
      <dgm:spPr/>
    </dgm:pt>
    <dgm:pt modelId="{34B72B67-97E0-4328-B3FE-9402869FAE1B}" type="pres">
      <dgm:prSet presAssocID="{3156AA25-98ED-4252-941E-507B18926909}" presName="aSpace" presStyleCnt="0"/>
      <dgm:spPr/>
    </dgm:pt>
    <dgm:pt modelId="{785718F9-C776-48EF-BC30-E229B61FBBBB}" type="pres">
      <dgm:prSet presAssocID="{2C61A17D-BB34-4B29-A23A-4B6F6B923F94}" presName="compNode" presStyleCnt="0"/>
      <dgm:spPr/>
    </dgm:pt>
    <dgm:pt modelId="{5F430476-CE3F-45B4-B793-06D3759B0AC4}" type="pres">
      <dgm:prSet presAssocID="{2C61A17D-BB34-4B29-A23A-4B6F6B923F94}" presName="aNode" presStyleLbl="bgShp" presStyleIdx="1" presStyleCnt="6"/>
      <dgm:spPr/>
    </dgm:pt>
    <dgm:pt modelId="{CCF412F5-FCA6-4CCC-B8DE-41509F17372D}" type="pres">
      <dgm:prSet presAssocID="{2C61A17D-BB34-4B29-A23A-4B6F6B923F94}" presName="textNode" presStyleLbl="bgShp" presStyleIdx="1" presStyleCnt="6"/>
      <dgm:spPr/>
    </dgm:pt>
    <dgm:pt modelId="{3E745659-A0DA-41F9-BC01-4079EE68889D}" type="pres">
      <dgm:prSet presAssocID="{2C61A17D-BB34-4B29-A23A-4B6F6B923F94}" presName="compChildNode" presStyleCnt="0"/>
      <dgm:spPr/>
    </dgm:pt>
    <dgm:pt modelId="{E8D0729C-C534-4238-A706-B17FCD737604}" type="pres">
      <dgm:prSet presAssocID="{2C61A17D-BB34-4B29-A23A-4B6F6B923F94}" presName="theInnerList" presStyleCnt="0"/>
      <dgm:spPr/>
    </dgm:pt>
    <dgm:pt modelId="{4DC7DFC0-7F62-4B10-9597-97ECF46756C5}" type="pres">
      <dgm:prSet presAssocID="{16A14D62-B0A3-4C20-986A-BB3003A5A49E}" presName="childNode" presStyleLbl="node1" presStyleIdx="4" presStyleCnt="22">
        <dgm:presLayoutVars>
          <dgm:bulletEnabled val="1"/>
        </dgm:presLayoutVars>
      </dgm:prSet>
      <dgm:spPr/>
    </dgm:pt>
    <dgm:pt modelId="{975B193C-36CD-4E02-9CC9-353EC07DABC5}" type="pres">
      <dgm:prSet presAssocID="{16A14D62-B0A3-4C20-986A-BB3003A5A49E}" presName="aSpace2" presStyleCnt="0"/>
      <dgm:spPr/>
    </dgm:pt>
    <dgm:pt modelId="{365B08AD-AC4A-460C-B722-B24BD6718959}" type="pres">
      <dgm:prSet presAssocID="{D446455C-1656-4501-864C-ACC56705DAAF}" presName="childNode" presStyleLbl="node1" presStyleIdx="5" presStyleCnt="22">
        <dgm:presLayoutVars>
          <dgm:bulletEnabled val="1"/>
        </dgm:presLayoutVars>
      </dgm:prSet>
      <dgm:spPr/>
    </dgm:pt>
    <dgm:pt modelId="{094409A0-DE54-42CA-92FD-5C3D6C271D29}" type="pres">
      <dgm:prSet presAssocID="{D446455C-1656-4501-864C-ACC56705DAAF}" presName="aSpace2" presStyleCnt="0"/>
      <dgm:spPr/>
    </dgm:pt>
    <dgm:pt modelId="{76186BF0-7EF7-4B40-98ED-D87C6FAF4F17}" type="pres">
      <dgm:prSet presAssocID="{19C0CA34-F763-41F0-A6A9-54253CAB0127}" presName="childNode" presStyleLbl="node1" presStyleIdx="6" presStyleCnt="22">
        <dgm:presLayoutVars>
          <dgm:bulletEnabled val="1"/>
        </dgm:presLayoutVars>
      </dgm:prSet>
      <dgm:spPr/>
    </dgm:pt>
    <dgm:pt modelId="{9174307D-D6F5-412D-9F41-9FAF0D15AEE2}" type="pres">
      <dgm:prSet presAssocID="{19C0CA34-F763-41F0-A6A9-54253CAB0127}" presName="aSpace2" presStyleCnt="0"/>
      <dgm:spPr/>
    </dgm:pt>
    <dgm:pt modelId="{F18A2DDF-C058-4ABB-9DD8-9821AE167056}" type="pres">
      <dgm:prSet presAssocID="{E1F55C06-97E8-4874-8025-002201CD5753}" presName="childNode" presStyleLbl="node1" presStyleIdx="7" presStyleCnt="22">
        <dgm:presLayoutVars>
          <dgm:bulletEnabled val="1"/>
        </dgm:presLayoutVars>
      </dgm:prSet>
      <dgm:spPr/>
    </dgm:pt>
    <dgm:pt modelId="{4167E3AC-EC54-4B1C-849A-88C682E871F4}" type="pres">
      <dgm:prSet presAssocID="{2C61A17D-BB34-4B29-A23A-4B6F6B923F94}" presName="aSpace" presStyleCnt="0"/>
      <dgm:spPr/>
    </dgm:pt>
    <dgm:pt modelId="{2AD6B765-77C9-4B63-91AF-DD652AAB8AFE}" type="pres">
      <dgm:prSet presAssocID="{A13DA564-814F-47F5-8374-FFE841EB4FB9}" presName="compNode" presStyleCnt="0"/>
      <dgm:spPr/>
    </dgm:pt>
    <dgm:pt modelId="{E04C6A3B-8E44-44C2-801F-7B751CD01107}" type="pres">
      <dgm:prSet presAssocID="{A13DA564-814F-47F5-8374-FFE841EB4FB9}" presName="aNode" presStyleLbl="bgShp" presStyleIdx="2" presStyleCnt="6"/>
      <dgm:spPr/>
    </dgm:pt>
    <dgm:pt modelId="{50053C0E-3797-4562-BCD0-74AE6A6D08FD}" type="pres">
      <dgm:prSet presAssocID="{A13DA564-814F-47F5-8374-FFE841EB4FB9}" presName="textNode" presStyleLbl="bgShp" presStyleIdx="2" presStyleCnt="6"/>
      <dgm:spPr/>
    </dgm:pt>
    <dgm:pt modelId="{7A01E027-1768-47EB-B41A-4F6A8CC3CC83}" type="pres">
      <dgm:prSet presAssocID="{A13DA564-814F-47F5-8374-FFE841EB4FB9}" presName="compChildNode" presStyleCnt="0"/>
      <dgm:spPr/>
    </dgm:pt>
    <dgm:pt modelId="{D77E9ECD-CD5D-471F-9163-2101B0128DD4}" type="pres">
      <dgm:prSet presAssocID="{A13DA564-814F-47F5-8374-FFE841EB4FB9}" presName="theInnerList" presStyleCnt="0"/>
      <dgm:spPr/>
    </dgm:pt>
    <dgm:pt modelId="{50F9F77F-9579-412D-93E3-E668010D1449}" type="pres">
      <dgm:prSet presAssocID="{2FD7D73B-EA14-43BB-9D7F-7179F287ECBC}" presName="childNode" presStyleLbl="node1" presStyleIdx="8" presStyleCnt="22">
        <dgm:presLayoutVars>
          <dgm:bulletEnabled val="1"/>
        </dgm:presLayoutVars>
      </dgm:prSet>
      <dgm:spPr/>
    </dgm:pt>
    <dgm:pt modelId="{AC229D05-8310-4016-B974-9E5F87BBDD87}" type="pres">
      <dgm:prSet presAssocID="{2FD7D73B-EA14-43BB-9D7F-7179F287ECBC}" presName="aSpace2" presStyleCnt="0"/>
      <dgm:spPr/>
    </dgm:pt>
    <dgm:pt modelId="{E05DD7D5-5C5C-4800-9765-B66FED304C59}" type="pres">
      <dgm:prSet presAssocID="{82F678D3-D7D5-4E92-A54E-178CD2793762}" presName="childNode" presStyleLbl="node1" presStyleIdx="9" presStyleCnt="22">
        <dgm:presLayoutVars>
          <dgm:bulletEnabled val="1"/>
        </dgm:presLayoutVars>
      </dgm:prSet>
      <dgm:spPr/>
    </dgm:pt>
    <dgm:pt modelId="{23F1F230-430C-4ACE-B24D-7F04D8514E13}" type="pres">
      <dgm:prSet presAssocID="{82F678D3-D7D5-4E92-A54E-178CD2793762}" presName="aSpace2" presStyleCnt="0"/>
      <dgm:spPr/>
    </dgm:pt>
    <dgm:pt modelId="{29EF2D0C-FE47-43DF-AA14-F79FD37EAB8B}" type="pres">
      <dgm:prSet presAssocID="{328E07A6-6F3E-48B5-9074-5DBE970C1C2D}" presName="childNode" presStyleLbl="node1" presStyleIdx="10" presStyleCnt="22">
        <dgm:presLayoutVars>
          <dgm:bulletEnabled val="1"/>
        </dgm:presLayoutVars>
      </dgm:prSet>
      <dgm:spPr/>
    </dgm:pt>
    <dgm:pt modelId="{1AB1B82B-1E0D-4666-BB9E-7FD6B36D4A02}" type="pres">
      <dgm:prSet presAssocID="{328E07A6-6F3E-48B5-9074-5DBE970C1C2D}" presName="aSpace2" presStyleCnt="0"/>
      <dgm:spPr/>
    </dgm:pt>
    <dgm:pt modelId="{ADE6DFFD-E2E1-41A4-BB73-4714A7E1551B}" type="pres">
      <dgm:prSet presAssocID="{3981FDBB-AE34-4ECA-93BD-8DD65602555E}" presName="childNode" presStyleLbl="node1" presStyleIdx="11" presStyleCnt="22">
        <dgm:presLayoutVars>
          <dgm:bulletEnabled val="1"/>
        </dgm:presLayoutVars>
      </dgm:prSet>
      <dgm:spPr/>
    </dgm:pt>
    <dgm:pt modelId="{05912B9F-C6AE-44E8-8C58-4D04B85AB48F}" type="pres">
      <dgm:prSet presAssocID="{A13DA564-814F-47F5-8374-FFE841EB4FB9}" presName="aSpace" presStyleCnt="0"/>
      <dgm:spPr/>
    </dgm:pt>
    <dgm:pt modelId="{E037C19E-3016-47AA-8B3B-6B4BF1ACCAA0}" type="pres">
      <dgm:prSet presAssocID="{4D3CA561-EA2D-4494-BC59-1CC1B5F5B132}" presName="compNode" presStyleCnt="0"/>
      <dgm:spPr/>
    </dgm:pt>
    <dgm:pt modelId="{5848A0A5-0B2F-4018-AFA4-1912D922F3D0}" type="pres">
      <dgm:prSet presAssocID="{4D3CA561-EA2D-4494-BC59-1CC1B5F5B132}" presName="aNode" presStyleLbl="bgShp" presStyleIdx="3" presStyleCnt="6"/>
      <dgm:spPr/>
    </dgm:pt>
    <dgm:pt modelId="{2B1856DF-E76C-40B8-A1AA-26D08E31A870}" type="pres">
      <dgm:prSet presAssocID="{4D3CA561-EA2D-4494-BC59-1CC1B5F5B132}" presName="textNode" presStyleLbl="bgShp" presStyleIdx="3" presStyleCnt="6"/>
      <dgm:spPr/>
    </dgm:pt>
    <dgm:pt modelId="{645A2EBA-8E01-4DE8-A622-B6C34D0DD0CC}" type="pres">
      <dgm:prSet presAssocID="{4D3CA561-EA2D-4494-BC59-1CC1B5F5B132}" presName="compChildNode" presStyleCnt="0"/>
      <dgm:spPr/>
    </dgm:pt>
    <dgm:pt modelId="{FB4DC37B-1FCD-4132-B276-86FC70A9CB7B}" type="pres">
      <dgm:prSet presAssocID="{4D3CA561-EA2D-4494-BC59-1CC1B5F5B132}" presName="theInnerList" presStyleCnt="0"/>
      <dgm:spPr/>
    </dgm:pt>
    <dgm:pt modelId="{F1C36998-06CD-4D67-99CE-F7859C10E0E2}" type="pres">
      <dgm:prSet presAssocID="{052882E1-BDF3-4800-A6D2-53CD19F79030}" presName="childNode" presStyleLbl="node1" presStyleIdx="12" presStyleCnt="22">
        <dgm:presLayoutVars>
          <dgm:bulletEnabled val="1"/>
        </dgm:presLayoutVars>
      </dgm:prSet>
      <dgm:spPr/>
    </dgm:pt>
    <dgm:pt modelId="{F3AA218A-501E-4F66-AFF7-AE016D0804F8}" type="pres">
      <dgm:prSet presAssocID="{052882E1-BDF3-4800-A6D2-53CD19F79030}" presName="aSpace2" presStyleCnt="0"/>
      <dgm:spPr/>
    </dgm:pt>
    <dgm:pt modelId="{C11AD87E-E81B-413F-990B-552D590044DA}" type="pres">
      <dgm:prSet presAssocID="{D4C2A865-BD59-44F0-821D-3AC72C71B25F}" presName="childNode" presStyleLbl="node1" presStyleIdx="13" presStyleCnt="22" custLinFactNeighborX="307" custLinFactNeighborY="10841">
        <dgm:presLayoutVars>
          <dgm:bulletEnabled val="1"/>
        </dgm:presLayoutVars>
      </dgm:prSet>
      <dgm:spPr/>
    </dgm:pt>
    <dgm:pt modelId="{3FDE4359-BD69-40AE-8215-4BBF5E11135D}" type="pres">
      <dgm:prSet presAssocID="{D4C2A865-BD59-44F0-821D-3AC72C71B25F}" presName="aSpace2" presStyleCnt="0"/>
      <dgm:spPr/>
    </dgm:pt>
    <dgm:pt modelId="{A8DDAF2B-F499-4732-9058-864A8B9BE69C}" type="pres">
      <dgm:prSet presAssocID="{5569F4AC-CF8A-453C-9BB2-CC4569524A62}" presName="childNode" presStyleLbl="node1" presStyleIdx="14" presStyleCnt="22" custLinFactNeighborX="307" custLinFactNeighborY="10841">
        <dgm:presLayoutVars>
          <dgm:bulletEnabled val="1"/>
        </dgm:presLayoutVars>
      </dgm:prSet>
      <dgm:spPr/>
    </dgm:pt>
    <dgm:pt modelId="{C1AEBDB8-43FA-4C53-B600-8E861233C316}" type="pres">
      <dgm:prSet presAssocID="{5569F4AC-CF8A-453C-9BB2-CC4569524A62}" presName="aSpace2" presStyleCnt="0"/>
      <dgm:spPr/>
    </dgm:pt>
    <dgm:pt modelId="{55F6812E-4C2E-4424-828F-292A1E2A4A20}" type="pres">
      <dgm:prSet presAssocID="{D15E8574-71DA-4F19-ABE8-C3D95484EAC6}" presName="childNode" presStyleLbl="node1" presStyleIdx="15" presStyleCnt="22" custLinFactNeighborX="307" custLinFactNeighborY="10841">
        <dgm:presLayoutVars>
          <dgm:bulletEnabled val="1"/>
        </dgm:presLayoutVars>
      </dgm:prSet>
      <dgm:spPr/>
    </dgm:pt>
    <dgm:pt modelId="{381BC9F9-0A06-4C92-8B8A-FA2550E92627}" type="pres">
      <dgm:prSet presAssocID="{4D3CA561-EA2D-4494-BC59-1CC1B5F5B132}" presName="aSpace" presStyleCnt="0"/>
      <dgm:spPr/>
    </dgm:pt>
    <dgm:pt modelId="{5B20B165-4D53-47BE-817D-26B49CC06A65}" type="pres">
      <dgm:prSet presAssocID="{EFA2021E-8A2F-42ED-977C-186C400DF89B}" presName="compNode" presStyleCnt="0"/>
      <dgm:spPr/>
    </dgm:pt>
    <dgm:pt modelId="{61B42AF1-B2D8-4C9D-85B4-03A64DEBC5C4}" type="pres">
      <dgm:prSet presAssocID="{EFA2021E-8A2F-42ED-977C-186C400DF89B}" presName="aNode" presStyleLbl="bgShp" presStyleIdx="4" presStyleCnt="6"/>
      <dgm:spPr/>
    </dgm:pt>
    <dgm:pt modelId="{091F18EE-3E31-4399-A6E2-DB822BBC1CC5}" type="pres">
      <dgm:prSet presAssocID="{EFA2021E-8A2F-42ED-977C-186C400DF89B}" presName="textNode" presStyleLbl="bgShp" presStyleIdx="4" presStyleCnt="6"/>
      <dgm:spPr/>
    </dgm:pt>
    <dgm:pt modelId="{22496DFB-632C-4533-B1E6-C2981AA0EE93}" type="pres">
      <dgm:prSet presAssocID="{EFA2021E-8A2F-42ED-977C-186C400DF89B}" presName="compChildNode" presStyleCnt="0"/>
      <dgm:spPr/>
    </dgm:pt>
    <dgm:pt modelId="{20F8A063-1097-43F5-9887-65F165D18E63}" type="pres">
      <dgm:prSet presAssocID="{EFA2021E-8A2F-42ED-977C-186C400DF89B}" presName="theInnerList" presStyleCnt="0"/>
      <dgm:spPr/>
    </dgm:pt>
    <dgm:pt modelId="{6C091F51-3706-49D2-987E-A565A6E2E2FB}" type="pres">
      <dgm:prSet presAssocID="{F46D7DEB-CBA3-4480-B93B-EA9F9C02C90F}" presName="childNode" presStyleLbl="node1" presStyleIdx="16" presStyleCnt="22">
        <dgm:presLayoutVars>
          <dgm:bulletEnabled val="1"/>
        </dgm:presLayoutVars>
      </dgm:prSet>
      <dgm:spPr/>
    </dgm:pt>
    <dgm:pt modelId="{707E6E7E-1942-4642-B6F0-CB77D5B29EF4}" type="pres">
      <dgm:prSet presAssocID="{F46D7DEB-CBA3-4480-B93B-EA9F9C02C90F}" presName="aSpace2" presStyleCnt="0"/>
      <dgm:spPr/>
    </dgm:pt>
    <dgm:pt modelId="{9E126550-6F21-412B-8B66-6DD868E9F79F}" type="pres">
      <dgm:prSet presAssocID="{42D0FFCF-A6D6-4FC5-9CB8-6C7DFA9F66A5}" presName="childNode" presStyleLbl="node1" presStyleIdx="17" presStyleCnt="22">
        <dgm:presLayoutVars>
          <dgm:bulletEnabled val="1"/>
        </dgm:presLayoutVars>
      </dgm:prSet>
      <dgm:spPr/>
    </dgm:pt>
    <dgm:pt modelId="{74555EBA-7915-40DF-AF51-E00A73D088EB}" type="pres">
      <dgm:prSet presAssocID="{42D0FFCF-A6D6-4FC5-9CB8-6C7DFA9F66A5}" presName="aSpace2" presStyleCnt="0"/>
      <dgm:spPr/>
    </dgm:pt>
    <dgm:pt modelId="{E3079437-F808-41CA-AA53-108DF0EB38D6}" type="pres">
      <dgm:prSet presAssocID="{E61C7633-50F0-4784-8438-0DA9947DF310}" presName="childNode" presStyleLbl="node1" presStyleIdx="18" presStyleCnt="22">
        <dgm:presLayoutVars>
          <dgm:bulletEnabled val="1"/>
        </dgm:presLayoutVars>
      </dgm:prSet>
      <dgm:spPr/>
    </dgm:pt>
    <dgm:pt modelId="{46A92000-DAF5-4297-9BFF-52A131EAFED9}" type="pres">
      <dgm:prSet presAssocID="{EFA2021E-8A2F-42ED-977C-186C400DF89B}" presName="aSpace" presStyleCnt="0"/>
      <dgm:spPr/>
    </dgm:pt>
    <dgm:pt modelId="{8B3916C8-AA91-44D6-ACE9-120EE86E2DE6}" type="pres">
      <dgm:prSet presAssocID="{56569CDC-0A44-499D-87C4-BA547F11AE5C}" presName="compNode" presStyleCnt="0"/>
      <dgm:spPr/>
    </dgm:pt>
    <dgm:pt modelId="{EF8CECEC-8A5D-4CA6-BD56-96920057A3C2}" type="pres">
      <dgm:prSet presAssocID="{56569CDC-0A44-499D-87C4-BA547F11AE5C}" presName="aNode" presStyleLbl="bgShp" presStyleIdx="5" presStyleCnt="6"/>
      <dgm:spPr/>
    </dgm:pt>
    <dgm:pt modelId="{35C724BA-1DC9-4030-B8C5-7C7F26798F53}" type="pres">
      <dgm:prSet presAssocID="{56569CDC-0A44-499D-87C4-BA547F11AE5C}" presName="textNode" presStyleLbl="bgShp" presStyleIdx="5" presStyleCnt="6"/>
      <dgm:spPr/>
    </dgm:pt>
    <dgm:pt modelId="{6A418BEE-BC7F-47AD-A510-59F06EAC7761}" type="pres">
      <dgm:prSet presAssocID="{56569CDC-0A44-499D-87C4-BA547F11AE5C}" presName="compChildNode" presStyleCnt="0"/>
      <dgm:spPr/>
    </dgm:pt>
    <dgm:pt modelId="{C7B60F98-B8BC-4E62-B930-3897D9524F8D}" type="pres">
      <dgm:prSet presAssocID="{56569CDC-0A44-499D-87C4-BA547F11AE5C}" presName="theInnerList" presStyleCnt="0"/>
      <dgm:spPr/>
    </dgm:pt>
    <dgm:pt modelId="{7DDD0EE8-A2C9-420C-9299-097D1DC174AB}" type="pres">
      <dgm:prSet presAssocID="{5F3FE0A2-92BB-4CB9-93F5-D2F66BA01F0E}" presName="childNode" presStyleLbl="node1" presStyleIdx="19" presStyleCnt="22">
        <dgm:presLayoutVars>
          <dgm:bulletEnabled val="1"/>
        </dgm:presLayoutVars>
      </dgm:prSet>
      <dgm:spPr/>
    </dgm:pt>
    <dgm:pt modelId="{23E5B751-9CF2-4508-BF4E-C899724219D6}" type="pres">
      <dgm:prSet presAssocID="{5F3FE0A2-92BB-4CB9-93F5-D2F66BA01F0E}" presName="aSpace2" presStyleCnt="0"/>
      <dgm:spPr/>
    </dgm:pt>
    <dgm:pt modelId="{76FCEE53-DBA6-45E9-811D-2A4FDBF7447E}" type="pres">
      <dgm:prSet presAssocID="{7A9DB1C1-0766-4C26-95C8-D9CB8959BE39}" presName="childNode" presStyleLbl="node1" presStyleIdx="20" presStyleCnt="22">
        <dgm:presLayoutVars>
          <dgm:bulletEnabled val="1"/>
        </dgm:presLayoutVars>
      </dgm:prSet>
      <dgm:spPr/>
    </dgm:pt>
    <dgm:pt modelId="{FE6D0110-222C-4E55-884A-95FED1584B78}" type="pres">
      <dgm:prSet presAssocID="{7A9DB1C1-0766-4C26-95C8-D9CB8959BE39}" presName="aSpace2" presStyleCnt="0"/>
      <dgm:spPr/>
    </dgm:pt>
    <dgm:pt modelId="{1CFEDD55-20C8-4F7E-B5C7-26FA6E3153F6}" type="pres">
      <dgm:prSet presAssocID="{2D021EDA-EF27-4B1A-903E-5890C4C1756B}" presName="childNode" presStyleLbl="node1" presStyleIdx="21" presStyleCnt="22">
        <dgm:presLayoutVars>
          <dgm:bulletEnabled val="1"/>
        </dgm:presLayoutVars>
      </dgm:prSet>
      <dgm:spPr/>
    </dgm:pt>
  </dgm:ptLst>
  <dgm:cxnLst>
    <dgm:cxn modelId="{F0E7C702-4D63-4F13-84A1-0CA6DD09EA81}" srcId="{A077C42B-B110-4376-8CE0-A8A542AFB0F4}" destId="{2C61A17D-BB34-4B29-A23A-4B6F6B923F94}" srcOrd="1" destOrd="0" parTransId="{F7690E15-AC5C-4561-A08A-AA79B3D35C24}" sibTransId="{372FA15F-4FCB-4D84-AF21-1320208A3333}"/>
    <dgm:cxn modelId="{A1241F08-9BE8-4D81-8C3F-1FFB2A02367C}" srcId="{EFA2021E-8A2F-42ED-977C-186C400DF89B}" destId="{F46D7DEB-CBA3-4480-B93B-EA9F9C02C90F}" srcOrd="0" destOrd="0" parTransId="{68D672A9-D137-4AE8-AB83-9736435EB4A1}" sibTransId="{623B1C7D-8EDA-49B4-8655-0DEEB3CCF694}"/>
    <dgm:cxn modelId="{0CCB580B-1650-47F5-B5A3-FE83360FD5DD}" srcId="{A077C42B-B110-4376-8CE0-A8A542AFB0F4}" destId="{EFA2021E-8A2F-42ED-977C-186C400DF89B}" srcOrd="4" destOrd="0" parTransId="{73733314-F7B0-448C-B393-AA523904A5FC}" sibTransId="{7B16040C-D7E5-4538-B62A-8C1447CE8EEC}"/>
    <dgm:cxn modelId="{0788CF0B-447D-40B1-B56B-3E76A6C518A9}" type="presOf" srcId="{16A14D62-B0A3-4C20-986A-BB3003A5A49E}" destId="{4DC7DFC0-7F62-4B10-9597-97ECF46756C5}" srcOrd="0" destOrd="0" presId="urn:microsoft.com/office/officeart/2005/8/layout/lProcess2"/>
    <dgm:cxn modelId="{D8E1EF10-1A79-4B43-B9F9-7A71673FBFF0}" srcId="{2C61A17D-BB34-4B29-A23A-4B6F6B923F94}" destId="{19C0CA34-F763-41F0-A6A9-54253CAB0127}" srcOrd="2" destOrd="0" parTransId="{DB93140B-17ED-4A3F-81E0-191E65909FA9}" sibTransId="{3E898F2D-6CD6-4FF6-BB17-D406E8EC0EC3}"/>
    <dgm:cxn modelId="{227C7112-6940-4194-B20B-C636022BC897}" type="presOf" srcId="{EFA2021E-8A2F-42ED-977C-186C400DF89B}" destId="{61B42AF1-B2D8-4C9D-85B4-03A64DEBC5C4}" srcOrd="0" destOrd="0" presId="urn:microsoft.com/office/officeart/2005/8/layout/lProcess2"/>
    <dgm:cxn modelId="{B3434615-7D77-41D5-9C9E-7E1A5A018FE9}" srcId="{A13DA564-814F-47F5-8374-FFE841EB4FB9}" destId="{82F678D3-D7D5-4E92-A54E-178CD2793762}" srcOrd="1" destOrd="0" parTransId="{E87D02EC-D99D-4F5D-84D8-C282DEFF21AC}" sibTransId="{DD3D8B25-FE23-482E-83E1-025BA0EDAB29}"/>
    <dgm:cxn modelId="{D5B5AA17-58A7-4426-A781-E8FE36D9BDCC}" type="presOf" srcId="{1B4208DF-C685-4F4B-8AF1-74DCAFBF8BAB}" destId="{EDD009FF-8036-4479-9BE7-8A2F10E844C3}" srcOrd="0" destOrd="0" presId="urn:microsoft.com/office/officeart/2005/8/layout/lProcess2"/>
    <dgm:cxn modelId="{669D4E19-A9DC-46FF-954B-7A095E04718A}" type="presOf" srcId="{4D3CA561-EA2D-4494-BC59-1CC1B5F5B132}" destId="{2B1856DF-E76C-40B8-A1AA-26D08E31A870}" srcOrd="1" destOrd="0" presId="urn:microsoft.com/office/officeart/2005/8/layout/lProcess2"/>
    <dgm:cxn modelId="{EE8B5C1A-A4BD-4694-B245-1711CC086200}" srcId="{56569CDC-0A44-499D-87C4-BA547F11AE5C}" destId="{5F3FE0A2-92BB-4CB9-93F5-D2F66BA01F0E}" srcOrd="0" destOrd="0" parTransId="{303A12F6-4B67-4D1F-B1C7-EC7B0B7E96FB}" sibTransId="{853926AD-2A33-4CFE-80FC-E62D200412C1}"/>
    <dgm:cxn modelId="{E0FA312B-B15F-4D1F-98A2-198F5123BB1F}" type="presOf" srcId="{5F3FE0A2-92BB-4CB9-93F5-D2F66BA01F0E}" destId="{7DDD0EE8-A2C9-420C-9299-097D1DC174AB}" srcOrd="0" destOrd="0" presId="urn:microsoft.com/office/officeart/2005/8/layout/lProcess2"/>
    <dgm:cxn modelId="{FA2C702D-ED33-4E9D-94AA-79A180EFDF21}" srcId="{A13DA564-814F-47F5-8374-FFE841EB4FB9}" destId="{2FD7D73B-EA14-43BB-9D7F-7179F287ECBC}" srcOrd="0" destOrd="0" parTransId="{C819A6CF-E23C-4FA1-8FCA-A18EAEB55118}" sibTransId="{C97AEE87-5F9B-40BC-932B-BE354DBA23E2}"/>
    <dgm:cxn modelId="{96F7FF2D-6A39-465D-B159-C622F0904C62}" srcId="{4D3CA561-EA2D-4494-BC59-1CC1B5F5B132}" destId="{D15E8574-71DA-4F19-ABE8-C3D95484EAC6}" srcOrd="3" destOrd="0" parTransId="{F130D843-AB0F-4963-BE56-F1ADEB103F61}" sibTransId="{57A1F999-FD66-447C-835A-857B22E41F12}"/>
    <dgm:cxn modelId="{CCA5DD2F-FDF2-4B2A-BB94-5DCD7ABD88F2}" type="presOf" srcId="{82F678D3-D7D5-4E92-A54E-178CD2793762}" destId="{E05DD7D5-5C5C-4800-9765-B66FED304C59}" srcOrd="0" destOrd="0" presId="urn:microsoft.com/office/officeart/2005/8/layout/lProcess2"/>
    <dgm:cxn modelId="{96E62B37-6148-4DC4-889D-E104B0797A52}" srcId="{3156AA25-98ED-4252-941E-507B18926909}" destId="{E5FDCC94-F19B-42B8-AEF0-8E846FC52B71}" srcOrd="3" destOrd="0" parTransId="{72A75952-46C2-4EBC-8B95-DAFDD753ADA4}" sibTransId="{C1905533-FC7E-40F3-995F-59D2344A11CF}"/>
    <dgm:cxn modelId="{801B6737-56C5-4A2B-8366-75C1AD75F84D}" type="presOf" srcId="{2C61A17D-BB34-4B29-A23A-4B6F6B923F94}" destId="{CCF412F5-FCA6-4CCC-B8DE-41509F17372D}" srcOrd="1" destOrd="0" presId="urn:microsoft.com/office/officeart/2005/8/layout/lProcess2"/>
    <dgm:cxn modelId="{95F7A638-660D-4E81-96E4-46B7EADD6E04}" srcId="{EFA2021E-8A2F-42ED-977C-186C400DF89B}" destId="{E61C7633-50F0-4784-8438-0DA9947DF310}" srcOrd="2" destOrd="0" parTransId="{1707A7BF-279E-40B6-871F-97A481A7E3E8}" sibTransId="{B43611A8-2891-4EF1-9748-EB01960E51B7}"/>
    <dgm:cxn modelId="{8CCE405F-94FF-4BC6-A778-FBC4E4DAD095}" type="presOf" srcId="{2D021EDA-EF27-4B1A-903E-5890C4C1756B}" destId="{1CFEDD55-20C8-4F7E-B5C7-26FA6E3153F6}" srcOrd="0" destOrd="0" presId="urn:microsoft.com/office/officeart/2005/8/layout/lProcess2"/>
    <dgm:cxn modelId="{69B1E760-FA5D-4918-8F89-556A31A29389}" type="presOf" srcId="{D15E8574-71DA-4F19-ABE8-C3D95484EAC6}" destId="{55F6812E-4C2E-4424-828F-292A1E2A4A20}" srcOrd="0" destOrd="0" presId="urn:microsoft.com/office/officeart/2005/8/layout/lProcess2"/>
    <dgm:cxn modelId="{05F97761-90C5-4FD7-8FB8-7B3EE0B80D7E}" type="presOf" srcId="{A13DA564-814F-47F5-8374-FFE841EB4FB9}" destId="{E04C6A3B-8E44-44C2-801F-7B751CD01107}" srcOrd="0" destOrd="0" presId="urn:microsoft.com/office/officeart/2005/8/layout/lProcess2"/>
    <dgm:cxn modelId="{6FCE5646-9886-4A59-871B-4312AD32C404}" type="presOf" srcId="{EFA2021E-8A2F-42ED-977C-186C400DF89B}" destId="{091F18EE-3E31-4399-A6E2-DB822BBC1CC5}" srcOrd="1" destOrd="0" presId="urn:microsoft.com/office/officeart/2005/8/layout/lProcess2"/>
    <dgm:cxn modelId="{E7D3F946-A513-41F2-877E-17B6C772F905}" srcId="{3156AA25-98ED-4252-941E-507B18926909}" destId="{05D66077-E67A-4036-941E-C90D75177F78}" srcOrd="2" destOrd="0" parTransId="{4188908E-CDCE-4355-B5FA-8AA487D920F6}" sibTransId="{B6EAB4F2-7810-4429-93B4-1D6CAA752C96}"/>
    <dgm:cxn modelId="{11125A49-6D6F-41C2-8036-47FADCDF1A7B}" type="presOf" srcId="{D446455C-1656-4501-864C-ACC56705DAAF}" destId="{365B08AD-AC4A-460C-B722-B24BD6718959}" srcOrd="0" destOrd="0" presId="urn:microsoft.com/office/officeart/2005/8/layout/lProcess2"/>
    <dgm:cxn modelId="{75A3046A-CDCD-466F-8986-6EEC5D2FE090}" type="presOf" srcId="{19C0CA34-F763-41F0-A6A9-54253CAB0127}" destId="{76186BF0-7EF7-4B40-98ED-D87C6FAF4F17}" srcOrd="0" destOrd="0" presId="urn:microsoft.com/office/officeart/2005/8/layout/lProcess2"/>
    <dgm:cxn modelId="{C63EE96A-69A5-43CB-8889-A0EFBBD59773}" type="presOf" srcId="{A13DA564-814F-47F5-8374-FFE841EB4FB9}" destId="{50053C0E-3797-4562-BCD0-74AE6A6D08FD}" srcOrd="1" destOrd="0" presId="urn:microsoft.com/office/officeart/2005/8/layout/lProcess2"/>
    <dgm:cxn modelId="{1B26D86C-595F-4537-B2A0-C4E7FF4414A9}" srcId="{2C61A17D-BB34-4B29-A23A-4B6F6B923F94}" destId="{E1F55C06-97E8-4874-8025-002201CD5753}" srcOrd="3" destOrd="0" parTransId="{2023BAF2-C669-49AC-B4DD-D24737CEC06A}" sibTransId="{696D660A-2875-4D86-A302-73E9BB15B7D3}"/>
    <dgm:cxn modelId="{5F026370-7F9F-42E8-B44D-C605693FD4B9}" type="presOf" srcId="{42D0FFCF-A6D6-4FC5-9CB8-6C7DFA9F66A5}" destId="{9E126550-6F21-412B-8B66-6DD868E9F79F}" srcOrd="0" destOrd="0" presId="urn:microsoft.com/office/officeart/2005/8/layout/lProcess2"/>
    <dgm:cxn modelId="{511F1A73-E633-41A6-AAA4-1269D8A10753}" type="presOf" srcId="{56569CDC-0A44-499D-87C4-BA547F11AE5C}" destId="{EF8CECEC-8A5D-4CA6-BD56-96920057A3C2}" srcOrd="0" destOrd="0" presId="urn:microsoft.com/office/officeart/2005/8/layout/lProcess2"/>
    <dgm:cxn modelId="{7C5DBF54-83D4-4BBF-9767-E8E72891B7E6}" type="presOf" srcId="{E1F55C06-97E8-4874-8025-002201CD5753}" destId="{F18A2DDF-C058-4ABB-9DD8-9821AE167056}" srcOrd="0" destOrd="0" presId="urn:microsoft.com/office/officeart/2005/8/layout/lProcess2"/>
    <dgm:cxn modelId="{0E749975-CD80-440A-BBCE-7E1FD0581F7D}" type="presOf" srcId="{2C61A17D-BB34-4B29-A23A-4B6F6B923F94}" destId="{5F430476-CE3F-45B4-B793-06D3759B0AC4}" srcOrd="0" destOrd="0" presId="urn:microsoft.com/office/officeart/2005/8/layout/lProcess2"/>
    <dgm:cxn modelId="{EEB4357C-759B-444B-A25F-13F5B29840F6}" type="presOf" srcId="{F46D7DEB-CBA3-4480-B93B-EA9F9C02C90F}" destId="{6C091F51-3706-49D2-987E-A565A6E2E2FB}" srcOrd="0" destOrd="0" presId="urn:microsoft.com/office/officeart/2005/8/layout/lProcess2"/>
    <dgm:cxn modelId="{3CC08C83-2576-45F0-86EC-8A327C7AE313}" type="presOf" srcId="{A077C42B-B110-4376-8CE0-A8A542AFB0F4}" destId="{74F8D861-523F-4A72-8F44-0B6AC5F1DA60}" srcOrd="0" destOrd="0" presId="urn:microsoft.com/office/officeart/2005/8/layout/lProcess2"/>
    <dgm:cxn modelId="{1030A186-FDD0-4D59-A636-5837161AF323}" srcId="{3156AA25-98ED-4252-941E-507B18926909}" destId="{1B4208DF-C685-4F4B-8AF1-74DCAFBF8BAB}" srcOrd="0" destOrd="0" parTransId="{BD374B61-A194-4507-BCD9-EEDEB945447A}" sibTransId="{39390E35-33E9-4132-8FA0-95D52F894C74}"/>
    <dgm:cxn modelId="{0AA21989-175D-42FB-801B-954D7BA1789F}" type="presOf" srcId="{4D3CA561-EA2D-4494-BC59-1CC1B5F5B132}" destId="{5848A0A5-0B2F-4018-AFA4-1912D922F3D0}" srcOrd="0" destOrd="0" presId="urn:microsoft.com/office/officeart/2005/8/layout/lProcess2"/>
    <dgm:cxn modelId="{1C9B388A-39D8-4663-B92D-C026888CE7E3}" srcId="{A077C42B-B110-4376-8CE0-A8A542AFB0F4}" destId="{56569CDC-0A44-499D-87C4-BA547F11AE5C}" srcOrd="5" destOrd="0" parTransId="{A0B5A67A-5DD3-4338-8C4F-FBAC0881F338}" sibTransId="{C61F08C2-BFAA-4B44-ABB6-BA7E6EB9F90E}"/>
    <dgm:cxn modelId="{3CAF8C8C-4218-41EC-83D7-2C4EAC7B4934}" type="presOf" srcId="{2CF912E5-CDE9-4448-837B-E618D47210C9}" destId="{F5A5C573-7A9C-4C3F-AD66-91EC213358D8}" srcOrd="0" destOrd="0" presId="urn:microsoft.com/office/officeart/2005/8/layout/lProcess2"/>
    <dgm:cxn modelId="{7556438E-656F-47FB-A3E4-8A6E54C31CD1}" srcId="{A077C42B-B110-4376-8CE0-A8A542AFB0F4}" destId="{3156AA25-98ED-4252-941E-507B18926909}" srcOrd="0" destOrd="0" parTransId="{D55F607A-96A1-4827-937C-1B8F76EF2D7E}" sibTransId="{DD5C5CAB-D4B4-4752-A553-D62509501D94}"/>
    <dgm:cxn modelId="{8015EE8E-B020-40AB-B15C-411AA45247F4}" srcId="{EFA2021E-8A2F-42ED-977C-186C400DF89B}" destId="{42D0FFCF-A6D6-4FC5-9CB8-6C7DFA9F66A5}" srcOrd="1" destOrd="0" parTransId="{C8A149C3-9BDB-4C25-BAD5-3DF17BB5EF2A}" sibTransId="{EF94DB4F-184E-405E-804B-B17E467468AD}"/>
    <dgm:cxn modelId="{936DAB92-C28C-4E5C-868A-459E867AE046}" srcId="{4D3CA561-EA2D-4494-BC59-1CC1B5F5B132}" destId="{D4C2A865-BD59-44F0-821D-3AC72C71B25F}" srcOrd="1" destOrd="0" parTransId="{9071FA81-9945-4F64-A44C-74C5F1559E73}" sibTransId="{802D8EE0-0BF8-479A-B696-7FB645866873}"/>
    <dgm:cxn modelId="{9F4BE794-7C1E-4040-9D37-439C58B90741}" type="presOf" srcId="{56569CDC-0A44-499D-87C4-BA547F11AE5C}" destId="{35C724BA-1DC9-4030-B8C5-7C7F26798F53}" srcOrd="1" destOrd="0" presId="urn:microsoft.com/office/officeart/2005/8/layout/lProcess2"/>
    <dgm:cxn modelId="{64615195-53E4-4688-978F-CF09F18B130A}" type="presOf" srcId="{328E07A6-6F3E-48B5-9074-5DBE970C1C2D}" destId="{29EF2D0C-FE47-43DF-AA14-F79FD37EAB8B}" srcOrd="0" destOrd="0" presId="urn:microsoft.com/office/officeart/2005/8/layout/lProcess2"/>
    <dgm:cxn modelId="{DAAA0C9A-8A86-46EF-86FD-053B48729E67}" type="presOf" srcId="{3981FDBB-AE34-4ECA-93BD-8DD65602555E}" destId="{ADE6DFFD-E2E1-41A4-BB73-4714A7E1551B}" srcOrd="0" destOrd="0" presId="urn:microsoft.com/office/officeart/2005/8/layout/lProcess2"/>
    <dgm:cxn modelId="{D56326A0-C5E0-470D-BA7E-9F56D93F7DBF}" srcId="{4D3CA561-EA2D-4494-BC59-1CC1B5F5B132}" destId="{5569F4AC-CF8A-453C-9BB2-CC4569524A62}" srcOrd="2" destOrd="0" parTransId="{B69B119D-2CF2-48FD-900C-ED6928429A2F}" sibTransId="{8F98327F-7741-4F36-BAA1-4E238965AC5D}"/>
    <dgm:cxn modelId="{4D6EC0A7-A55A-49A9-A899-B108D34DA1E5}" type="presOf" srcId="{D4C2A865-BD59-44F0-821D-3AC72C71B25F}" destId="{C11AD87E-E81B-413F-990B-552D590044DA}" srcOrd="0" destOrd="0" presId="urn:microsoft.com/office/officeart/2005/8/layout/lProcess2"/>
    <dgm:cxn modelId="{DCC961AC-2DAE-44D5-B180-99CD0769BD0A}" type="presOf" srcId="{5569F4AC-CF8A-453C-9BB2-CC4569524A62}" destId="{A8DDAF2B-F499-4732-9058-864A8B9BE69C}" srcOrd="0" destOrd="0" presId="urn:microsoft.com/office/officeart/2005/8/layout/lProcess2"/>
    <dgm:cxn modelId="{ACB24DAE-3F0B-4A4D-8B1B-F27F91FC7F80}" type="presOf" srcId="{3156AA25-98ED-4252-941E-507B18926909}" destId="{C4F115E4-A8D8-4500-AB14-94CDA9A91EA5}" srcOrd="1" destOrd="0" presId="urn:microsoft.com/office/officeart/2005/8/layout/lProcess2"/>
    <dgm:cxn modelId="{E7AA0AB2-726F-492E-BB1A-E659AE5A632C}" srcId="{A13DA564-814F-47F5-8374-FFE841EB4FB9}" destId="{328E07A6-6F3E-48B5-9074-5DBE970C1C2D}" srcOrd="2" destOrd="0" parTransId="{15E34ADF-930E-433D-A2DC-60B002B5797F}" sibTransId="{7383B90F-5777-46D3-BDE2-7FEBD77D1150}"/>
    <dgm:cxn modelId="{FFCE24B8-182C-4658-A2F4-EB1A954E5F96}" type="presOf" srcId="{05D66077-E67A-4036-941E-C90D75177F78}" destId="{183B7415-7DEF-451C-B7BA-24D4E958DE42}" srcOrd="0" destOrd="0" presId="urn:microsoft.com/office/officeart/2005/8/layout/lProcess2"/>
    <dgm:cxn modelId="{6B2BC0BD-07CF-49FA-A5F6-9969726395A8}" srcId="{A077C42B-B110-4376-8CE0-A8A542AFB0F4}" destId="{4D3CA561-EA2D-4494-BC59-1CC1B5F5B132}" srcOrd="3" destOrd="0" parTransId="{46DC03FE-43CB-470F-8252-D3F165BA090B}" sibTransId="{7659F48C-25CA-4DCF-82B6-F4D2A2E1F510}"/>
    <dgm:cxn modelId="{C1F5E1BD-72B8-4CFF-BCBD-B8ABC57B3EF1}" srcId="{56569CDC-0A44-499D-87C4-BA547F11AE5C}" destId="{7A9DB1C1-0766-4C26-95C8-D9CB8959BE39}" srcOrd="1" destOrd="0" parTransId="{A3EAD275-4DB8-495D-B4CC-7718A3067E39}" sibTransId="{C0B2DB94-6A9B-4410-8E8D-734B2656E335}"/>
    <dgm:cxn modelId="{A8FD51C0-57A9-4B81-9946-77A089770324}" type="presOf" srcId="{E5FDCC94-F19B-42B8-AEF0-8E846FC52B71}" destId="{736D8F54-38F6-443B-831D-6CE00DEE208E}" srcOrd="0" destOrd="0" presId="urn:microsoft.com/office/officeart/2005/8/layout/lProcess2"/>
    <dgm:cxn modelId="{90E7BAC0-98BF-4D16-9851-0F68B8903B7C}" type="presOf" srcId="{3156AA25-98ED-4252-941E-507B18926909}" destId="{39645822-0D5F-44EF-B6F7-0086B8FB2C2E}" srcOrd="0" destOrd="0" presId="urn:microsoft.com/office/officeart/2005/8/layout/lProcess2"/>
    <dgm:cxn modelId="{D7DC9BC4-1F5A-4C4B-9276-4B6D12D77BA5}" srcId="{A13DA564-814F-47F5-8374-FFE841EB4FB9}" destId="{3981FDBB-AE34-4ECA-93BD-8DD65602555E}" srcOrd="3" destOrd="0" parTransId="{95359215-0FFB-4AA1-ADD6-67A34A1B9575}" sibTransId="{EFA87048-37EC-4180-ADA4-0AEB661CF71F}"/>
    <dgm:cxn modelId="{CAED56C9-ACF7-4CA5-A983-09B4E8D8021B}" type="presOf" srcId="{7A9DB1C1-0766-4C26-95C8-D9CB8959BE39}" destId="{76FCEE53-DBA6-45E9-811D-2A4FDBF7447E}" srcOrd="0" destOrd="0" presId="urn:microsoft.com/office/officeart/2005/8/layout/lProcess2"/>
    <dgm:cxn modelId="{66913ACA-9FBC-4644-89B0-541C4BA93CAA}" type="presOf" srcId="{052882E1-BDF3-4800-A6D2-53CD19F79030}" destId="{F1C36998-06CD-4D67-99CE-F7859C10E0E2}" srcOrd="0" destOrd="0" presId="urn:microsoft.com/office/officeart/2005/8/layout/lProcess2"/>
    <dgm:cxn modelId="{21C91DCF-8821-42FE-BB33-0C01D194C6ED}" srcId="{A077C42B-B110-4376-8CE0-A8A542AFB0F4}" destId="{A13DA564-814F-47F5-8374-FFE841EB4FB9}" srcOrd="2" destOrd="0" parTransId="{7410A2EB-FC5F-4C34-80A6-CD1CA70A9B8A}" sibTransId="{F3F0CD13-7AA7-4CD4-A141-634E431AD0E6}"/>
    <dgm:cxn modelId="{CE251DD6-8A98-47D1-8EEE-516245AD525F}" srcId="{3156AA25-98ED-4252-941E-507B18926909}" destId="{2CF912E5-CDE9-4448-837B-E618D47210C9}" srcOrd="1" destOrd="0" parTransId="{5A12A1FB-651B-497B-AD5C-B116452B83A4}" sibTransId="{A0B44EC9-8654-47B6-B952-891EA5BB531A}"/>
    <dgm:cxn modelId="{D58F99D7-9ED0-4802-ACFD-286B10FE0F1C}" type="presOf" srcId="{E61C7633-50F0-4784-8438-0DA9947DF310}" destId="{E3079437-F808-41CA-AA53-108DF0EB38D6}" srcOrd="0" destOrd="0" presId="urn:microsoft.com/office/officeart/2005/8/layout/lProcess2"/>
    <dgm:cxn modelId="{14FF76D9-D6A2-4ECA-ABE0-7C778CE5AD3E}" srcId="{2C61A17D-BB34-4B29-A23A-4B6F6B923F94}" destId="{16A14D62-B0A3-4C20-986A-BB3003A5A49E}" srcOrd="0" destOrd="0" parTransId="{B7381FE3-8F2C-4F32-AAE5-7D7DEBE4BAE9}" sibTransId="{89DD8FC8-78BF-49A1-BC9A-E7E965801818}"/>
    <dgm:cxn modelId="{46C5E4E1-B588-41C2-BDCB-F2298548E1F7}" srcId="{4D3CA561-EA2D-4494-BC59-1CC1B5F5B132}" destId="{052882E1-BDF3-4800-A6D2-53CD19F79030}" srcOrd="0" destOrd="0" parTransId="{4F2E8525-80C8-4F37-B0F6-956AAFC0EC4D}" sibTransId="{41F21AB4-6440-48EC-9338-D595D5BFEDB1}"/>
    <dgm:cxn modelId="{9CAE25EF-307B-4B32-94CA-17DD23073071}" type="presOf" srcId="{2FD7D73B-EA14-43BB-9D7F-7179F287ECBC}" destId="{50F9F77F-9579-412D-93E3-E668010D1449}" srcOrd="0" destOrd="0" presId="urn:microsoft.com/office/officeart/2005/8/layout/lProcess2"/>
    <dgm:cxn modelId="{FA9129F3-668F-4063-A62F-38B5B33676CF}" srcId="{2C61A17D-BB34-4B29-A23A-4B6F6B923F94}" destId="{D446455C-1656-4501-864C-ACC56705DAAF}" srcOrd="1" destOrd="0" parTransId="{6EE42B1D-E302-4EB0-9DBE-E34E7D5F4FFF}" sibTransId="{23D5DE87-6A49-4CCB-AB90-9B6BB0E3CD50}"/>
    <dgm:cxn modelId="{8EC7CAF6-297A-46DA-B5A8-FF4698BB560C}" srcId="{56569CDC-0A44-499D-87C4-BA547F11AE5C}" destId="{2D021EDA-EF27-4B1A-903E-5890C4C1756B}" srcOrd="2" destOrd="0" parTransId="{03DD5FC3-F522-46D5-B37C-F6E1FF2E5462}" sibTransId="{CD24D071-6DB2-4F60-BFA6-8598ACB303F3}"/>
    <dgm:cxn modelId="{12193F11-41E0-408D-B1A0-44B0C46C1EBD}" type="presParOf" srcId="{74F8D861-523F-4A72-8F44-0B6AC5F1DA60}" destId="{EF68F630-5377-484C-8533-536145249279}" srcOrd="0" destOrd="0" presId="urn:microsoft.com/office/officeart/2005/8/layout/lProcess2"/>
    <dgm:cxn modelId="{F6F441BB-01E1-4A04-9DC5-354621729062}" type="presParOf" srcId="{EF68F630-5377-484C-8533-536145249279}" destId="{39645822-0D5F-44EF-B6F7-0086B8FB2C2E}" srcOrd="0" destOrd="0" presId="urn:microsoft.com/office/officeart/2005/8/layout/lProcess2"/>
    <dgm:cxn modelId="{F1819021-FB3C-486D-9B3D-CEEC5F8E3B0C}" type="presParOf" srcId="{EF68F630-5377-484C-8533-536145249279}" destId="{C4F115E4-A8D8-4500-AB14-94CDA9A91EA5}" srcOrd="1" destOrd="0" presId="urn:microsoft.com/office/officeart/2005/8/layout/lProcess2"/>
    <dgm:cxn modelId="{38812B7D-3530-43A0-8A28-961A7ABD8068}" type="presParOf" srcId="{EF68F630-5377-484C-8533-536145249279}" destId="{01E566F1-267F-4E5F-8AB8-AB5C75F00DD1}" srcOrd="2" destOrd="0" presId="urn:microsoft.com/office/officeart/2005/8/layout/lProcess2"/>
    <dgm:cxn modelId="{79377BC1-66CA-4202-81E1-EACFBDD9B43C}" type="presParOf" srcId="{01E566F1-267F-4E5F-8AB8-AB5C75F00DD1}" destId="{E7D4C03B-B55F-43F8-99BC-039B90B0321D}" srcOrd="0" destOrd="0" presId="urn:microsoft.com/office/officeart/2005/8/layout/lProcess2"/>
    <dgm:cxn modelId="{BC173333-2698-4274-A2B4-0459A071DD3E}" type="presParOf" srcId="{E7D4C03B-B55F-43F8-99BC-039B90B0321D}" destId="{EDD009FF-8036-4479-9BE7-8A2F10E844C3}" srcOrd="0" destOrd="0" presId="urn:microsoft.com/office/officeart/2005/8/layout/lProcess2"/>
    <dgm:cxn modelId="{06C4EE1A-BDE7-4D9E-B4C7-D61BE4F0FA09}" type="presParOf" srcId="{E7D4C03B-B55F-43F8-99BC-039B90B0321D}" destId="{AB8E6CD1-29A4-44FA-9388-D8D77ADF3471}" srcOrd="1" destOrd="0" presId="urn:microsoft.com/office/officeart/2005/8/layout/lProcess2"/>
    <dgm:cxn modelId="{D30653EE-7C4B-46BE-92CA-6BE1E813399A}" type="presParOf" srcId="{E7D4C03B-B55F-43F8-99BC-039B90B0321D}" destId="{F5A5C573-7A9C-4C3F-AD66-91EC213358D8}" srcOrd="2" destOrd="0" presId="urn:microsoft.com/office/officeart/2005/8/layout/lProcess2"/>
    <dgm:cxn modelId="{AE447BD6-F342-4568-BE69-9CA3A95FB841}" type="presParOf" srcId="{E7D4C03B-B55F-43F8-99BC-039B90B0321D}" destId="{09DD8B6E-55B4-41DF-8013-E01CEADF4B0B}" srcOrd="3" destOrd="0" presId="urn:microsoft.com/office/officeart/2005/8/layout/lProcess2"/>
    <dgm:cxn modelId="{270A4611-7039-4BCA-819C-6AB88C60C6AF}" type="presParOf" srcId="{E7D4C03B-B55F-43F8-99BC-039B90B0321D}" destId="{183B7415-7DEF-451C-B7BA-24D4E958DE42}" srcOrd="4" destOrd="0" presId="urn:microsoft.com/office/officeart/2005/8/layout/lProcess2"/>
    <dgm:cxn modelId="{FB6085EB-1D8B-4146-929C-7769183C9059}" type="presParOf" srcId="{E7D4C03B-B55F-43F8-99BC-039B90B0321D}" destId="{A6BF8254-C0EE-420A-AA7D-7CB5E41D70BC}" srcOrd="5" destOrd="0" presId="urn:microsoft.com/office/officeart/2005/8/layout/lProcess2"/>
    <dgm:cxn modelId="{5EEEB7F5-B355-4E5A-9563-D1109D429C47}" type="presParOf" srcId="{E7D4C03B-B55F-43F8-99BC-039B90B0321D}" destId="{736D8F54-38F6-443B-831D-6CE00DEE208E}" srcOrd="6" destOrd="0" presId="urn:microsoft.com/office/officeart/2005/8/layout/lProcess2"/>
    <dgm:cxn modelId="{6DB546F7-2B5F-4545-B3B9-E3669B242899}" type="presParOf" srcId="{74F8D861-523F-4A72-8F44-0B6AC5F1DA60}" destId="{34B72B67-97E0-4328-B3FE-9402869FAE1B}" srcOrd="1" destOrd="0" presId="urn:microsoft.com/office/officeart/2005/8/layout/lProcess2"/>
    <dgm:cxn modelId="{8597435F-05D8-4652-9777-0BD45512FCF0}" type="presParOf" srcId="{74F8D861-523F-4A72-8F44-0B6AC5F1DA60}" destId="{785718F9-C776-48EF-BC30-E229B61FBBBB}" srcOrd="2" destOrd="0" presId="urn:microsoft.com/office/officeart/2005/8/layout/lProcess2"/>
    <dgm:cxn modelId="{B0987BFA-B526-404B-AF15-911D8C995E22}" type="presParOf" srcId="{785718F9-C776-48EF-BC30-E229B61FBBBB}" destId="{5F430476-CE3F-45B4-B793-06D3759B0AC4}" srcOrd="0" destOrd="0" presId="urn:microsoft.com/office/officeart/2005/8/layout/lProcess2"/>
    <dgm:cxn modelId="{E37C515D-861C-419E-A2E2-A8957BDE5A02}" type="presParOf" srcId="{785718F9-C776-48EF-BC30-E229B61FBBBB}" destId="{CCF412F5-FCA6-4CCC-B8DE-41509F17372D}" srcOrd="1" destOrd="0" presId="urn:microsoft.com/office/officeart/2005/8/layout/lProcess2"/>
    <dgm:cxn modelId="{BC0013FC-3EC1-4DC0-AF09-92082E51CA8B}" type="presParOf" srcId="{785718F9-C776-48EF-BC30-E229B61FBBBB}" destId="{3E745659-A0DA-41F9-BC01-4079EE68889D}" srcOrd="2" destOrd="0" presId="urn:microsoft.com/office/officeart/2005/8/layout/lProcess2"/>
    <dgm:cxn modelId="{4176B16C-0ED3-4BA6-BFC2-0ED085E0B806}" type="presParOf" srcId="{3E745659-A0DA-41F9-BC01-4079EE68889D}" destId="{E8D0729C-C534-4238-A706-B17FCD737604}" srcOrd="0" destOrd="0" presId="urn:microsoft.com/office/officeart/2005/8/layout/lProcess2"/>
    <dgm:cxn modelId="{467898F3-1286-47D3-87FF-AE92FE1316DC}" type="presParOf" srcId="{E8D0729C-C534-4238-A706-B17FCD737604}" destId="{4DC7DFC0-7F62-4B10-9597-97ECF46756C5}" srcOrd="0" destOrd="0" presId="urn:microsoft.com/office/officeart/2005/8/layout/lProcess2"/>
    <dgm:cxn modelId="{D9709F72-BBAC-4BBA-BC48-42E252B1BF77}" type="presParOf" srcId="{E8D0729C-C534-4238-A706-B17FCD737604}" destId="{975B193C-36CD-4E02-9CC9-353EC07DABC5}" srcOrd="1" destOrd="0" presId="urn:microsoft.com/office/officeart/2005/8/layout/lProcess2"/>
    <dgm:cxn modelId="{8C9CCAE5-1715-43E7-A356-3169F27E171D}" type="presParOf" srcId="{E8D0729C-C534-4238-A706-B17FCD737604}" destId="{365B08AD-AC4A-460C-B722-B24BD6718959}" srcOrd="2" destOrd="0" presId="urn:microsoft.com/office/officeart/2005/8/layout/lProcess2"/>
    <dgm:cxn modelId="{E414843C-6539-4BF7-B523-2465D9CAFEA7}" type="presParOf" srcId="{E8D0729C-C534-4238-A706-B17FCD737604}" destId="{094409A0-DE54-42CA-92FD-5C3D6C271D29}" srcOrd="3" destOrd="0" presId="urn:microsoft.com/office/officeart/2005/8/layout/lProcess2"/>
    <dgm:cxn modelId="{1E69FE72-FC4A-4F5A-9D78-4AD35EFA9DCF}" type="presParOf" srcId="{E8D0729C-C534-4238-A706-B17FCD737604}" destId="{76186BF0-7EF7-4B40-98ED-D87C6FAF4F17}" srcOrd="4" destOrd="0" presId="urn:microsoft.com/office/officeart/2005/8/layout/lProcess2"/>
    <dgm:cxn modelId="{415917CC-CE31-4C23-8525-F34BD314E9E0}" type="presParOf" srcId="{E8D0729C-C534-4238-A706-B17FCD737604}" destId="{9174307D-D6F5-412D-9F41-9FAF0D15AEE2}" srcOrd="5" destOrd="0" presId="urn:microsoft.com/office/officeart/2005/8/layout/lProcess2"/>
    <dgm:cxn modelId="{B4796191-7B18-4CF8-83A5-61960F29750A}" type="presParOf" srcId="{E8D0729C-C534-4238-A706-B17FCD737604}" destId="{F18A2DDF-C058-4ABB-9DD8-9821AE167056}" srcOrd="6" destOrd="0" presId="urn:microsoft.com/office/officeart/2005/8/layout/lProcess2"/>
    <dgm:cxn modelId="{F5FFC96D-D132-4739-A9E6-57B4B0FF52CC}" type="presParOf" srcId="{74F8D861-523F-4A72-8F44-0B6AC5F1DA60}" destId="{4167E3AC-EC54-4B1C-849A-88C682E871F4}" srcOrd="3" destOrd="0" presId="urn:microsoft.com/office/officeart/2005/8/layout/lProcess2"/>
    <dgm:cxn modelId="{4988F869-FE6D-4A66-83A9-95A128BA5CC6}" type="presParOf" srcId="{74F8D861-523F-4A72-8F44-0B6AC5F1DA60}" destId="{2AD6B765-77C9-4B63-91AF-DD652AAB8AFE}" srcOrd="4" destOrd="0" presId="urn:microsoft.com/office/officeart/2005/8/layout/lProcess2"/>
    <dgm:cxn modelId="{37A414B3-F9D5-4DFA-8B31-9BFE337FC41E}" type="presParOf" srcId="{2AD6B765-77C9-4B63-91AF-DD652AAB8AFE}" destId="{E04C6A3B-8E44-44C2-801F-7B751CD01107}" srcOrd="0" destOrd="0" presId="urn:microsoft.com/office/officeart/2005/8/layout/lProcess2"/>
    <dgm:cxn modelId="{6F2A40B8-B84E-40E7-B8D0-5628FFF66930}" type="presParOf" srcId="{2AD6B765-77C9-4B63-91AF-DD652AAB8AFE}" destId="{50053C0E-3797-4562-BCD0-74AE6A6D08FD}" srcOrd="1" destOrd="0" presId="urn:microsoft.com/office/officeart/2005/8/layout/lProcess2"/>
    <dgm:cxn modelId="{8E0ADD58-0FEE-4D9F-AD1C-3EC1FF1E6A78}" type="presParOf" srcId="{2AD6B765-77C9-4B63-91AF-DD652AAB8AFE}" destId="{7A01E027-1768-47EB-B41A-4F6A8CC3CC83}" srcOrd="2" destOrd="0" presId="urn:microsoft.com/office/officeart/2005/8/layout/lProcess2"/>
    <dgm:cxn modelId="{21655759-2B5F-491A-B2B1-BA9E82F11217}" type="presParOf" srcId="{7A01E027-1768-47EB-B41A-4F6A8CC3CC83}" destId="{D77E9ECD-CD5D-471F-9163-2101B0128DD4}" srcOrd="0" destOrd="0" presId="urn:microsoft.com/office/officeart/2005/8/layout/lProcess2"/>
    <dgm:cxn modelId="{5A4995B9-65F6-436B-B54D-2728FF6AB599}" type="presParOf" srcId="{D77E9ECD-CD5D-471F-9163-2101B0128DD4}" destId="{50F9F77F-9579-412D-93E3-E668010D1449}" srcOrd="0" destOrd="0" presId="urn:microsoft.com/office/officeart/2005/8/layout/lProcess2"/>
    <dgm:cxn modelId="{00B5FAA5-515B-431C-8DC8-DCCB64454546}" type="presParOf" srcId="{D77E9ECD-CD5D-471F-9163-2101B0128DD4}" destId="{AC229D05-8310-4016-B974-9E5F87BBDD87}" srcOrd="1" destOrd="0" presId="urn:microsoft.com/office/officeart/2005/8/layout/lProcess2"/>
    <dgm:cxn modelId="{78AF5FE5-0A45-4B15-B207-4311ACD3A102}" type="presParOf" srcId="{D77E9ECD-CD5D-471F-9163-2101B0128DD4}" destId="{E05DD7D5-5C5C-4800-9765-B66FED304C59}" srcOrd="2" destOrd="0" presId="urn:microsoft.com/office/officeart/2005/8/layout/lProcess2"/>
    <dgm:cxn modelId="{7B23F839-9655-4530-8384-4A787BE9E804}" type="presParOf" srcId="{D77E9ECD-CD5D-471F-9163-2101B0128DD4}" destId="{23F1F230-430C-4ACE-B24D-7F04D8514E13}" srcOrd="3" destOrd="0" presId="urn:microsoft.com/office/officeart/2005/8/layout/lProcess2"/>
    <dgm:cxn modelId="{C9B9DCA9-CE75-4BF5-855F-A6829496AA08}" type="presParOf" srcId="{D77E9ECD-CD5D-471F-9163-2101B0128DD4}" destId="{29EF2D0C-FE47-43DF-AA14-F79FD37EAB8B}" srcOrd="4" destOrd="0" presId="urn:microsoft.com/office/officeart/2005/8/layout/lProcess2"/>
    <dgm:cxn modelId="{307E17E2-AFCC-4947-803E-DD7BF8ADC4B4}" type="presParOf" srcId="{D77E9ECD-CD5D-471F-9163-2101B0128DD4}" destId="{1AB1B82B-1E0D-4666-BB9E-7FD6B36D4A02}" srcOrd="5" destOrd="0" presId="urn:microsoft.com/office/officeart/2005/8/layout/lProcess2"/>
    <dgm:cxn modelId="{EA66A39E-5639-4E1A-9B34-692B329449AB}" type="presParOf" srcId="{D77E9ECD-CD5D-471F-9163-2101B0128DD4}" destId="{ADE6DFFD-E2E1-41A4-BB73-4714A7E1551B}" srcOrd="6" destOrd="0" presId="urn:microsoft.com/office/officeart/2005/8/layout/lProcess2"/>
    <dgm:cxn modelId="{A99C6246-C00F-428B-B6C1-A0B9C20FE14B}" type="presParOf" srcId="{74F8D861-523F-4A72-8F44-0B6AC5F1DA60}" destId="{05912B9F-C6AE-44E8-8C58-4D04B85AB48F}" srcOrd="5" destOrd="0" presId="urn:microsoft.com/office/officeart/2005/8/layout/lProcess2"/>
    <dgm:cxn modelId="{A91903F6-E861-4101-914D-38D0552C8339}" type="presParOf" srcId="{74F8D861-523F-4A72-8F44-0B6AC5F1DA60}" destId="{E037C19E-3016-47AA-8B3B-6B4BF1ACCAA0}" srcOrd="6" destOrd="0" presId="urn:microsoft.com/office/officeart/2005/8/layout/lProcess2"/>
    <dgm:cxn modelId="{43E07996-EF78-41B2-A657-7C816D45B9AD}" type="presParOf" srcId="{E037C19E-3016-47AA-8B3B-6B4BF1ACCAA0}" destId="{5848A0A5-0B2F-4018-AFA4-1912D922F3D0}" srcOrd="0" destOrd="0" presId="urn:microsoft.com/office/officeart/2005/8/layout/lProcess2"/>
    <dgm:cxn modelId="{43F37267-052B-4F74-9AB9-5F2CB8E92E4D}" type="presParOf" srcId="{E037C19E-3016-47AA-8B3B-6B4BF1ACCAA0}" destId="{2B1856DF-E76C-40B8-A1AA-26D08E31A870}" srcOrd="1" destOrd="0" presId="urn:microsoft.com/office/officeart/2005/8/layout/lProcess2"/>
    <dgm:cxn modelId="{B330064C-9D32-43DE-90ED-38FF3A8C23F2}" type="presParOf" srcId="{E037C19E-3016-47AA-8B3B-6B4BF1ACCAA0}" destId="{645A2EBA-8E01-4DE8-A622-B6C34D0DD0CC}" srcOrd="2" destOrd="0" presId="urn:microsoft.com/office/officeart/2005/8/layout/lProcess2"/>
    <dgm:cxn modelId="{3B95EF7A-5DA7-4DF4-9A5B-5C787A8B6A8C}" type="presParOf" srcId="{645A2EBA-8E01-4DE8-A622-B6C34D0DD0CC}" destId="{FB4DC37B-1FCD-4132-B276-86FC70A9CB7B}" srcOrd="0" destOrd="0" presId="urn:microsoft.com/office/officeart/2005/8/layout/lProcess2"/>
    <dgm:cxn modelId="{336880BE-C2F9-4C2A-AFB5-4B62C7CCCAEC}" type="presParOf" srcId="{FB4DC37B-1FCD-4132-B276-86FC70A9CB7B}" destId="{F1C36998-06CD-4D67-99CE-F7859C10E0E2}" srcOrd="0" destOrd="0" presId="urn:microsoft.com/office/officeart/2005/8/layout/lProcess2"/>
    <dgm:cxn modelId="{78A8E7EF-6977-4B22-855F-BDCFC4D4ADDA}" type="presParOf" srcId="{FB4DC37B-1FCD-4132-B276-86FC70A9CB7B}" destId="{F3AA218A-501E-4F66-AFF7-AE016D0804F8}" srcOrd="1" destOrd="0" presId="urn:microsoft.com/office/officeart/2005/8/layout/lProcess2"/>
    <dgm:cxn modelId="{781ED8D4-8F18-4594-B7FB-ECBEBA27AD96}" type="presParOf" srcId="{FB4DC37B-1FCD-4132-B276-86FC70A9CB7B}" destId="{C11AD87E-E81B-413F-990B-552D590044DA}" srcOrd="2" destOrd="0" presId="urn:microsoft.com/office/officeart/2005/8/layout/lProcess2"/>
    <dgm:cxn modelId="{E7AD57E6-CCC9-4928-862E-7E9B86D6A14B}" type="presParOf" srcId="{FB4DC37B-1FCD-4132-B276-86FC70A9CB7B}" destId="{3FDE4359-BD69-40AE-8215-4BBF5E11135D}" srcOrd="3" destOrd="0" presId="urn:microsoft.com/office/officeart/2005/8/layout/lProcess2"/>
    <dgm:cxn modelId="{3CE36832-6450-4671-A288-60D24EC457A3}" type="presParOf" srcId="{FB4DC37B-1FCD-4132-B276-86FC70A9CB7B}" destId="{A8DDAF2B-F499-4732-9058-864A8B9BE69C}" srcOrd="4" destOrd="0" presId="urn:microsoft.com/office/officeart/2005/8/layout/lProcess2"/>
    <dgm:cxn modelId="{0083010A-31F5-4B65-921B-B602651A99A4}" type="presParOf" srcId="{FB4DC37B-1FCD-4132-B276-86FC70A9CB7B}" destId="{C1AEBDB8-43FA-4C53-B600-8E861233C316}" srcOrd="5" destOrd="0" presId="urn:microsoft.com/office/officeart/2005/8/layout/lProcess2"/>
    <dgm:cxn modelId="{71E87CC9-BEE2-4376-AAD1-25E5706DB7FA}" type="presParOf" srcId="{FB4DC37B-1FCD-4132-B276-86FC70A9CB7B}" destId="{55F6812E-4C2E-4424-828F-292A1E2A4A20}" srcOrd="6" destOrd="0" presId="urn:microsoft.com/office/officeart/2005/8/layout/lProcess2"/>
    <dgm:cxn modelId="{4C572031-8B4B-45FB-9ABF-9CB4A88B3767}" type="presParOf" srcId="{74F8D861-523F-4A72-8F44-0B6AC5F1DA60}" destId="{381BC9F9-0A06-4C92-8B8A-FA2550E92627}" srcOrd="7" destOrd="0" presId="urn:microsoft.com/office/officeart/2005/8/layout/lProcess2"/>
    <dgm:cxn modelId="{BC1D8FE3-B6FA-466B-9A04-AF71AE7B123E}" type="presParOf" srcId="{74F8D861-523F-4A72-8F44-0B6AC5F1DA60}" destId="{5B20B165-4D53-47BE-817D-26B49CC06A65}" srcOrd="8" destOrd="0" presId="urn:microsoft.com/office/officeart/2005/8/layout/lProcess2"/>
    <dgm:cxn modelId="{B9EF2668-B2CC-4591-BD05-B49CD288CF9D}" type="presParOf" srcId="{5B20B165-4D53-47BE-817D-26B49CC06A65}" destId="{61B42AF1-B2D8-4C9D-85B4-03A64DEBC5C4}" srcOrd="0" destOrd="0" presId="urn:microsoft.com/office/officeart/2005/8/layout/lProcess2"/>
    <dgm:cxn modelId="{BE70E8F4-D532-455C-81AD-320662C497A2}" type="presParOf" srcId="{5B20B165-4D53-47BE-817D-26B49CC06A65}" destId="{091F18EE-3E31-4399-A6E2-DB822BBC1CC5}" srcOrd="1" destOrd="0" presId="urn:microsoft.com/office/officeart/2005/8/layout/lProcess2"/>
    <dgm:cxn modelId="{21A65134-7CB1-4CC8-BD75-E73953F0845A}" type="presParOf" srcId="{5B20B165-4D53-47BE-817D-26B49CC06A65}" destId="{22496DFB-632C-4533-B1E6-C2981AA0EE93}" srcOrd="2" destOrd="0" presId="urn:microsoft.com/office/officeart/2005/8/layout/lProcess2"/>
    <dgm:cxn modelId="{F051E586-8941-4EAC-9C7F-38C2A3763528}" type="presParOf" srcId="{22496DFB-632C-4533-B1E6-C2981AA0EE93}" destId="{20F8A063-1097-43F5-9887-65F165D18E63}" srcOrd="0" destOrd="0" presId="urn:microsoft.com/office/officeart/2005/8/layout/lProcess2"/>
    <dgm:cxn modelId="{7D7DE1C8-0B97-4CF0-8CC9-C73AB1121933}" type="presParOf" srcId="{20F8A063-1097-43F5-9887-65F165D18E63}" destId="{6C091F51-3706-49D2-987E-A565A6E2E2FB}" srcOrd="0" destOrd="0" presId="urn:microsoft.com/office/officeart/2005/8/layout/lProcess2"/>
    <dgm:cxn modelId="{AD1586A4-5B5B-43F8-9842-C92065A0C8B3}" type="presParOf" srcId="{20F8A063-1097-43F5-9887-65F165D18E63}" destId="{707E6E7E-1942-4642-B6F0-CB77D5B29EF4}" srcOrd="1" destOrd="0" presId="urn:microsoft.com/office/officeart/2005/8/layout/lProcess2"/>
    <dgm:cxn modelId="{0CDA420D-D249-462E-95CA-A93AE54FF526}" type="presParOf" srcId="{20F8A063-1097-43F5-9887-65F165D18E63}" destId="{9E126550-6F21-412B-8B66-6DD868E9F79F}" srcOrd="2" destOrd="0" presId="urn:microsoft.com/office/officeart/2005/8/layout/lProcess2"/>
    <dgm:cxn modelId="{2F88B823-50EF-4DF5-BCEA-B4B85A517B79}" type="presParOf" srcId="{20F8A063-1097-43F5-9887-65F165D18E63}" destId="{74555EBA-7915-40DF-AF51-E00A73D088EB}" srcOrd="3" destOrd="0" presId="urn:microsoft.com/office/officeart/2005/8/layout/lProcess2"/>
    <dgm:cxn modelId="{B9BCFB69-57F7-4B78-8CC7-EF35FF3BF88B}" type="presParOf" srcId="{20F8A063-1097-43F5-9887-65F165D18E63}" destId="{E3079437-F808-41CA-AA53-108DF0EB38D6}" srcOrd="4" destOrd="0" presId="urn:microsoft.com/office/officeart/2005/8/layout/lProcess2"/>
    <dgm:cxn modelId="{AD87A6D6-48BE-474A-99D7-B9B3C1AC82FC}" type="presParOf" srcId="{74F8D861-523F-4A72-8F44-0B6AC5F1DA60}" destId="{46A92000-DAF5-4297-9BFF-52A131EAFED9}" srcOrd="9" destOrd="0" presId="urn:microsoft.com/office/officeart/2005/8/layout/lProcess2"/>
    <dgm:cxn modelId="{178574EA-3284-4ADD-8F2C-22A7FDB7D55C}" type="presParOf" srcId="{74F8D861-523F-4A72-8F44-0B6AC5F1DA60}" destId="{8B3916C8-AA91-44D6-ACE9-120EE86E2DE6}" srcOrd="10" destOrd="0" presId="urn:microsoft.com/office/officeart/2005/8/layout/lProcess2"/>
    <dgm:cxn modelId="{991750F0-1834-4F58-A8E6-19C53E909864}" type="presParOf" srcId="{8B3916C8-AA91-44D6-ACE9-120EE86E2DE6}" destId="{EF8CECEC-8A5D-4CA6-BD56-96920057A3C2}" srcOrd="0" destOrd="0" presId="urn:microsoft.com/office/officeart/2005/8/layout/lProcess2"/>
    <dgm:cxn modelId="{D35F95C0-2F88-4F04-9787-BAABA1258771}" type="presParOf" srcId="{8B3916C8-AA91-44D6-ACE9-120EE86E2DE6}" destId="{35C724BA-1DC9-4030-B8C5-7C7F26798F53}" srcOrd="1" destOrd="0" presId="urn:microsoft.com/office/officeart/2005/8/layout/lProcess2"/>
    <dgm:cxn modelId="{3DCB79C4-6E8D-446A-A1CF-08E66791F189}" type="presParOf" srcId="{8B3916C8-AA91-44D6-ACE9-120EE86E2DE6}" destId="{6A418BEE-BC7F-47AD-A510-59F06EAC7761}" srcOrd="2" destOrd="0" presId="urn:microsoft.com/office/officeart/2005/8/layout/lProcess2"/>
    <dgm:cxn modelId="{CFF68EB5-3A93-4E4A-BA58-CA9032E02CA3}" type="presParOf" srcId="{6A418BEE-BC7F-47AD-A510-59F06EAC7761}" destId="{C7B60F98-B8BC-4E62-B930-3897D9524F8D}" srcOrd="0" destOrd="0" presId="urn:microsoft.com/office/officeart/2005/8/layout/lProcess2"/>
    <dgm:cxn modelId="{DABDCBA3-94B1-45D5-A4AA-32664B64F3A4}" type="presParOf" srcId="{C7B60F98-B8BC-4E62-B930-3897D9524F8D}" destId="{7DDD0EE8-A2C9-420C-9299-097D1DC174AB}" srcOrd="0" destOrd="0" presId="urn:microsoft.com/office/officeart/2005/8/layout/lProcess2"/>
    <dgm:cxn modelId="{4EEBD912-363E-437F-A5F9-BAAFA10E726D}" type="presParOf" srcId="{C7B60F98-B8BC-4E62-B930-3897D9524F8D}" destId="{23E5B751-9CF2-4508-BF4E-C899724219D6}" srcOrd="1" destOrd="0" presId="urn:microsoft.com/office/officeart/2005/8/layout/lProcess2"/>
    <dgm:cxn modelId="{1FC73AB0-6824-4F66-97FE-8F15D3C601CB}" type="presParOf" srcId="{C7B60F98-B8BC-4E62-B930-3897D9524F8D}" destId="{76FCEE53-DBA6-45E9-811D-2A4FDBF7447E}" srcOrd="2" destOrd="0" presId="urn:microsoft.com/office/officeart/2005/8/layout/lProcess2"/>
    <dgm:cxn modelId="{DBD0B92A-92EE-47DD-B711-99558F3D3000}" type="presParOf" srcId="{C7B60F98-B8BC-4E62-B930-3897D9524F8D}" destId="{FE6D0110-222C-4E55-884A-95FED1584B78}" srcOrd="3" destOrd="0" presId="urn:microsoft.com/office/officeart/2005/8/layout/lProcess2"/>
    <dgm:cxn modelId="{302788A6-9C18-4B72-AB0E-0A968DBE96F6}" type="presParOf" srcId="{C7B60F98-B8BC-4E62-B930-3897D9524F8D}" destId="{1CFEDD55-20C8-4F7E-B5C7-26FA6E3153F6}"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CA9762-45AE-49A6-A02E-BECD04A07A1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693734F-721E-4F70-A09E-7527D78A65D0}">
      <dgm:prSet phldrT="[Text]"/>
      <dgm:spPr/>
      <dgm:t>
        <a:bodyPr/>
        <a:lstStyle/>
        <a:p>
          <a:r>
            <a:rPr lang="en-US" b="0" i="0" u="none" dirty="0"/>
            <a:t>What is SMB cyber profiling method?</a:t>
          </a:r>
          <a:endParaRPr lang="en-US" dirty="0"/>
        </a:p>
      </dgm:t>
    </dgm:pt>
    <dgm:pt modelId="{83CFD812-8B80-49B7-AC5F-1E869FE8B88A}" type="parTrans" cxnId="{0A16B421-5288-4E6F-8517-E6055FEDE743}">
      <dgm:prSet/>
      <dgm:spPr/>
      <dgm:t>
        <a:bodyPr/>
        <a:lstStyle/>
        <a:p>
          <a:endParaRPr lang="en-US"/>
        </a:p>
      </dgm:t>
    </dgm:pt>
    <dgm:pt modelId="{35423816-8147-4DEF-9444-5030AC25F919}" type="sibTrans" cxnId="{0A16B421-5288-4E6F-8517-E6055FEDE743}">
      <dgm:prSet/>
      <dgm:spPr/>
      <dgm:t>
        <a:bodyPr/>
        <a:lstStyle/>
        <a:p>
          <a:endParaRPr lang="en-US"/>
        </a:p>
      </dgm:t>
    </dgm:pt>
    <dgm:pt modelId="{D5965F2C-707B-40AB-8650-9EE5598028E0}">
      <dgm:prSet phldrT="[Text]"/>
      <dgm:spPr/>
      <dgm:t>
        <a:bodyPr/>
        <a:lstStyle/>
        <a:p>
          <a:r>
            <a:rPr lang="en-US" dirty="0"/>
            <a:t>Cybersecurity needs </a:t>
          </a:r>
        </a:p>
      </dgm:t>
    </dgm:pt>
    <dgm:pt modelId="{D55F1308-5DE9-4CC0-B7E1-B00211883FE5}" type="parTrans" cxnId="{6212CD8F-67B1-4750-9577-B4BD0BD737E9}">
      <dgm:prSet/>
      <dgm:spPr/>
      <dgm:t>
        <a:bodyPr/>
        <a:lstStyle/>
        <a:p>
          <a:endParaRPr lang="en-US"/>
        </a:p>
      </dgm:t>
    </dgm:pt>
    <dgm:pt modelId="{FEBE16C4-67E3-46A7-9412-C738F6F3C13E}" type="sibTrans" cxnId="{6212CD8F-67B1-4750-9577-B4BD0BD737E9}">
      <dgm:prSet/>
      <dgm:spPr/>
      <dgm:t>
        <a:bodyPr/>
        <a:lstStyle/>
        <a:p>
          <a:endParaRPr lang="en-US"/>
        </a:p>
      </dgm:t>
    </dgm:pt>
    <dgm:pt modelId="{A8D09AA9-23AD-41C8-9FF7-40AF0AFC7B72}">
      <dgm:prSet phldrT="[Text]"/>
      <dgm:spPr/>
      <dgm:t>
        <a:bodyPr/>
        <a:lstStyle/>
        <a:p>
          <a:r>
            <a:rPr lang="en-US" dirty="0"/>
            <a:t>Allocate resources</a:t>
          </a:r>
        </a:p>
      </dgm:t>
    </dgm:pt>
    <dgm:pt modelId="{DEEF654C-BF12-42AF-A95F-96C78D75EFAA}" type="parTrans" cxnId="{A99242E1-6CA0-414D-A8E2-84D22453DE79}">
      <dgm:prSet/>
      <dgm:spPr/>
      <dgm:t>
        <a:bodyPr/>
        <a:lstStyle/>
        <a:p>
          <a:endParaRPr lang="en-US"/>
        </a:p>
      </dgm:t>
    </dgm:pt>
    <dgm:pt modelId="{FD116BB6-137B-4448-8C97-D4FAA39E6F42}" type="sibTrans" cxnId="{A99242E1-6CA0-414D-A8E2-84D22453DE79}">
      <dgm:prSet/>
      <dgm:spPr/>
      <dgm:t>
        <a:bodyPr/>
        <a:lstStyle/>
        <a:p>
          <a:endParaRPr lang="en-US"/>
        </a:p>
      </dgm:t>
    </dgm:pt>
    <dgm:pt modelId="{DDA25797-19B8-4DA1-B43F-A5DF344D3772}">
      <dgm:prSet phldrT="[Text]"/>
      <dgm:spPr/>
      <dgm:t>
        <a:bodyPr/>
        <a:lstStyle/>
        <a:p>
          <a:r>
            <a:rPr lang="en-US" dirty="0"/>
            <a:t>SMB Challenges</a:t>
          </a:r>
        </a:p>
      </dgm:t>
    </dgm:pt>
    <dgm:pt modelId="{BA6ED1DD-D98B-4C90-90B2-C0C52B603E33}" type="parTrans" cxnId="{8626BFF9-155D-4648-BE32-29FBFBF0B59B}">
      <dgm:prSet/>
      <dgm:spPr/>
      <dgm:t>
        <a:bodyPr/>
        <a:lstStyle/>
        <a:p>
          <a:endParaRPr lang="en-US"/>
        </a:p>
      </dgm:t>
    </dgm:pt>
    <dgm:pt modelId="{1314994B-7994-4589-BAAD-17B52F035B31}" type="sibTrans" cxnId="{8626BFF9-155D-4648-BE32-29FBFBF0B59B}">
      <dgm:prSet/>
      <dgm:spPr/>
      <dgm:t>
        <a:bodyPr/>
        <a:lstStyle/>
        <a:p>
          <a:endParaRPr lang="en-US"/>
        </a:p>
      </dgm:t>
    </dgm:pt>
    <dgm:pt modelId="{64923915-DCE5-42D4-88B2-ECC24C0D446E}">
      <dgm:prSet phldrT="[Text]"/>
      <dgm:spPr/>
      <dgm:t>
        <a:bodyPr/>
        <a:lstStyle/>
        <a:p>
          <a:r>
            <a:rPr lang="en-US" dirty="0"/>
            <a:t>Limited data on cyber-attacks against each business</a:t>
          </a:r>
        </a:p>
      </dgm:t>
    </dgm:pt>
    <dgm:pt modelId="{52413E6F-1065-4278-8724-FFAB5EC4E99B}" type="parTrans" cxnId="{D7C3BF05-6555-453D-A285-4BD1BACBC34F}">
      <dgm:prSet/>
      <dgm:spPr/>
      <dgm:t>
        <a:bodyPr/>
        <a:lstStyle/>
        <a:p>
          <a:endParaRPr lang="en-US"/>
        </a:p>
      </dgm:t>
    </dgm:pt>
    <dgm:pt modelId="{6313CA40-B555-49D2-AF6B-923A4D9C9093}" type="sibTrans" cxnId="{D7C3BF05-6555-453D-A285-4BD1BACBC34F}">
      <dgm:prSet/>
      <dgm:spPr/>
      <dgm:t>
        <a:bodyPr/>
        <a:lstStyle/>
        <a:p>
          <a:endParaRPr lang="en-US"/>
        </a:p>
      </dgm:t>
    </dgm:pt>
    <dgm:pt modelId="{72A25B72-7431-424F-A2FB-922A8D25994A}">
      <dgm:prSet phldrT="[Text]"/>
      <dgm:spPr/>
      <dgm:t>
        <a:bodyPr/>
        <a:lstStyle/>
        <a:p>
          <a:r>
            <a:rPr lang="en-US" dirty="0"/>
            <a:t>Lack of information on successful prevention measures</a:t>
          </a:r>
        </a:p>
      </dgm:t>
    </dgm:pt>
    <dgm:pt modelId="{7D739CBA-39FB-4884-A75A-AA252A9C03B2}" type="parTrans" cxnId="{B40CA8F8-6179-405C-BF2E-8D6EE6920584}">
      <dgm:prSet/>
      <dgm:spPr/>
      <dgm:t>
        <a:bodyPr/>
        <a:lstStyle/>
        <a:p>
          <a:endParaRPr lang="en-US"/>
        </a:p>
      </dgm:t>
    </dgm:pt>
    <dgm:pt modelId="{633DC9F5-2294-4179-BA18-418E1CEEB9AF}" type="sibTrans" cxnId="{B40CA8F8-6179-405C-BF2E-8D6EE6920584}">
      <dgm:prSet/>
      <dgm:spPr/>
      <dgm:t>
        <a:bodyPr/>
        <a:lstStyle/>
        <a:p>
          <a:endParaRPr lang="en-US"/>
        </a:p>
      </dgm:t>
    </dgm:pt>
    <dgm:pt modelId="{5F00CD38-5A94-49F3-9DB0-367E09E9BCFC}">
      <dgm:prSet phldrT="[Text]"/>
      <dgm:spPr/>
      <dgm:t>
        <a:bodyPr/>
        <a:lstStyle/>
        <a:p>
          <a:r>
            <a:rPr lang="en-US" dirty="0"/>
            <a:t>SMB Features</a:t>
          </a:r>
        </a:p>
      </dgm:t>
    </dgm:pt>
    <dgm:pt modelId="{32EE13B7-D681-42CB-93DD-96396C582555}" type="parTrans" cxnId="{11E3B450-4B1B-4DB9-B029-C4E979EE7E55}">
      <dgm:prSet/>
      <dgm:spPr/>
      <dgm:t>
        <a:bodyPr/>
        <a:lstStyle/>
        <a:p>
          <a:endParaRPr lang="en-US"/>
        </a:p>
      </dgm:t>
    </dgm:pt>
    <dgm:pt modelId="{76086F7F-A7A2-482B-A639-A43E3BA6283B}" type="sibTrans" cxnId="{11E3B450-4B1B-4DB9-B029-C4E979EE7E55}">
      <dgm:prSet/>
      <dgm:spPr/>
      <dgm:t>
        <a:bodyPr/>
        <a:lstStyle/>
        <a:p>
          <a:endParaRPr lang="en-US"/>
        </a:p>
      </dgm:t>
    </dgm:pt>
    <dgm:pt modelId="{8494B3A7-BC97-442E-8D41-257464251098}">
      <dgm:prSet phldrT="[Text]"/>
      <dgm:spPr/>
      <dgm:t>
        <a:bodyPr/>
        <a:lstStyle/>
        <a:p>
          <a:r>
            <a:rPr lang="en-US" dirty="0"/>
            <a:t>Different types of businesses </a:t>
          </a:r>
        </a:p>
      </dgm:t>
    </dgm:pt>
    <dgm:pt modelId="{931EE297-15CD-42A6-BD6B-D575698DC372}" type="parTrans" cxnId="{BD4773FD-6914-4583-AE89-38698087621A}">
      <dgm:prSet/>
      <dgm:spPr/>
      <dgm:t>
        <a:bodyPr/>
        <a:lstStyle/>
        <a:p>
          <a:endParaRPr lang="en-US"/>
        </a:p>
      </dgm:t>
    </dgm:pt>
    <dgm:pt modelId="{9B78F8D5-23DD-48B8-B4D6-097A8154F4FD}" type="sibTrans" cxnId="{BD4773FD-6914-4583-AE89-38698087621A}">
      <dgm:prSet/>
      <dgm:spPr/>
      <dgm:t>
        <a:bodyPr/>
        <a:lstStyle/>
        <a:p>
          <a:endParaRPr lang="en-US"/>
        </a:p>
      </dgm:t>
    </dgm:pt>
    <dgm:pt modelId="{8F0E7331-14D7-44BA-BAA0-D1354CFACDDB}">
      <dgm:prSet phldrT="[Text]"/>
      <dgm:spPr/>
      <dgm:t>
        <a:bodyPr/>
        <a:lstStyle/>
        <a:p>
          <a:r>
            <a:rPr lang="en-US" dirty="0"/>
            <a:t>NAICS data</a:t>
          </a:r>
        </a:p>
      </dgm:t>
    </dgm:pt>
    <dgm:pt modelId="{CDAE8A4C-E08F-4459-B9EA-1E4C1AFDCB44}" type="parTrans" cxnId="{B6C421BC-4316-4F0E-9F6C-E1D16F1533B4}">
      <dgm:prSet/>
      <dgm:spPr/>
      <dgm:t>
        <a:bodyPr/>
        <a:lstStyle/>
        <a:p>
          <a:endParaRPr lang="en-US"/>
        </a:p>
      </dgm:t>
    </dgm:pt>
    <dgm:pt modelId="{69C3A96B-9FD8-419E-A67B-32E917C48CA5}" type="sibTrans" cxnId="{B6C421BC-4316-4F0E-9F6C-E1D16F1533B4}">
      <dgm:prSet/>
      <dgm:spPr/>
      <dgm:t>
        <a:bodyPr/>
        <a:lstStyle/>
        <a:p>
          <a:endParaRPr lang="en-US"/>
        </a:p>
      </dgm:t>
    </dgm:pt>
    <dgm:pt modelId="{71178713-1C7E-4F53-A093-2F824440473C}">
      <dgm:prSet phldrT="[Text]"/>
      <dgm:spPr/>
      <dgm:t>
        <a:bodyPr/>
        <a:lstStyle/>
        <a:p>
          <a:r>
            <a:rPr lang="en-US" dirty="0"/>
            <a:t>Decisions about protecting themselves</a:t>
          </a:r>
        </a:p>
      </dgm:t>
    </dgm:pt>
    <dgm:pt modelId="{BC39844B-7626-4AD3-A659-F682B2146A9E}" type="parTrans" cxnId="{6732EAEE-97CA-4FD4-892C-1B20E71C66F9}">
      <dgm:prSet/>
      <dgm:spPr/>
      <dgm:t>
        <a:bodyPr/>
        <a:lstStyle/>
        <a:p>
          <a:endParaRPr lang="en-US"/>
        </a:p>
      </dgm:t>
    </dgm:pt>
    <dgm:pt modelId="{74880D28-EC5C-4973-9F70-54EFA7305D29}" type="sibTrans" cxnId="{6732EAEE-97CA-4FD4-892C-1B20E71C66F9}">
      <dgm:prSet/>
      <dgm:spPr/>
      <dgm:t>
        <a:bodyPr/>
        <a:lstStyle/>
        <a:p>
          <a:endParaRPr lang="en-US"/>
        </a:p>
      </dgm:t>
    </dgm:pt>
    <dgm:pt modelId="{4B57297C-B444-46CF-B08C-0D9CDD7B054E}" type="pres">
      <dgm:prSet presAssocID="{3ACA9762-45AE-49A6-A02E-BECD04A07A14}" presName="Name0" presStyleCnt="0">
        <dgm:presLayoutVars>
          <dgm:dir/>
          <dgm:animLvl val="lvl"/>
          <dgm:resizeHandles val="exact"/>
        </dgm:presLayoutVars>
      </dgm:prSet>
      <dgm:spPr/>
    </dgm:pt>
    <dgm:pt modelId="{D8968B2A-1366-41CB-BBF7-385798F772FD}" type="pres">
      <dgm:prSet presAssocID="{3693734F-721E-4F70-A09E-7527D78A65D0}" presName="composite" presStyleCnt="0"/>
      <dgm:spPr/>
    </dgm:pt>
    <dgm:pt modelId="{4323E845-1239-4EDD-B825-F9E2BC420AE6}" type="pres">
      <dgm:prSet presAssocID="{3693734F-721E-4F70-A09E-7527D78A65D0}" presName="parTx" presStyleLbl="alignNode1" presStyleIdx="0" presStyleCnt="3">
        <dgm:presLayoutVars>
          <dgm:chMax val="0"/>
          <dgm:chPref val="0"/>
          <dgm:bulletEnabled val="1"/>
        </dgm:presLayoutVars>
      </dgm:prSet>
      <dgm:spPr/>
    </dgm:pt>
    <dgm:pt modelId="{26FC4919-1D79-4269-955B-05304ECC749F}" type="pres">
      <dgm:prSet presAssocID="{3693734F-721E-4F70-A09E-7527D78A65D0}" presName="desTx" presStyleLbl="alignAccFollowNode1" presStyleIdx="0" presStyleCnt="3">
        <dgm:presLayoutVars>
          <dgm:bulletEnabled val="1"/>
        </dgm:presLayoutVars>
      </dgm:prSet>
      <dgm:spPr/>
    </dgm:pt>
    <dgm:pt modelId="{82B92CFA-5C96-4899-93F4-B393EDB24D95}" type="pres">
      <dgm:prSet presAssocID="{35423816-8147-4DEF-9444-5030AC25F919}" presName="space" presStyleCnt="0"/>
      <dgm:spPr/>
    </dgm:pt>
    <dgm:pt modelId="{918060D0-352D-46A7-B0A8-99D10981631E}" type="pres">
      <dgm:prSet presAssocID="{DDA25797-19B8-4DA1-B43F-A5DF344D3772}" presName="composite" presStyleCnt="0"/>
      <dgm:spPr/>
    </dgm:pt>
    <dgm:pt modelId="{45066124-B583-4A85-BBAE-12A60E6B024D}" type="pres">
      <dgm:prSet presAssocID="{DDA25797-19B8-4DA1-B43F-A5DF344D3772}" presName="parTx" presStyleLbl="alignNode1" presStyleIdx="1" presStyleCnt="3">
        <dgm:presLayoutVars>
          <dgm:chMax val="0"/>
          <dgm:chPref val="0"/>
          <dgm:bulletEnabled val="1"/>
        </dgm:presLayoutVars>
      </dgm:prSet>
      <dgm:spPr/>
    </dgm:pt>
    <dgm:pt modelId="{748C052B-A775-4689-ACFE-0895D606F285}" type="pres">
      <dgm:prSet presAssocID="{DDA25797-19B8-4DA1-B43F-A5DF344D3772}" presName="desTx" presStyleLbl="alignAccFollowNode1" presStyleIdx="1" presStyleCnt="3">
        <dgm:presLayoutVars>
          <dgm:bulletEnabled val="1"/>
        </dgm:presLayoutVars>
      </dgm:prSet>
      <dgm:spPr/>
    </dgm:pt>
    <dgm:pt modelId="{C61D6B72-A398-4245-8C85-13688D83F124}" type="pres">
      <dgm:prSet presAssocID="{1314994B-7994-4589-BAAD-17B52F035B31}" presName="space" presStyleCnt="0"/>
      <dgm:spPr/>
    </dgm:pt>
    <dgm:pt modelId="{77B31802-3802-4801-9A07-908911EDA9FB}" type="pres">
      <dgm:prSet presAssocID="{5F00CD38-5A94-49F3-9DB0-367E09E9BCFC}" presName="composite" presStyleCnt="0"/>
      <dgm:spPr/>
    </dgm:pt>
    <dgm:pt modelId="{3ABB0763-3029-46BA-B6CC-4B75CFD155B0}" type="pres">
      <dgm:prSet presAssocID="{5F00CD38-5A94-49F3-9DB0-367E09E9BCFC}" presName="parTx" presStyleLbl="alignNode1" presStyleIdx="2" presStyleCnt="3">
        <dgm:presLayoutVars>
          <dgm:chMax val="0"/>
          <dgm:chPref val="0"/>
          <dgm:bulletEnabled val="1"/>
        </dgm:presLayoutVars>
      </dgm:prSet>
      <dgm:spPr/>
    </dgm:pt>
    <dgm:pt modelId="{F48CE966-62C7-43FE-855A-F174BDA7680B}" type="pres">
      <dgm:prSet presAssocID="{5F00CD38-5A94-49F3-9DB0-367E09E9BCFC}" presName="desTx" presStyleLbl="alignAccFollowNode1" presStyleIdx="2" presStyleCnt="3">
        <dgm:presLayoutVars>
          <dgm:bulletEnabled val="1"/>
        </dgm:presLayoutVars>
      </dgm:prSet>
      <dgm:spPr/>
    </dgm:pt>
  </dgm:ptLst>
  <dgm:cxnLst>
    <dgm:cxn modelId="{D7C3BF05-6555-453D-A285-4BD1BACBC34F}" srcId="{DDA25797-19B8-4DA1-B43F-A5DF344D3772}" destId="{64923915-DCE5-42D4-88B2-ECC24C0D446E}" srcOrd="0" destOrd="0" parTransId="{52413E6F-1065-4278-8724-FFAB5EC4E99B}" sibTransId="{6313CA40-B555-49D2-AF6B-923A4D9C9093}"/>
    <dgm:cxn modelId="{4ECB2F09-BA3A-49CA-BFDA-5E4FAD2FE639}" type="presOf" srcId="{71178713-1C7E-4F53-A093-2F824440473C}" destId="{26FC4919-1D79-4269-955B-05304ECC749F}" srcOrd="0" destOrd="2" presId="urn:microsoft.com/office/officeart/2005/8/layout/hList1"/>
    <dgm:cxn modelId="{0A30040A-AF72-4963-813A-076998504B23}" type="presOf" srcId="{8494B3A7-BC97-442E-8D41-257464251098}" destId="{F48CE966-62C7-43FE-855A-F174BDA7680B}" srcOrd="0" destOrd="0" presId="urn:microsoft.com/office/officeart/2005/8/layout/hList1"/>
    <dgm:cxn modelId="{070A530A-687C-484A-A61B-70D0E2F55F25}" type="presOf" srcId="{5F00CD38-5A94-49F3-9DB0-367E09E9BCFC}" destId="{3ABB0763-3029-46BA-B6CC-4B75CFD155B0}" srcOrd="0" destOrd="0" presId="urn:microsoft.com/office/officeart/2005/8/layout/hList1"/>
    <dgm:cxn modelId="{0EF45C0E-086D-470E-92C6-D4803F959C27}" type="presOf" srcId="{64923915-DCE5-42D4-88B2-ECC24C0D446E}" destId="{748C052B-A775-4689-ACFE-0895D606F285}" srcOrd="0" destOrd="0" presId="urn:microsoft.com/office/officeart/2005/8/layout/hList1"/>
    <dgm:cxn modelId="{0A16B421-5288-4E6F-8517-E6055FEDE743}" srcId="{3ACA9762-45AE-49A6-A02E-BECD04A07A14}" destId="{3693734F-721E-4F70-A09E-7527D78A65D0}" srcOrd="0" destOrd="0" parTransId="{83CFD812-8B80-49B7-AC5F-1E869FE8B88A}" sibTransId="{35423816-8147-4DEF-9444-5030AC25F919}"/>
    <dgm:cxn modelId="{11E3B450-4B1B-4DB9-B029-C4E979EE7E55}" srcId="{3ACA9762-45AE-49A6-A02E-BECD04A07A14}" destId="{5F00CD38-5A94-49F3-9DB0-367E09E9BCFC}" srcOrd="2" destOrd="0" parTransId="{32EE13B7-D681-42CB-93DD-96396C582555}" sibTransId="{76086F7F-A7A2-482B-A639-A43E3BA6283B}"/>
    <dgm:cxn modelId="{4D52FF88-25CF-4245-AB53-37628ECE4254}" type="presOf" srcId="{72A25B72-7431-424F-A2FB-922A8D25994A}" destId="{748C052B-A775-4689-ACFE-0895D606F285}" srcOrd="0" destOrd="1" presId="urn:microsoft.com/office/officeart/2005/8/layout/hList1"/>
    <dgm:cxn modelId="{6212CD8F-67B1-4750-9577-B4BD0BD737E9}" srcId="{3693734F-721E-4F70-A09E-7527D78A65D0}" destId="{D5965F2C-707B-40AB-8650-9EE5598028E0}" srcOrd="0" destOrd="0" parTransId="{D55F1308-5DE9-4CC0-B7E1-B00211883FE5}" sibTransId="{FEBE16C4-67E3-46A7-9412-C738F6F3C13E}"/>
    <dgm:cxn modelId="{A6A92993-ED20-4DCF-8EAC-C868EEE10E51}" type="presOf" srcId="{3693734F-721E-4F70-A09E-7527D78A65D0}" destId="{4323E845-1239-4EDD-B825-F9E2BC420AE6}" srcOrd="0" destOrd="0" presId="urn:microsoft.com/office/officeart/2005/8/layout/hList1"/>
    <dgm:cxn modelId="{883E6FAA-5977-4FF8-85BC-130BA394E496}" type="presOf" srcId="{A8D09AA9-23AD-41C8-9FF7-40AF0AFC7B72}" destId="{26FC4919-1D79-4269-955B-05304ECC749F}" srcOrd="0" destOrd="1" presId="urn:microsoft.com/office/officeart/2005/8/layout/hList1"/>
    <dgm:cxn modelId="{B6C421BC-4316-4F0E-9F6C-E1D16F1533B4}" srcId="{5F00CD38-5A94-49F3-9DB0-367E09E9BCFC}" destId="{8F0E7331-14D7-44BA-BAA0-D1354CFACDDB}" srcOrd="1" destOrd="0" parTransId="{CDAE8A4C-E08F-4459-B9EA-1E4C1AFDCB44}" sibTransId="{69C3A96B-9FD8-419E-A67B-32E917C48CA5}"/>
    <dgm:cxn modelId="{AD5B08C6-A758-40E6-9936-2077EA0E42B1}" type="presOf" srcId="{D5965F2C-707B-40AB-8650-9EE5598028E0}" destId="{26FC4919-1D79-4269-955B-05304ECC749F}" srcOrd="0" destOrd="0" presId="urn:microsoft.com/office/officeart/2005/8/layout/hList1"/>
    <dgm:cxn modelId="{31091EDA-3426-4B6C-B82B-F380ADE03EA6}" type="presOf" srcId="{8F0E7331-14D7-44BA-BAA0-D1354CFACDDB}" destId="{F48CE966-62C7-43FE-855A-F174BDA7680B}" srcOrd="0" destOrd="1" presId="urn:microsoft.com/office/officeart/2005/8/layout/hList1"/>
    <dgm:cxn modelId="{BA5E2EDD-9DA0-4ABA-8CF0-DA0D1BA8FCD2}" type="presOf" srcId="{DDA25797-19B8-4DA1-B43F-A5DF344D3772}" destId="{45066124-B583-4A85-BBAE-12A60E6B024D}" srcOrd="0" destOrd="0" presId="urn:microsoft.com/office/officeart/2005/8/layout/hList1"/>
    <dgm:cxn modelId="{A99242E1-6CA0-414D-A8E2-84D22453DE79}" srcId="{3693734F-721E-4F70-A09E-7527D78A65D0}" destId="{A8D09AA9-23AD-41C8-9FF7-40AF0AFC7B72}" srcOrd="1" destOrd="0" parTransId="{DEEF654C-BF12-42AF-A95F-96C78D75EFAA}" sibTransId="{FD116BB6-137B-4448-8C97-D4FAA39E6F42}"/>
    <dgm:cxn modelId="{DAB4A5EE-FD6E-48E0-8E5E-BFA60C8AE538}" type="presOf" srcId="{3ACA9762-45AE-49A6-A02E-BECD04A07A14}" destId="{4B57297C-B444-46CF-B08C-0D9CDD7B054E}" srcOrd="0" destOrd="0" presId="urn:microsoft.com/office/officeart/2005/8/layout/hList1"/>
    <dgm:cxn modelId="{6732EAEE-97CA-4FD4-892C-1B20E71C66F9}" srcId="{3693734F-721E-4F70-A09E-7527D78A65D0}" destId="{71178713-1C7E-4F53-A093-2F824440473C}" srcOrd="2" destOrd="0" parTransId="{BC39844B-7626-4AD3-A659-F682B2146A9E}" sibTransId="{74880D28-EC5C-4973-9F70-54EFA7305D29}"/>
    <dgm:cxn modelId="{B40CA8F8-6179-405C-BF2E-8D6EE6920584}" srcId="{DDA25797-19B8-4DA1-B43F-A5DF344D3772}" destId="{72A25B72-7431-424F-A2FB-922A8D25994A}" srcOrd="1" destOrd="0" parTransId="{7D739CBA-39FB-4884-A75A-AA252A9C03B2}" sibTransId="{633DC9F5-2294-4179-BA18-418E1CEEB9AF}"/>
    <dgm:cxn modelId="{8626BFF9-155D-4648-BE32-29FBFBF0B59B}" srcId="{3ACA9762-45AE-49A6-A02E-BECD04A07A14}" destId="{DDA25797-19B8-4DA1-B43F-A5DF344D3772}" srcOrd="1" destOrd="0" parTransId="{BA6ED1DD-D98B-4C90-90B2-C0C52B603E33}" sibTransId="{1314994B-7994-4589-BAAD-17B52F035B31}"/>
    <dgm:cxn modelId="{BD4773FD-6914-4583-AE89-38698087621A}" srcId="{5F00CD38-5A94-49F3-9DB0-367E09E9BCFC}" destId="{8494B3A7-BC97-442E-8D41-257464251098}" srcOrd="0" destOrd="0" parTransId="{931EE297-15CD-42A6-BD6B-D575698DC372}" sibTransId="{9B78F8D5-23DD-48B8-B4D6-097A8154F4FD}"/>
    <dgm:cxn modelId="{CBD68343-6099-4E77-A960-F4AAEDC65745}" type="presParOf" srcId="{4B57297C-B444-46CF-B08C-0D9CDD7B054E}" destId="{D8968B2A-1366-41CB-BBF7-385798F772FD}" srcOrd="0" destOrd="0" presId="urn:microsoft.com/office/officeart/2005/8/layout/hList1"/>
    <dgm:cxn modelId="{CF5B384D-0510-4DC6-A5C8-8430A684BF84}" type="presParOf" srcId="{D8968B2A-1366-41CB-BBF7-385798F772FD}" destId="{4323E845-1239-4EDD-B825-F9E2BC420AE6}" srcOrd="0" destOrd="0" presId="urn:microsoft.com/office/officeart/2005/8/layout/hList1"/>
    <dgm:cxn modelId="{6BEC3047-0D06-452C-AD57-FCD9D84277CB}" type="presParOf" srcId="{D8968B2A-1366-41CB-BBF7-385798F772FD}" destId="{26FC4919-1D79-4269-955B-05304ECC749F}" srcOrd="1" destOrd="0" presId="urn:microsoft.com/office/officeart/2005/8/layout/hList1"/>
    <dgm:cxn modelId="{2E4FE4F3-A372-4812-B33A-7DDF62A5DF39}" type="presParOf" srcId="{4B57297C-B444-46CF-B08C-0D9CDD7B054E}" destId="{82B92CFA-5C96-4899-93F4-B393EDB24D95}" srcOrd="1" destOrd="0" presId="urn:microsoft.com/office/officeart/2005/8/layout/hList1"/>
    <dgm:cxn modelId="{A6242084-1ED7-4168-96DC-7256EA49AF84}" type="presParOf" srcId="{4B57297C-B444-46CF-B08C-0D9CDD7B054E}" destId="{918060D0-352D-46A7-B0A8-99D10981631E}" srcOrd="2" destOrd="0" presId="urn:microsoft.com/office/officeart/2005/8/layout/hList1"/>
    <dgm:cxn modelId="{2EB09521-9134-4DDB-A1DF-3F3192F5328B}" type="presParOf" srcId="{918060D0-352D-46A7-B0A8-99D10981631E}" destId="{45066124-B583-4A85-BBAE-12A60E6B024D}" srcOrd="0" destOrd="0" presId="urn:microsoft.com/office/officeart/2005/8/layout/hList1"/>
    <dgm:cxn modelId="{AA1F977D-0A17-4F9B-8265-29D347208FDB}" type="presParOf" srcId="{918060D0-352D-46A7-B0A8-99D10981631E}" destId="{748C052B-A775-4689-ACFE-0895D606F285}" srcOrd="1" destOrd="0" presId="urn:microsoft.com/office/officeart/2005/8/layout/hList1"/>
    <dgm:cxn modelId="{B69E61DE-94E8-4DF4-B23C-501B5C828322}" type="presParOf" srcId="{4B57297C-B444-46CF-B08C-0D9CDD7B054E}" destId="{C61D6B72-A398-4245-8C85-13688D83F124}" srcOrd="3" destOrd="0" presId="urn:microsoft.com/office/officeart/2005/8/layout/hList1"/>
    <dgm:cxn modelId="{A8261328-20CD-4BC8-B818-ED5854CE0BAC}" type="presParOf" srcId="{4B57297C-B444-46CF-B08C-0D9CDD7B054E}" destId="{77B31802-3802-4801-9A07-908911EDA9FB}" srcOrd="4" destOrd="0" presId="urn:microsoft.com/office/officeart/2005/8/layout/hList1"/>
    <dgm:cxn modelId="{2247790F-6D9B-4732-BD7F-DC31F08A45AE}" type="presParOf" srcId="{77B31802-3802-4801-9A07-908911EDA9FB}" destId="{3ABB0763-3029-46BA-B6CC-4B75CFD155B0}" srcOrd="0" destOrd="0" presId="urn:microsoft.com/office/officeart/2005/8/layout/hList1"/>
    <dgm:cxn modelId="{3683A255-6908-46BD-97CF-E07AA00C107B}" type="presParOf" srcId="{77B31802-3802-4801-9A07-908911EDA9FB}" destId="{F48CE966-62C7-43FE-855A-F174BDA7680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4F2488-D4E8-431C-9174-5901551125F6}" type="doc">
      <dgm:prSet loTypeId="urn:microsoft.com/office/officeart/2005/8/layout/hProcess4" loCatId="process" qsTypeId="urn:microsoft.com/office/officeart/2005/8/quickstyle/simple1" qsCatId="simple" csTypeId="urn:microsoft.com/office/officeart/2005/8/colors/colorful3" csCatId="colorful" phldr="1"/>
      <dgm:spPr/>
      <dgm:t>
        <a:bodyPr/>
        <a:lstStyle/>
        <a:p>
          <a:endParaRPr lang="en-US"/>
        </a:p>
      </dgm:t>
    </dgm:pt>
    <dgm:pt modelId="{D6B0AA99-5513-4DCA-BCB4-E22038F8D9AB}">
      <dgm:prSet phldrT="[Text]"/>
      <dgm:spPr/>
      <dgm:t>
        <a:bodyPr/>
        <a:lstStyle/>
        <a:p>
          <a:r>
            <a:rPr lang="en-US" dirty="0"/>
            <a:t>VERIS dataset</a:t>
          </a:r>
        </a:p>
      </dgm:t>
    </dgm:pt>
    <dgm:pt modelId="{0E290B31-A9C9-4C52-94A9-830F05E46CAB}" type="parTrans" cxnId="{5C544B83-0B57-4221-853B-92860F957DFF}">
      <dgm:prSet/>
      <dgm:spPr/>
      <dgm:t>
        <a:bodyPr/>
        <a:lstStyle/>
        <a:p>
          <a:endParaRPr lang="en-US"/>
        </a:p>
      </dgm:t>
    </dgm:pt>
    <dgm:pt modelId="{78710B61-AB59-4420-9B57-CB2ADBF2F57F}" type="sibTrans" cxnId="{5C544B83-0B57-4221-853B-92860F957DFF}">
      <dgm:prSet/>
      <dgm:spPr/>
      <dgm:t>
        <a:bodyPr/>
        <a:lstStyle/>
        <a:p>
          <a:endParaRPr lang="en-US"/>
        </a:p>
      </dgm:t>
    </dgm:pt>
    <dgm:pt modelId="{2FA56488-0827-4735-801C-C4B5C2A18B59}">
      <dgm:prSet phldrT="[Text]"/>
      <dgm:spPr/>
      <dgm:t>
        <a:bodyPr/>
        <a:lstStyle/>
        <a:p>
          <a:r>
            <a:rPr lang="en-US" dirty="0"/>
            <a:t>Actors affecting the industries</a:t>
          </a:r>
        </a:p>
      </dgm:t>
    </dgm:pt>
    <dgm:pt modelId="{0F0B1D30-1E15-4DCE-BAB6-C20F1A87ACF1}" type="parTrans" cxnId="{891289EE-CF86-43EC-BFA9-E39DD0C5E6D2}">
      <dgm:prSet/>
      <dgm:spPr/>
      <dgm:t>
        <a:bodyPr/>
        <a:lstStyle/>
        <a:p>
          <a:endParaRPr lang="en-US"/>
        </a:p>
      </dgm:t>
    </dgm:pt>
    <dgm:pt modelId="{7695D2E0-1F43-4656-82D9-159FF855BB3A}" type="sibTrans" cxnId="{891289EE-CF86-43EC-BFA9-E39DD0C5E6D2}">
      <dgm:prSet/>
      <dgm:spPr/>
      <dgm:t>
        <a:bodyPr/>
        <a:lstStyle/>
        <a:p>
          <a:endParaRPr lang="en-US"/>
        </a:p>
      </dgm:t>
    </dgm:pt>
    <dgm:pt modelId="{E9DA339A-4093-44F5-BBFE-73BE56B6218B}">
      <dgm:prSet phldrT="[Text]"/>
      <dgm:spPr/>
      <dgm:t>
        <a:bodyPr/>
        <a:lstStyle/>
        <a:p>
          <a:r>
            <a:rPr lang="en-US" dirty="0"/>
            <a:t>Group the attackers</a:t>
          </a:r>
        </a:p>
      </dgm:t>
    </dgm:pt>
    <dgm:pt modelId="{9223099B-B596-41DE-A40C-C3BB4579116A}" type="parTrans" cxnId="{DF4DB925-D2CD-46F4-8C5B-8FD82D338BBD}">
      <dgm:prSet/>
      <dgm:spPr/>
      <dgm:t>
        <a:bodyPr/>
        <a:lstStyle/>
        <a:p>
          <a:endParaRPr lang="en-US"/>
        </a:p>
      </dgm:t>
    </dgm:pt>
    <dgm:pt modelId="{B3921CE1-03FB-4791-9928-459B5AFE3A45}" type="sibTrans" cxnId="{DF4DB925-D2CD-46F4-8C5B-8FD82D338BBD}">
      <dgm:prSet/>
      <dgm:spPr/>
      <dgm:t>
        <a:bodyPr/>
        <a:lstStyle/>
        <a:p>
          <a:endParaRPr lang="en-US"/>
        </a:p>
      </dgm:t>
    </dgm:pt>
    <dgm:pt modelId="{0C0BBB68-8658-416B-B441-3DB5F885EF3C}">
      <dgm:prSet phldrT="[Text]"/>
      <dgm:spPr/>
      <dgm:t>
        <a:bodyPr/>
        <a:lstStyle/>
        <a:p>
          <a:r>
            <a:rPr lang="en-US" dirty="0"/>
            <a:t>Organizations</a:t>
          </a:r>
        </a:p>
      </dgm:t>
    </dgm:pt>
    <dgm:pt modelId="{87143027-DFE0-4E1C-BCFE-ABFEB85662AC}" type="parTrans" cxnId="{63C1F934-D768-4BA3-BBD0-5F66FF21BB90}">
      <dgm:prSet/>
      <dgm:spPr/>
      <dgm:t>
        <a:bodyPr/>
        <a:lstStyle/>
        <a:p>
          <a:endParaRPr lang="en-US"/>
        </a:p>
      </dgm:t>
    </dgm:pt>
    <dgm:pt modelId="{95D8B39E-CD55-4A6B-BD8B-026457AD3A44}" type="sibTrans" cxnId="{63C1F934-D768-4BA3-BBD0-5F66FF21BB90}">
      <dgm:prSet/>
      <dgm:spPr/>
      <dgm:t>
        <a:bodyPr/>
        <a:lstStyle/>
        <a:p>
          <a:endParaRPr lang="en-US"/>
        </a:p>
      </dgm:t>
    </dgm:pt>
    <dgm:pt modelId="{10AB0D7D-1A1F-4A06-A8FA-555717063926}">
      <dgm:prSet phldrT="[Text]"/>
      <dgm:spPr/>
      <dgm:t>
        <a:bodyPr/>
        <a:lstStyle/>
        <a:p>
          <a:r>
            <a:rPr lang="en-US" dirty="0"/>
            <a:t>Feedback</a:t>
          </a:r>
        </a:p>
      </dgm:t>
    </dgm:pt>
    <dgm:pt modelId="{EE6C0CDE-191B-4E37-B0CF-297823B6BE58}" type="parTrans" cxnId="{77863945-576D-4942-9DEA-471EF46F8326}">
      <dgm:prSet/>
      <dgm:spPr/>
      <dgm:t>
        <a:bodyPr/>
        <a:lstStyle/>
        <a:p>
          <a:endParaRPr lang="en-US"/>
        </a:p>
      </dgm:t>
    </dgm:pt>
    <dgm:pt modelId="{50ECDD12-F774-4EF4-B63C-15433378CFAD}" type="sibTrans" cxnId="{77863945-576D-4942-9DEA-471EF46F8326}">
      <dgm:prSet/>
      <dgm:spPr/>
      <dgm:t>
        <a:bodyPr/>
        <a:lstStyle/>
        <a:p>
          <a:endParaRPr lang="en-US"/>
        </a:p>
      </dgm:t>
    </dgm:pt>
    <dgm:pt modelId="{2BACDFC6-1400-469F-BECE-15585BB5405C}">
      <dgm:prSet phldrT="[Text]"/>
      <dgm:spPr/>
      <dgm:t>
        <a:bodyPr/>
        <a:lstStyle/>
        <a:p>
          <a:r>
            <a:rPr lang="en-US" dirty="0"/>
            <a:t>Motives for attacking the industries</a:t>
          </a:r>
        </a:p>
      </dgm:t>
    </dgm:pt>
    <dgm:pt modelId="{01B1EE1E-275E-4827-9531-C9EEDF610B3E}" type="parTrans" cxnId="{A49770B2-7EC9-4082-A4B0-31C9B4650075}">
      <dgm:prSet/>
      <dgm:spPr/>
      <dgm:t>
        <a:bodyPr/>
        <a:lstStyle/>
        <a:p>
          <a:endParaRPr lang="en-US"/>
        </a:p>
      </dgm:t>
    </dgm:pt>
    <dgm:pt modelId="{B324B3A9-8A62-4D89-8B7E-839DECEA93E2}" type="sibTrans" cxnId="{A49770B2-7EC9-4082-A4B0-31C9B4650075}">
      <dgm:prSet/>
      <dgm:spPr/>
      <dgm:t>
        <a:bodyPr/>
        <a:lstStyle/>
        <a:p>
          <a:endParaRPr lang="en-US"/>
        </a:p>
      </dgm:t>
    </dgm:pt>
    <dgm:pt modelId="{7EE7943C-F8FC-4598-9E8E-25E5D4643824}">
      <dgm:prSet phldrT="[Text]"/>
      <dgm:spPr/>
      <dgm:t>
        <a:bodyPr/>
        <a:lstStyle/>
        <a:p>
          <a:r>
            <a:rPr lang="en-US" dirty="0"/>
            <a:t>External countries</a:t>
          </a:r>
        </a:p>
      </dgm:t>
    </dgm:pt>
    <dgm:pt modelId="{F2B745E9-AB1B-4874-AAD5-AFDFDA4B0FDB}" type="parTrans" cxnId="{FE712240-1C4D-4E9E-AED8-92ABE8A30E21}">
      <dgm:prSet/>
      <dgm:spPr/>
      <dgm:t>
        <a:bodyPr/>
        <a:lstStyle/>
        <a:p>
          <a:endParaRPr lang="en-US"/>
        </a:p>
      </dgm:t>
    </dgm:pt>
    <dgm:pt modelId="{EDE1C766-9F60-4CFD-9597-62374633F658}" type="sibTrans" cxnId="{FE712240-1C4D-4E9E-AED8-92ABE8A30E21}">
      <dgm:prSet/>
      <dgm:spPr/>
      <dgm:t>
        <a:bodyPr/>
        <a:lstStyle/>
        <a:p>
          <a:endParaRPr lang="en-US"/>
        </a:p>
      </dgm:t>
    </dgm:pt>
    <dgm:pt modelId="{34F51118-65C2-41D8-A1A3-EDDD74C9EC55}">
      <dgm:prSet phldrT="[Text]"/>
      <dgm:spPr/>
      <dgm:t>
        <a:bodyPr/>
        <a:lstStyle/>
        <a:p>
          <a:r>
            <a:rPr lang="en-US" dirty="0"/>
            <a:t>Hackers</a:t>
          </a:r>
        </a:p>
      </dgm:t>
    </dgm:pt>
    <dgm:pt modelId="{3A9D7FC1-35EA-488A-8771-2A7261E9B5E1}" type="parTrans" cxnId="{2CE2ED02-4B36-4D58-80F9-AC895971DB7E}">
      <dgm:prSet/>
      <dgm:spPr/>
      <dgm:t>
        <a:bodyPr/>
        <a:lstStyle/>
        <a:p>
          <a:endParaRPr lang="en-US"/>
        </a:p>
      </dgm:t>
    </dgm:pt>
    <dgm:pt modelId="{90B9139F-62CF-4020-817D-A9B84C5BFCDE}" type="sibTrans" cxnId="{2CE2ED02-4B36-4D58-80F9-AC895971DB7E}">
      <dgm:prSet/>
      <dgm:spPr/>
      <dgm:t>
        <a:bodyPr/>
        <a:lstStyle/>
        <a:p>
          <a:endParaRPr lang="en-US"/>
        </a:p>
      </dgm:t>
    </dgm:pt>
    <dgm:pt modelId="{E9049EA0-03BF-4E77-A910-018C9A71240E}">
      <dgm:prSet phldrT="[Text]"/>
      <dgm:spPr/>
      <dgm:t>
        <a:bodyPr/>
        <a:lstStyle/>
        <a:p>
          <a:r>
            <a:rPr lang="en-US" dirty="0"/>
            <a:t>State affiliated</a:t>
          </a:r>
        </a:p>
      </dgm:t>
    </dgm:pt>
    <dgm:pt modelId="{F7AC6663-954F-48DC-B571-B416EC01A948}" type="parTrans" cxnId="{A463BE21-FA60-493F-B497-6C61C70D52C7}">
      <dgm:prSet/>
      <dgm:spPr/>
      <dgm:t>
        <a:bodyPr/>
        <a:lstStyle/>
        <a:p>
          <a:endParaRPr lang="en-US"/>
        </a:p>
      </dgm:t>
    </dgm:pt>
    <dgm:pt modelId="{352419F3-2CD7-4BB3-B6DE-7DDABAC7C971}" type="sibTrans" cxnId="{A463BE21-FA60-493F-B497-6C61C70D52C7}">
      <dgm:prSet/>
      <dgm:spPr/>
      <dgm:t>
        <a:bodyPr/>
        <a:lstStyle/>
        <a:p>
          <a:endParaRPr lang="en-US"/>
        </a:p>
      </dgm:t>
    </dgm:pt>
    <dgm:pt modelId="{E28DC3EF-4ACA-4618-A48E-E91A1686F766}">
      <dgm:prSet phldrT="[Text]"/>
      <dgm:spPr/>
      <dgm:t>
        <a:bodyPr/>
        <a:lstStyle/>
        <a:p>
          <a:r>
            <a:rPr lang="en-US" dirty="0"/>
            <a:t>Activists</a:t>
          </a:r>
        </a:p>
      </dgm:t>
    </dgm:pt>
    <dgm:pt modelId="{0D3663A2-1AC1-4655-8097-6E012E187626}" type="parTrans" cxnId="{40471567-D846-4D87-A152-0E52ED8BFD8D}">
      <dgm:prSet/>
      <dgm:spPr/>
      <dgm:t>
        <a:bodyPr/>
        <a:lstStyle/>
        <a:p>
          <a:endParaRPr lang="en-US"/>
        </a:p>
      </dgm:t>
    </dgm:pt>
    <dgm:pt modelId="{7EADDBF8-C1B1-43BC-8B7B-78E25903F44B}" type="sibTrans" cxnId="{40471567-D846-4D87-A152-0E52ED8BFD8D}">
      <dgm:prSet/>
      <dgm:spPr/>
      <dgm:t>
        <a:bodyPr/>
        <a:lstStyle/>
        <a:p>
          <a:endParaRPr lang="en-US"/>
        </a:p>
      </dgm:t>
    </dgm:pt>
    <dgm:pt modelId="{F9386A23-D931-4171-A561-B0BB98A6DDBF}" type="pres">
      <dgm:prSet presAssocID="{4B4F2488-D4E8-431C-9174-5901551125F6}" presName="Name0" presStyleCnt="0">
        <dgm:presLayoutVars>
          <dgm:dir/>
          <dgm:animLvl val="lvl"/>
          <dgm:resizeHandles val="exact"/>
        </dgm:presLayoutVars>
      </dgm:prSet>
      <dgm:spPr/>
    </dgm:pt>
    <dgm:pt modelId="{C3C3E9CF-F46A-444E-AE9A-ED703D7A4CE9}" type="pres">
      <dgm:prSet presAssocID="{4B4F2488-D4E8-431C-9174-5901551125F6}" presName="tSp" presStyleCnt="0"/>
      <dgm:spPr/>
    </dgm:pt>
    <dgm:pt modelId="{52C5F62F-156E-4FED-BE39-1A98A76C0177}" type="pres">
      <dgm:prSet presAssocID="{4B4F2488-D4E8-431C-9174-5901551125F6}" presName="bSp" presStyleCnt="0"/>
      <dgm:spPr/>
    </dgm:pt>
    <dgm:pt modelId="{9BD5581E-B368-4A88-9AC9-9A9FF2988741}" type="pres">
      <dgm:prSet presAssocID="{4B4F2488-D4E8-431C-9174-5901551125F6}" presName="process" presStyleCnt="0"/>
      <dgm:spPr/>
    </dgm:pt>
    <dgm:pt modelId="{104EEE84-08D4-423C-AC9F-6D6F0EE14A9B}" type="pres">
      <dgm:prSet presAssocID="{D6B0AA99-5513-4DCA-BCB4-E22038F8D9AB}" presName="composite1" presStyleCnt="0"/>
      <dgm:spPr/>
    </dgm:pt>
    <dgm:pt modelId="{688362B3-5B92-43C4-AFA4-C8F8DA41B3FD}" type="pres">
      <dgm:prSet presAssocID="{D6B0AA99-5513-4DCA-BCB4-E22038F8D9AB}" presName="dummyNode1" presStyleLbl="node1" presStyleIdx="0" presStyleCnt="3"/>
      <dgm:spPr/>
    </dgm:pt>
    <dgm:pt modelId="{CBF9133F-A843-49FA-A2B3-1C2EB64F42B7}" type="pres">
      <dgm:prSet presAssocID="{D6B0AA99-5513-4DCA-BCB4-E22038F8D9AB}" presName="childNode1" presStyleLbl="bgAcc1" presStyleIdx="0" presStyleCnt="3">
        <dgm:presLayoutVars>
          <dgm:bulletEnabled val="1"/>
        </dgm:presLayoutVars>
      </dgm:prSet>
      <dgm:spPr/>
    </dgm:pt>
    <dgm:pt modelId="{4BA5489D-4828-4CAE-B94C-483469545BE4}" type="pres">
      <dgm:prSet presAssocID="{D6B0AA99-5513-4DCA-BCB4-E22038F8D9AB}" presName="childNode1tx" presStyleLbl="bgAcc1" presStyleIdx="0" presStyleCnt="3">
        <dgm:presLayoutVars>
          <dgm:bulletEnabled val="1"/>
        </dgm:presLayoutVars>
      </dgm:prSet>
      <dgm:spPr/>
    </dgm:pt>
    <dgm:pt modelId="{CE85F628-E5C0-42FC-97E5-11231D2443E3}" type="pres">
      <dgm:prSet presAssocID="{D6B0AA99-5513-4DCA-BCB4-E22038F8D9AB}" presName="parentNode1" presStyleLbl="node1" presStyleIdx="0" presStyleCnt="3">
        <dgm:presLayoutVars>
          <dgm:chMax val="1"/>
          <dgm:bulletEnabled val="1"/>
        </dgm:presLayoutVars>
      </dgm:prSet>
      <dgm:spPr/>
    </dgm:pt>
    <dgm:pt modelId="{DE13F993-7368-480F-9E22-D61D1CF400D5}" type="pres">
      <dgm:prSet presAssocID="{D6B0AA99-5513-4DCA-BCB4-E22038F8D9AB}" presName="connSite1" presStyleCnt="0"/>
      <dgm:spPr/>
    </dgm:pt>
    <dgm:pt modelId="{D337EDE4-B977-429D-A369-1F540D457BCD}" type="pres">
      <dgm:prSet presAssocID="{78710B61-AB59-4420-9B57-CB2ADBF2F57F}" presName="Name9" presStyleLbl="sibTrans2D1" presStyleIdx="0" presStyleCnt="2"/>
      <dgm:spPr/>
    </dgm:pt>
    <dgm:pt modelId="{83078043-FFCD-4A87-B569-6CFD3AB29460}" type="pres">
      <dgm:prSet presAssocID="{E9DA339A-4093-44F5-BBFE-73BE56B6218B}" presName="composite2" presStyleCnt="0"/>
      <dgm:spPr/>
    </dgm:pt>
    <dgm:pt modelId="{6D57534F-029D-4A7A-A043-B58E1B773A3F}" type="pres">
      <dgm:prSet presAssocID="{E9DA339A-4093-44F5-BBFE-73BE56B6218B}" presName="dummyNode2" presStyleLbl="node1" presStyleIdx="0" presStyleCnt="3"/>
      <dgm:spPr/>
    </dgm:pt>
    <dgm:pt modelId="{77BEB8D7-4B83-44C6-B739-1497E013E317}" type="pres">
      <dgm:prSet presAssocID="{E9DA339A-4093-44F5-BBFE-73BE56B6218B}" presName="childNode2" presStyleLbl="bgAcc1" presStyleIdx="1" presStyleCnt="3">
        <dgm:presLayoutVars>
          <dgm:bulletEnabled val="1"/>
        </dgm:presLayoutVars>
      </dgm:prSet>
      <dgm:spPr/>
    </dgm:pt>
    <dgm:pt modelId="{4342CA4F-193B-4CF4-93F9-2D147D0C78DD}" type="pres">
      <dgm:prSet presAssocID="{E9DA339A-4093-44F5-BBFE-73BE56B6218B}" presName="childNode2tx" presStyleLbl="bgAcc1" presStyleIdx="1" presStyleCnt="3">
        <dgm:presLayoutVars>
          <dgm:bulletEnabled val="1"/>
        </dgm:presLayoutVars>
      </dgm:prSet>
      <dgm:spPr/>
    </dgm:pt>
    <dgm:pt modelId="{D7147CE9-3C97-44AE-8654-97D26DE86792}" type="pres">
      <dgm:prSet presAssocID="{E9DA339A-4093-44F5-BBFE-73BE56B6218B}" presName="parentNode2" presStyleLbl="node1" presStyleIdx="1" presStyleCnt="3">
        <dgm:presLayoutVars>
          <dgm:chMax val="0"/>
          <dgm:bulletEnabled val="1"/>
        </dgm:presLayoutVars>
      </dgm:prSet>
      <dgm:spPr/>
    </dgm:pt>
    <dgm:pt modelId="{A136E0B2-65DD-4704-805E-D1FC56BF0E0F}" type="pres">
      <dgm:prSet presAssocID="{E9DA339A-4093-44F5-BBFE-73BE56B6218B}" presName="connSite2" presStyleCnt="0"/>
      <dgm:spPr/>
    </dgm:pt>
    <dgm:pt modelId="{8170BE20-ED64-4113-A630-D56075C7B7C2}" type="pres">
      <dgm:prSet presAssocID="{B3921CE1-03FB-4791-9928-459B5AFE3A45}" presName="Name18" presStyleLbl="sibTrans2D1" presStyleIdx="1" presStyleCnt="2"/>
      <dgm:spPr/>
    </dgm:pt>
    <dgm:pt modelId="{D78B5D23-265C-4087-A46F-AD6FC2352117}" type="pres">
      <dgm:prSet presAssocID="{10AB0D7D-1A1F-4A06-A8FA-555717063926}" presName="composite1" presStyleCnt="0"/>
      <dgm:spPr/>
    </dgm:pt>
    <dgm:pt modelId="{0879E76A-066B-44F4-A504-6B7C51FFBDCF}" type="pres">
      <dgm:prSet presAssocID="{10AB0D7D-1A1F-4A06-A8FA-555717063926}" presName="dummyNode1" presStyleLbl="node1" presStyleIdx="1" presStyleCnt="3"/>
      <dgm:spPr/>
    </dgm:pt>
    <dgm:pt modelId="{1B5C524F-D789-49AA-AEC4-B5C56AE10007}" type="pres">
      <dgm:prSet presAssocID="{10AB0D7D-1A1F-4A06-A8FA-555717063926}" presName="childNode1" presStyleLbl="bgAcc1" presStyleIdx="2" presStyleCnt="3">
        <dgm:presLayoutVars>
          <dgm:bulletEnabled val="1"/>
        </dgm:presLayoutVars>
      </dgm:prSet>
      <dgm:spPr/>
    </dgm:pt>
    <dgm:pt modelId="{9564D57C-E7F0-450C-815A-C21067E320CB}" type="pres">
      <dgm:prSet presAssocID="{10AB0D7D-1A1F-4A06-A8FA-555717063926}" presName="childNode1tx" presStyleLbl="bgAcc1" presStyleIdx="2" presStyleCnt="3">
        <dgm:presLayoutVars>
          <dgm:bulletEnabled val="1"/>
        </dgm:presLayoutVars>
      </dgm:prSet>
      <dgm:spPr/>
    </dgm:pt>
    <dgm:pt modelId="{A33FBCF1-7DEA-43CB-AB23-82D18DC1F333}" type="pres">
      <dgm:prSet presAssocID="{10AB0D7D-1A1F-4A06-A8FA-555717063926}" presName="parentNode1" presStyleLbl="node1" presStyleIdx="2" presStyleCnt="3">
        <dgm:presLayoutVars>
          <dgm:chMax val="1"/>
          <dgm:bulletEnabled val="1"/>
        </dgm:presLayoutVars>
      </dgm:prSet>
      <dgm:spPr/>
    </dgm:pt>
    <dgm:pt modelId="{B965A3C1-B261-4CC9-BAFB-1ABE85508D9F}" type="pres">
      <dgm:prSet presAssocID="{10AB0D7D-1A1F-4A06-A8FA-555717063926}" presName="connSite1" presStyleCnt="0"/>
      <dgm:spPr/>
    </dgm:pt>
  </dgm:ptLst>
  <dgm:cxnLst>
    <dgm:cxn modelId="{2CE2ED02-4B36-4D58-80F9-AC895971DB7E}" srcId="{E9DA339A-4093-44F5-BBFE-73BE56B6218B}" destId="{34F51118-65C2-41D8-A1A3-EDDD74C9EC55}" srcOrd="1" destOrd="0" parTransId="{3A9D7FC1-35EA-488A-8771-2A7261E9B5E1}" sibTransId="{90B9139F-62CF-4020-817D-A9B84C5BFCDE}"/>
    <dgm:cxn modelId="{A463BE21-FA60-493F-B497-6C61C70D52C7}" srcId="{E9DA339A-4093-44F5-BBFE-73BE56B6218B}" destId="{E9049EA0-03BF-4E77-A910-018C9A71240E}" srcOrd="2" destOrd="0" parTransId="{F7AC6663-954F-48DC-B571-B416EC01A948}" sibTransId="{352419F3-2CD7-4BB3-B6DE-7DDABAC7C971}"/>
    <dgm:cxn modelId="{8B9E8D22-DDF5-4936-B341-F65D3C277AB5}" type="presOf" srcId="{0C0BBB68-8658-416B-B441-3DB5F885EF3C}" destId="{4342CA4F-193B-4CF4-93F9-2D147D0C78DD}" srcOrd="1" destOrd="0" presId="urn:microsoft.com/office/officeart/2005/8/layout/hProcess4"/>
    <dgm:cxn modelId="{DF4DB925-D2CD-46F4-8C5B-8FD82D338BBD}" srcId="{4B4F2488-D4E8-431C-9174-5901551125F6}" destId="{E9DA339A-4093-44F5-BBFE-73BE56B6218B}" srcOrd="1" destOrd="0" parTransId="{9223099B-B596-41DE-A40C-C3BB4579116A}" sibTransId="{B3921CE1-03FB-4791-9928-459B5AFE3A45}"/>
    <dgm:cxn modelId="{63C1F934-D768-4BA3-BBD0-5F66FF21BB90}" srcId="{E9DA339A-4093-44F5-BBFE-73BE56B6218B}" destId="{0C0BBB68-8658-416B-B441-3DB5F885EF3C}" srcOrd="0" destOrd="0" parTransId="{87143027-DFE0-4E1C-BCFE-ABFEB85662AC}" sibTransId="{95D8B39E-CD55-4A6B-BD8B-026457AD3A44}"/>
    <dgm:cxn modelId="{FE712240-1C4D-4E9E-AED8-92ABE8A30E21}" srcId="{10AB0D7D-1A1F-4A06-A8FA-555717063926}" destId="{7EE7943C-F8FC-4598-9E8E-25E5D4643824}" srcOrd="1" destOrd="0" parTransId="{F2B745E9-AB1B-4874-AAD5-AFDFDA4B0FDB}" sibTransId="{EDE1C766-9F60-4CFD-9597-62374633F658}"/>
    <dgm:cxn modelId="{DF87715D-7814-411F-8CDD-4F16092C34D8}" type="presOf" srcId="{0C0BBB68-8658-416B-B441-3DB5F885EF3C}" destId="{77BEB8D7-4B83-44C6-B739-1497E013E317}" srcOrd="0" destOrd="0" presId="urn:microsoft.com/office/officeart/2005/8/layout/hProcess4"/>
    <dgm:cxn modelId="{77863945-576D-4942-9DEA-471EF46F8326}" srcId="{4B4F2488-D4E8-431C-9174-5901551125F6}" destId="{10AB0D7D-1A1F-4A06-A8FA-555717063926}" srcOrd="2" destOrd="0" parTransId="{EE6C0CDE-191B-4E37-B0CF-297823B6BE58}" sibTransId="{50ECDD12-F774-4EF4-B63C-15433378CFAD}"/>
    <dgm:cxn modelId="{40471567-D846-4D87-A152-0E52ED8BFD8D}" srcId="{E9DA339A-4093-44F5-BBFE-73BE56B6218B}" destId="{E28DC3EF-4ACA-4618-A48E-E91A1686F766}" srcOrd="3" destOrd="0" parTransId="{0D3663A2-1AC1-4655-8097-6E012E187626}" sibTransId="{7EADDBF8-C1B1-43BC-8B7B-78E25903F44B}"/>
    <dgm:cxn modelId="{2E1CB16F-B874-414D-ADED-17A3B00266B9}" type="presOf" srcId="{34F51118-65C2-41D8-A1A3-EDDD74C9EC55}" destId="{4342CA4F-193B-4CF4-93F9-2D147D0C78DD}" srcOrd="1" destOrd="1" presId="urn:microsoft.com/office/officeart/2005/8/layout/hProcess4"/>
    <dgm:cxn modelId="{17A6E576-D5C6-4D67-A6C5-F566A15BDD47}" type="presOf" srcId="{E28DC3EF-4ACA-4618-A48E-E91A1686F766}" destId="{77BEB8D7-4B83-44C6-B739-1497E013E317}" srcOrd="0" destOrd="3" presId="urn:microsoft.com/office/officeart/2005/8/layout/hProcess4"/>
    <dgm:cxn modelId="{D1D2EC7E-B633-4606-8340-DFF6EB52853F}" type="presOf" srcId="{2BACDFC6-1400-469F-BECE-15585BB5405C}" destId="{9564D57C-E7F0-450C-815A-C21067E320CB}" srcOrd="1" destOrd="0" presId="urn:microsoft.com/office/officeart/2005/8/layout/hProcess4"/>
    <dgm:cxn modelId="{5C544B83-0B57-4221-853B-92860F957DFF}" srcId="{4B4F2488-D4E8-431C-9174-5901551125F6}" destId="{D6B0AA99-5513-4DCA-BCB4-E22038F8D9AB}" srcOrd="0" destOrd="0" parTransId="{0E290B31-A9C9-4C52-94A9-830F05E46CAB}" sibTransId="{78710B61-AB59-4420-9B57-CB2ADBF2F57F}"/>
    <dgm:cxn modelId="{64393D84-6195-43C6-8836-811CE5840143}" type="presOf" srcId="{B3921CE1-03FB-4791-9928-459B5AFE3A45}" destId="{8170BE20-ED64-4113-A630-D56075C7B7C2}" srcOrd="0" destOrd="0" presId="urn:microsoft.com/office/officeart/2005/8/layout/hProcess4"/>
    <dgm:cxn modelId="{F034E291-3504-468E-B15F-E6434F717A0D}" type="presOf" srcId="{E28DC3EF-4ACA-4618-A48E-E91A1686F766}" destId="{4342CA4F-193B-4CF4-93F9-2D147D0C78DD}" srcOrd="1" destOrd="3" presId="urn:microsoft.com/office/officeart/2005/8/layout/hProcess4"/>
    <dgm:cxn modelId="{B5BACE92-7EF8-4D44-90D9-D45BDBCD66E5}" type="presOf" srcId="{10AB0D7D-1A1F-4A06-A8FA-555717063926}" destId="{A33FBCF1-7DEA-43CB-AB23-82D18DC1F333}" srcOrd="0" destOrd="0" presId="urn:microsoft.com/office/officeart/2005/8/layout/hProcess4"/>
    <dgm:cxn modelId="{E3B56197-11CE-43B4-B02D-C78BC364C1FF}" type="presOf" srcId="{E9049EA0-03BF-4E77-A910-018C9A71240E}" destId="{4342CA4F-193B-4CF4-93F9-2D147D0C78DD}" srcOrd="1" destOrd="2" presId="urn:microsoft.com/office/officeart/2005/8/layout/hProcess4"/>
    <dgm:cxn modelId="{950CDA9B-5C9F-44A6-8361-661D7A288F37}" type="presOf" srcId="{2FA56488-0827-4735-801C-C4B5C2A18B59}" destId="{4BA5489D-4828-4CAE-B94C-483469545BE4}" srcOrd="1" destOrd="0" presId="urn:microsoft.com/office/officeart/2005/8/layout/hProcess4"/>
    <dgm:cxn modelId="{B729DCA9-F27C-4E22-B16C-24883F8BDFC2}" type="presOf" srcId="{2FA56488-0827-4735-801C-C4B5C2A18B59}" destId="{CBF9133F-A843-49FA-A2B3-1C2EB64F42B7}" srcOrd="0" destOrd="0" presId="urn:microsoft.com/office/officeart/2005/8/layout/hProcess4"/>
    <dgm:cxn modelId="{A49770B2-7EC9-4082-A4B0-31C9B4650075}" srcId="{10AB0D7D-1A1F-4A06-A8FA-555717063926}" destId="{2BACDFC6-1400-469F-BECE-15585BB5405C}" srcOrd="0" destOrd="0" parTransId="{01B1EE1E-275E-4827-9531-C9EEDF610B3E}" sibTransId="{B324B3A9-8A62-4D89-8B7E-839DECEA93E2}"/>
    <dgm:cxn modelId="{788E24B9-60B2-4BA6-8DD1-5F0652A47B92}" type="presOf" srcId="{34F51118-65C2-41D8-A1A3-EDDD74C9EC55}" destId="{77BEB8D7-4B83-44C6-B739-1497E013E317}" srcOrd="0" destOrd="1" presId="urn:microsoft.com/office/officeart/2005/8/layout/hProcess4"/>
    <dgm:cxn modelId="{9414D6C4-2FC3-4E1E-A671-7AC5D8BBDE1D}" type="presOf" srcId="{7EE7943C-F8FC-4598-9E8E-25E5D4643824}" destId="{1B5C524F-D789-49AA-AEC4-B5C56AE10007}" srcOrd="0" destOrd="1" presId="urn:microsoft.com/office/officeart/2005/8/layout/hProcess4"/>
    <dgm:cxn modelId="{E8BAAFD4-45A6-4801-B50F-0942B4777BC0}" type="presOf" srcId="{4B4F2488-D4E8-431C-9174-5901551125F6}" destId="{F9386A23-D931-4171-A561-B0BB98A6DDBF}" srcOrd="0" destOrd="0" presId="urn:microsoft.com/office/officeart/2005/8/layout/hProcess4"/>
    <dgm:cxn modelId="{668138DE-9075-4766-929E-6796452AE8CF}" type="presOf" srcId="{E9DA339A-4093-44F5-BBFE-73BE56B6218B}" destId="{D7147CE9-3C97-44AE-8654-97D26DE86792}" srcOrd="0" destOrd="0" presId="urn:microsoft.com/office/officeart/2005/8/layout/hProcess4"/>
    <dgm:cxn modelId="{FF3755E4-130F-475E-8B20-6774C6FCB383}" type="presOf" srcId="{7EE7943C-F8FC-4598-9E8E-25E5D4643824}" destId="{9564D57C-E7F0-450C-815A-C21067E320CB}" srcOrd="1" destOrd="1" presId="urn:microsoft.com/office/officeart/2005/8/layout/hProcess4"/>
    <dgm:cxn modelId="{16133AE9-C74E-46D5-A219-C8054845EB69}" type="presOf" srcId="{78710B61-AB59-4420-9B57-CB2ADBF2F57F}" destId="{D337EDE4-B977-429D-A369-1F540D457BCD}" srcOrd="0" destOrd="0" presId="urn:microsoft.com/office/officeart/2005/8/layout/hProcess4"/>
    <dgm:cxn modelId="{56EE7EE9-39E5-4399-BD6C-BE962FA4E391}" type="presOf" srcId="{E9049EA0-03BF-4E77-A910-018C9A71240E}" destId="{77BEB8D7-4B83-44C6-B739-1497E013E317}" srcOrd="0" destOrd="2" presId="urn:microsoft.com/office/officeart/2005/8/layout/hProcess4"/>
    <dgm:cxn modelId="{891289EE-CF86-43EC-BFA9-E39DD0C5E6D2}" srcId="{D6B0AA99-5513-4DCA-BCB4-E22038F8D9AB}" destId="{2FA56488-0827-4735-801C-C4B5C2A18B59}" srcOrd="0" destOrd="0" parTransId="{0F0B1D30-1E15-4DCE-BAB6-C20F1A87ACF1}" sibTransId="{7695D2E0-1F43-4656-82D9-159FF855BB3A}"/>
    <dgm:cxn modelId="{AFF760F8-0ACD-43BB-AD23-B4A8166B466E}" type="presOf" srcId="{D6B0AA99-5513-4DCA-BCB4-E22038F8D9AB}" destId="{CE85F628-E5C0-42FC-97E5-11231D2443E3}" srcOrd="0" destOrd="0" presId="urn:microsoft.com/office/officeart/2005/8/layout/hProcess4"/>
    <dgm:cxn modelId="{A4288AFE-6A6F-4F92-A2E8-D51C4E9C0773}" type="presOf" srcId="{2BACDFC6-1400-469F-BECE-15585BB5405C}" destId="{1B5C524F-D789-49AA-AEC4-B5C56AE10007}" srcOrd="0" destOrd="0" presId="urn:microsoft.com/office/officeart/2005/8/layout/hProcess4"/>
    <dgm:cxn modelId="{7831C493-3628-4F88-B3BC-7F5B363F46CB}" type="presParOf" srcId="{F9386A23-D931-4171-A561-B0BB98A6DDBF}" destId="{C3C3E9CF-F46A-444E-AE9A-ED703D7A4CE9}" srcOrd="0" destOrd="0" presId="urn:microsoft.com/office/officeart/2005/8/layout/hProcess4"/>
    <dgm:cxn modelId="{1821DC32-8A78-4470-90EF-10D374CD111B}" type="presParOf" srcId="{F9386A23-D931-4171-A561-B0BB98A6DDBF}" destId="{52C5F62F-156E-4FED-BE39-1A98A76C0177}" srcOrd="1" destOrd="0" presId="urn:microsoft.com/office/officeart/2005/8/layout/hProcess4"/>
    <dgm:cxn modelId="{BEF7394F-7464-45DA-AEB4-3BCE0770837A}" type="presParOf" srcId="{F9386A23-D931-4171-A561-B0BB98A6DDBF}" destId="{9BD5581E-B368-4A88-9AC9-9A9FF2988741}" srcOrd="2" destOrd="0" presId="urn:microsoft.com/office/officeart/2005/8/layout/hProcess4"/>
    <dgm:cxn modelId="{BDEDA541-5454-48C0-A381-8145574F32C2}" type="presParOf" srcId="{9BD5581E-B368-4A88-9AC9-9A9FF2988741}" destId="{104EEE84-08D4-423C-AC9F-6D6F0EE14A9B}" srcOrd="0" destOrd="0" presId="urn:microsoft.com/office/officeart/2005/8/layout/hProcess4"/>
    <dgm:cxn modelId="{7D08CDF6-3582-48EB-863D-2C8D62408750}" type="presParOf" srcId="{104EEE84-08D4-423C-AC9F-6D6F0EE14A9B}" destId="{688362B3-5B92-43C4-AFA4-C8F8DA41B3FD}" srcOrd="0" destOrd="0" presId="urn:microsoft.com/office/officeart/2005/8/layout/hProcess4"/>
    <dgm:cxn modelId="{ADBA943C-A506-4666-A6ED-DF559B9B2F1F}" type="presParOf" srcId="{104EEE84-08D4-423C-AC9F-6D6F0EE14A9B}" destId="{CBF9133F-A843-49FA-A2B3-1C2EB64F42B7}" srcOrd="1" destOrd="0" presId="urn:microsoft.com/office/officeart/2005/8/layout/hProcess4"/>
    <dgm:cxn modelId="{F3775903-ED1A-4AF8-A2D1-F1BDCA734F94}" type="presParOf" srcId="{104EEE84-08D4-423C-AC9F-6D6F0EE14A9B}" destId="{4BA5489D-4828-4CAE-B94C-483469545BE4}" srcOrd="2" destOrd="0" presId="urn:microsoft.com/office/officeart/2005/8/layout/hProcess4"/>
    <dgm:cxn modelId="{24E9F794-FAD1-4AE2-B383-828B05CF1A4E}" type="presParOf" srcId="{104EEE84-08D4-423C-AC9F-6D6F0EE14A9B}" destId="{CE85F628-E5C0-42FC-97E5-11231D2443E3}" srcOrd="3" destOrd="0" presId="urn:microsoft.com/office/officeart/2005/8/layout/hProcess4"/>
    <dgm:cxn modelId="{8DE9FA04-59B1-4886-BE5E-1D480832E878}" type="presParOf" srcId="{104EEE84-08D4-423C-AC9F-6D6F0EE14A9B}" destId="{DE13F993-7368-480F-9E22-D61D1CF400D5}" srcOrd="4" destOrd="0" presId="urn:microsoft.com/office/officeart/2005/8/layout/hProcess4"/>
    <dgm:cxn modelId="{2244993A-F89C-44D9-9D09-321278E5F454}" type="presParOf" srcId="{9BD5581E-B368-4A88-9AC9-9A9FF2988741}" destId="{D337EDE4-B977-429D-A369-1F540D457BCD}" srcOrd="1" destOrd="0" presId="urn:microsoft.com/office/officeart/2005/8/layout/hProcess4"/>
    <dgm:cxn modelId="{0E10DCC0-9DB7-416B-AA44-BAD0E2B8E250}" type="presParOf" srcId="{9BD5581E-B368-4A88-9AC9-9A9FF2988741}" destId="{83078043-FFCD-4A87-B569-6CFD3AB29460}" srcOrd="2" destOrd="0" presId="urn:microsoft.com/office/officeart/2005/8/layout/hProcess4"/>
    <dgm:cxn modelId="{2B80E1E5-924A-4EA9-9116-289E83251C0F}" type="presParOf" srcId="{83078043-FFCD-4A87-B569-6CFD3AB29460}" destId="{6D57534F-029D-4A7A-A043-B58E1B773A3F}" srcOrd="0" destOrd="0" presId="urn:microsoft.com/office/officeart/2005/8/layout/hProcess4"/>
    <dgm:cxn modelId="{879A8BB8-940A-4440-A0BD-A7E66ED295CE}" type="presParOf" srcId="{83078043-FFCD-4A87-B569-6CFD3AB29460}" destId="{77BEB8D7-4B83-44C6-B739-1497E013E317}" srcOrd="1" destOrd="0" presId="urn:microsoft.com/office/officeart/2005/8/layout/hProcess4"/>
    <dgm:cxn modelId="{07A79243-9073-414A-8896-7E176649057A}" type="presParOf" srcId="{83078043-FFCD-4A87-B569-6CFD3AB29460}" destId="{4342CA4F-193B-4CF4-93F9-2D147D0C78DD}" srcOrd="2" destOrd="0" presId="urn:microsoft.com/office/officeart/2005/8/layout/hProcess4"/>
    <dgm:cxn modelId="{5499F1B8-E10B-4DBD-97E2-62AFE8628598}" type="presParOf" srcId="{83078043-FFCD-4A87-B569-6CFD3AB29460}" destId="{D7147CE9-3C97-44AE-8654-97D26DE86792}" srcOrd="3" destOrd="0" presId="urn:microsoft.com/office/officeart/2005/8/layout/hProcess4"/>
    <dgm:cxn modelId="{C5333DDE-D0EB-4096-96A4-520EC9E3E0C2}" type="presParOf" srcId="{83078043-FFCD-4A87-B569-6CFD3AB29460}" destId="{A136E0B2-65DD-4704-805E-D1FC56BF0E0F}" srcOrd="4" destOrd="0" presId="urn:microsoft.com/office/officeart/2005/8/layout/hProcess4"/>
    <dgm:cxn modelId="{DB6D4C82-4042-47C7-8533-6DF2E3622307}" type="presParOf" srcId="{9BD5581E-B368-4A88-9AC9-9A9FF2988741}" destId="{8170BE20-ED64-4113-A630-D56075C7B7C2}" srcOrd="3" destOrd="0" presId="urn:microsoft.com/office/officeart/2005/8/layout/hProcess4"/>
    <dgm:cxn modelId="{11A003EE-7F69-4D3C-B8EA-EAA1B031664E}" type="presParOf" srcId="{9BD5581E-B368-4A88-9AC9-9A9FF2988741}" destId="{D78B5D23-265C-4087-A46F-AD6FC2352117}" srcOrd="4" destOrd="0" presId="urn:microsoft.com/office/officeart/2005/8/layout/hProcess4"/>
    <dgm:cxn modelId="{EB7AC759-51F5-4156-A155-884EEF895E11}" type="presParOf" srcId="{D78B5D23-265C-4087-A46F-AD6FC2352117}" destId="{0879E76A-066B-44F4-A504-6B7C51FFBDCF}" srcOrd="0" destOrd="0" presId="urn:microsoft.com/office/officeart/2005/8/layout/hProcess4"/>
    <dgm:cxn modelId="{3D090F02-BE17-4232-A540-7EC33C219A43}" type="presParOf" srcId="{D78B5D23-265C-4087-A46F-AD6FC2352117}" destId="{1B5C524F-D789-49AA-AEC4-B5C56AE10007}" srcOrd="1" destOrd="0" presId="urn:microsoft.com/office/officeart/2005/8/layout/hProcess4"/>
    <dgm:cxn modelId="{7B837168-2486-4B36-9814-CD482DCACBF2}" type="presParOf" srcId="{D78B5D23-265C-4087-A46F-AD6FC2352117}" destId="{9564D57C-E7F0-450C-815A-C21067E320CB}" srcOrd="2" destOrd="0" presId="urn:microsoft.com/office/officeart/2005/8/layout/hProcess4"/>
    <dgm:cxn modelId="{02FBE09E-BEE4-41D5-8B32-FDD33EE864C1}" type="presParOf" srcId="{D78B5D23-265C-4087-A46F-AD6FC2352117}" destId="{A33FBCF1-7DEA-43CB-AB23-82D18DC1F333}" srcOrd="3" destOrd="0" presId="urn:microsoft.com/office/officeart/2005/8/layout/hProcess4"/>
    <dgm:cxn modelId="{8ED196EC-D6F0-4C2C-A62E-C606A502CA68}" type="presParOf" srcId="{D78B5D23-265C-4087-A46F-AD6FC2352117}" destId="{B965A3C1-B261-4CC9-BAFB-1ABE85508D9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4F2488-D4E8-431C-9174-5901551125F6}" type="doc">
      <dgm:prSet loTypeId="urn:microsoft.com/office/officeart/2005/8/layout/hProcess4" loCatId="process" qsTypeId="urn:microsoft.com/office/officeart/2005/8/quickstyle/simple1" qsCatId="simple" csTypeId="urn:microsoft.com/office/officeart/2005/8/colors/colorful3" csCatId="colorful" phldr="1"/>
      <dgm:spPr/>
      <dgm:t>
        <a:bodyPr/>
        <a:lstStyle/>
        <a:p>
          <a:endParaRPr lang="en-US"/>
        </a:p>
      </dgm:t>
    </dgm:pt>
    <dgm:pt modelId="{D6B0AA99-5513-4DCA-BCB4-E22038F8D9AB}">
      <dgm:prSet phldrT="[Text]"/>
      <dgm:spPr/>
      <dgm:t>
        <a:bodyPr/>
        <a:lstStyle/>
        <a:p>
          <a:r>
            <a:rPr lang="en-US" dirty="0"/>
            <a:t>VERIS dataset</a:t>
          </a:r>
        </a:p>
      </dgm:t>
    </dgm:pt>
    <dgm:pt modelId="{0E290B31-A9C9-4C52-94A9-830F05E46CAB}" type="parTrans" cxnId="{5C544B83-0B57-4221-853B-92860F957DFF}">
      <dgm:prSet/>
      <dgm:spPr/>
      <dgm:t>
        <a:bodyPr/>
        <a:lstStyle/>
        <a:p>
          <a:endParaRPr lang="en-US"/>
        </a:p>
      </dgm:t>
    </dgm:pt>
    <dgm:pt modelId="{78710B61-AB59-4420-9B57-CB2ADBF2F57F}" type="sibTrans" cxnId="{5C544B83-0B57-4221-853B-92860F957DFF}">
      <dgm:prSet/>
      <dgm:spPr/>
      <dgm:t>
        <a:bodyPr/>
        <a:lstStyle/>
        <a:p>
          <a:endParaRPr lang="en-US"/>
        </a:p>
      </dgm:t>
    </dgm:pt>
    <dgm:pt modelId="{2FA56488-0827-4735-801C-C4B5C2A18B59}">
      <dgm:prSet phldrT="[Text]"/>
      <dgm:spPr/>
      <dgm:t>
        <a:bodyPr/>
        <a:lstStyle/>
        <a:p>
          <a:r>
            <a:rPr lang="en-US" dirty="0"/>
            <a:t>Confidentiality</a:t>
          </a:r>
        </a:p>
      </dgm:t>
    </dgm:pt>
    <dgm:pt modelId="{0F0B1D30-1E15-4DCE-BAB6-C20F1A87ACF1}" type="parTrans" cxnId="{891289EE-CF86-43EC-BFA9-E39DD0C5E6D2}">
      <dgm:prSet/>
      <dgm:spPr/>
      <dgm:t>
        <a:bodyPr/>
        <a:lstStyle/>
        <a:p>
          <a:endParaRPr lang="en-US"/>
        </a:p>
      </dgm:t>
    </dgm:pt>
    <dgm:pt modelId="{7695D2E0-1F43-4656-82D9-159FF855BB3A}" type="sibTrans" cxnId="{891289EE-CF86-43EC-BFA9-E39DD0C5E6D2}">
      <dgm:prSet/>
      <dgm:spPr/>
      <dgm:t>
        <a:bodyPr/>
        <a:lstStyle/>
        <a:p>
          <a:endParaRPr lang="en-US"/>
        </a:p>
      </dgm:t>
    </dgm:pt>
    <dgm:pt modelId="{E9DA339A-4093-44F5-BBFE-73BE56B6218B}">
      <dgm:prSet phldrT="[Text]"/>
      <dgm:spPr/>
      <dgm:t>
        <a:bodyPr/>
        <a:lstStyle/>
        <a:p>
          <a:r>
            <a:rPr lang="en-US" dirty="0"/>
            <a:t>Group the breaches</a:t>
          </a:r>
        </a:p>
      </dgm:t>
    </dgm:pt>
    <dgm:pt modelId="{9223099B-B596-41DE-A40C-C3BB4579116A}" type="parTrans" cxnId="{DF4DB925-D2CD-46F4-8C5B-8FD82D338BBD}">
      <dgm:prSet/>
      <dgm:spPr/>
      <dgm:t>
        <a:bodyPr/>
        <a:lstStyle/>
        <a:p>
          <a:endParaRPr lang="en-US"/>
        </a:p>
      </dgm:t>
    </dgm:pt>
    <dgm:pt modelId="{B3921CE1-03FB-4791-9928-459B5AFE3A45}" type="sibTrans" cxnId="{DF4DB925-D2CD-46F4-8C5B-8FD82D338BBD}">
      <dgm:prSet/>
      <dgm:spPr/>
      <dgm:t>
        <a:bodyPr/>
        <a:lstStyle/>
        <a:p>
          <a:endParaRPr lang="en-US"/>
        </a:p>
      </dgm:t>
    </dgm:pt>
    <dgm:pt modelId="{0C0BBB68-8658-416B-B441-3DB5F885EF3C}">
      <dgm:prSet phldrT="[Text]"/>
      <dgm:spPr/>
      <dgm:t>
        <a:bodyPr/>
        <a:lstStyle/>
        <a:p>
          <a:r>
            <a:rPr lang="en-US" dirty="0"/>
            <a:t>Actions</a:t>
          </a:r>
        </a:p>
      </dgm:t>
    </dgm:pt>
    <dgm:pt modelId="{87143027-DFE0-4E1C-BCFE-ABFEB85662AC}" type="parTrans" cxnId="{63C1F934-D768-4BA3-BBD0-5F66FF21BB90}">
      <dgm:prSet/>
      <dgm:spPr/>
      <dgm:t>
        <a:bodyPr/>
        <a:lstStyle/>
        <a:p>
          <a:endParaRPr lang="en-US"/>
        </a:p>
      </dgm:t>
    </dgm:pt>
    <dgm:pt modelId="{95D8B39E-CD55-4A6B-BD8B-026457AD3A44}" type="sibTrans" cxnId="{63C1F934-D768-4BA3-BBD0-5F66FF21BB90}">
      <dgm:prSet/>
      <dgm:spPr/>
      <dgm:t>
        <a:bodyPr/>
        <a:lstStyle/>
        <a:p>
          <a:endParaRPr lang="en-US"/>
        </a:p>
      </dgm:t>
    </dgm:pt>
    <dgm:pt modelId="{10AB0D7D-1A1F-4A06-A8FA-555717063926}">
      <dgm:prSet phldrT="[Text]"/>
      <dgm:spPr/>
      <dgm:t>
        <a:bodyPr/>
        <a:lstStyle/>
        <a:p>
          <a:r>
            <a:rPr lang="en-US" dirty="0"/>
            <a:t>Feedback</a:t>
          </a:r>
        </a:p>
      </dgm:t>
    </dgm:pt>
    <dgm:pt modelId="{EE6C0CDE-191B-4E37-B0CF-297823B6BE58}" type="parTrans" cxnId="{77863945-576D-4942-9DEA-471EF46F8326}">
      <dgm:prSet/>
      <dgm:spPr/>
      <dgm:t>
        <a:bodyPr/>
        <a:lstStyle/>
        <a:p>
          <a:endParaRPr lang="en-US"/>
        </a:p>
      </dgm:t>
    </dgm:pt>
    <dgm:pt modelId="{50ECDD12-F774-4EF4-B63C-15433378CFAD}" type="sibTrans" cxnId="{77863945-576D-4942-9DEA-471EF46F8326}">
      <dgm:prSet/>
      <dgm:spPr/>
      <dgm:t>
        <a:bodyPr/>
        <a:lstStyle/>
        <a:p>
          <a:endParaRPr lang="en-US"/>
        </a:p>
      </dgm:t>
    </dgm:pt>
    <dgm:pt modelId="{2BACDFC6-1400-469F-BECE-15585BB5405C}">
      <dgm:prSet phldrT="[Text]"/>
      <dgm:spPr/>
      <dgm:t>
        <a:bodyPr/>
        <a:lstStyle/>
        <a:p>
          <a:r>
            <a:rPr lang="en-US" dirty="0"/>
            <a:t>The frequency of each type of breach per industry</a:t>
          </a:r>
        </a:p>
      </dgm:t>
    </dgm:pt>
    <dgm:pt modelId="{01B1EE1E-275E-4827-9531-C9EEDF610B3E}" type="parTrans" cxnId="{A49770B2-7EC9-4082-A4B0-31C9B4650075}">
      <dgm:prSet/>
      <dgm:spPr/>
      <dgm:t>
        <a:bodyPr/>
        <a:lstStyle/>
        <a:p>
          <a:endParaRPr lang="en-US"/>
        </a:p>
      </dgm:t>
    </dgm:pt>
    <dgm:pt modelId="{B324B3A9-8A62-4D89-8B7E-839DECEA93E2}" type="sibTrans" cxnId="{A49770B2-7EC9-4082-A4B0-31C9B4650075}">
      <dgm:prSet/>
      <dgm:spPr/>
      <dgm:t>
        <a:bodyPr/>
        <a:lstStyle/>
        <a:p>
          <a:endParaRPr lang="en-US"/>
        </a:p>
      </dgm:t>
    </dgm:pt>
    <dgm:pt modelId="{DF0BECC3-482B-45ED-9411-C2336650D9B6}">
      <dgm:prSet phldrT="[Text]"/>
      <dgm:spPr/>
      <dgm:t>
        <a:bodyPr/>
        <a:lstStyle/>
        <a:p>
          <a:r>
            <a:rPr lang="en-US" dirty="0"/>
            <a:t>Integrity</a:t>
          </a:r>
        </a:p>
      </dgm:t>
    </dgm:pt>
    <dgm:pt modelId="{DF6366CD-7971-4C76-BA71-4A1A001715EA}" type="parTrans" cxnId="{6255E13E-28A5-4A28-A3D2-6BF29FFC79F4}">
      <dgm:prSet/>
      <dgm:spPr/>
      <dgm:t>
        <a:bodyPr/>
        <a:lstStyle/>
        <a:p>
          <a:endParaRPr lang="en-US"/>
        </a:p>
      </dgm:t>
    </dgm:pt>
    <dgm:pt modelId="{A24FD597-C09A-4CC3-A790-607E1DD0C0B3}" type="sibTrans" cxnId="{6255E13E-28A5-4A28-A3D2-6BF29FFC79F4}">
      <dgm:prSet/>
      <dgm:spPr/>
      <dgm:t>
        <a:bodyPr/>
        <a:lstStyle/>
        <a:p>
          <a:endParaRPr lang="en-US"/>
        </a:p>
      </dgm:t>
    </dgm:pt>
    <dgm:pt modelId="{D3B7E310-65A9-4667-9B31-505E3AED0BE9}">
      <dgm:prSet phldrT="[Text]"/>
      <dgm:spPr/>
      <dgm:t>
        <a:bodyPr/>
        <a:lstStyle/>
        <a:p>
          <a:r>
            <a:rPr lang="en-US" dirty="0"/>
            <a:t>Availability</a:t>
          </a:r>
        </a:p>
      </dgm:t>
    </dgm:pt>
    <dgm:pt modelId="{74F31FD4-57CE-4CCE-A9DE-4AA7965E3E4B}" type="parTrans" cxnId="{7E403B24-07DC-4A48-87AD-6597AF169A42}">
      <dgm:prSet/>
      <dgm:spPr/>
      <dgm:t>
        <a:bodyPr/>
        <a:lstStyle/>
        <a:p>
          <a:endParaRPr lang="en-US"/>
        </a:p>
      </dgm:t>
    </dgm:pt>
    <dgm:pt modelId="{5A2C5F99-8EAE-43A0-A3BB-1C2A8454D00B}" type="sibTrans" cxnId="{7E403B24-07DC-4A48-87AD-6597AF169A42}">
      <dgm:prSet/>
      <dgm:spPr/>
      <dgm:t>
        <a:bodyPr/>
        <a:lstStyle/>
        <a:p>
          <a:endParaRPr lang="en-US"/>
        </a:p>
      </dgm:t>
    </dgm:pt>
    <dgm:pt modelId="{B8EC75F8-0461-412B-8838-EC6DE43F0047}">
      <dgm:prSet phldrT="[Text]"/>
      <dgm:spPr/>
      <dgm:t>
        <a:bodyPr/>
        <a:lstStyle/>
        <a:p>
          <a:endParaRPr lang="en-US" dirty="0"/>
        </a:p>
      </dgm:t>
    </dgm:pt>
    <dgm:pt modelId="{70B8257C-C6B1-4E56-AF7D-8EDFF22634A4}" type="parTrans" cxnId="{112DFF47-6E97-4EF6-B734-CFFC92380C49}">
      <dgm:prSet/>
      <dgm:spPr/>
      <dgm:t>
        <a:bodyPr/>
        <a:lstStyle/>
        <a:p>
          <a:endParaRPr lang="en-US"/>
        </a:p>
      </dgm:t>
    </dgm:pt>
    <dgm:pt modelId="{9E24563B-230D-4F07-909A-C2E1B6F66189}" type="sibTrans" cxnId="{112DFF47-6E97-4EF6-B734-CFFC92380C49}">
      <dgm:prSet/>
      <dgm:spPr/>
      <dgm:t>
        <a:bodyPr/>
        <a:lstStyle/>
        <a:p>
          <a:endParaRPr lang="en-US"/>
        </a:p>
      </dgm:t>
    </dgm:pt>
    <dgm:pt modelId="{F122D0A9-F42A-440A-AAB3-EA2BB876355B}">
      <dgm:prSet phldrT="[Text]"/>
      <dgm:spPr/>
      <dgm:t>
        <a:bodyPr/>
        <a:lstStyle/>
        <a:p>
          <a:r>
            <a:rPr lang="en-US" dirty="0"/>
            <a:t>attributes</a:t>
          </a:r>
        </a:p>
      </dgm:t>
    </dgm:pt>
    <dgm:pt modelId="{07B1178B-4088-4C99-8E37-C7583EE1040F}" type="parTrans" cxnId="{8BB9A2AD-857E-47C1-A5A2-1DDBE9C4B7A5}">
      <dgm:prSet/>
      <dgm:spPr/>
      <dgm:t>
        <a:bodyPr/>
        <a:lstStyle/>
        <a:p>
          <a:endParaRPr lang="en-US"/>
        </a:p>
      </dgm:t>
    </dgm:pt>
    <dgm:pt modelId="{F79E60E9-75BF-4F34-A4AC-9255AA49BC3C}" type="sibTrans" cxnId="{8BB9A2AD-857E-47C1-A5A2-1DDBE9C4B7A5}">
      <dgm:prSet/>
      <dgm:spPr/>
      <dgm:t>
        <a:bodyPr/>
        <a:lstStyle/>
        <a:p>
          <a:endParaRPr lang="en-US"/>
        </a:p>
      </dgm:t>
    </dgm:pt>
    <dgm:pt modelId="{F9386A23-D931-4171-A561-B0BB98A6DDBF}" type="pres">
      <dgm:prSet presAssocID="{4B4F2488-D4E8-431C-9174-5901551125F6}" presName="Name0" presStyleCnt="0">
        <dgm:presLayoutVars>
          <dgm:dir/>
          <dgm:animLvl val="lvl"/>
          <dgm:resizeHandles val="exact"/>
        </dgm:presLayoutVars>
      </dgm:prSet>
      <dgm:spPr/>
    </dgm:pt>
    <dgm:pt modelId="{C3C3E9CF-F46A-444E-AE9A-ED703D7A4CE9}" type="pres">
      <dgm:prSet presAssocID="{4B4F2488-D4E8-431C-9174-5901551125F6}" presName="tSp" presStyleCnt="0"/>
      <dgm:spPr/>
    </dgm:pt>
    <dgm:pt modelId="{52C5F62F-156E-4FED-BE39-1A98A76C0177}" type="pres">
      <dgm:prSet presAssocID="{4B4F2488-D4E8-431C-9174-5901551125F6}" presName="bSp" presStyleCnt="0"/>
      <dgm:spPr/>
    </dgm:pt>
    <dgm:pt modelId="{9BD5581E-B368-4A88-9AC9-9A9FF2988741}" type="pres">
      <dgm:prSet presAssocID="{4B4F2488-D4E8-431C-9174-5901551125F6}" presName="process" presStyleCnt="0"/>
      <dgm:spPr/>
    </dgm:pt>
    <dgm:pt modelId="{104EEE84-08D4-423C-AC9F-6D6F0EE14A9B}" type="pres">
      <dgm:prSet presAssocID="{D6B0AA99-5513-4DCA-BCB4-E22038F8D9AB}" presName="composite1" presStyleCnt="0"/>
      <dgm:spPr/>
    </dgm:pt>
    <dgm:pt modelId="{688362B3-5B92-43C4-AFA4-C8F8DA41B3FD}" type="pres">
      <dgm:prSet presAssocID="{D6B0AA99-5513-4DCA-BCB4-E22038F8D9AB}" presName="dummyNode1" presStyleLbl="node1" presStyleIdx="0" presStyleCnt="3"/>
      <dgm:spPr/>
    </dgm:pt>
    <dgm:pt modelId="{CBF9133F-A843-49FA-A2B3-1C2EB64F42B7}" type="pres">
      <dgm:prSet presAssocID="{D6B0AA99-5513-4DCA-BCB4-E22038F8D9AB}" presName="childNode1" presStyleLbl="bgAcc1" presStyleIdx="0" presStyleCnt="3">
        <dgm:presLayoutVars>
          <dgm:bulletEnabled val="1"/>
        </dgm:presLayoutVars>
      </dgm:prSet>
      <dgm:spPr/>
    </dgm:pt>
    <dgm:pt modelId="{4BA5489D-4828-4CAE-B94C-483469545BE4}" type="pres">
      <dgm:prSet presAssocID="{D6B0AA99-5513-4DCA-BCB4-E22038F8D9AB}" presName="childNode1tx" presStyleLbl="bgAcc1" presStyleIdx="0" presStyleCnt="3">
        <dgm:presLayoutVars>
          <dgm:bulletEnabled val="1"/>
        </dgm:presLayoutVars>
      </dgm:prSet>
      <dgm:spPr/>
    </dgm:pt>
    <dgm:pt modelId="{CE85F628-E5C0-42FC-97E5-11231D2443E3}" type="pres">
      <dgm:prSet presAssocID="{D6B0AA99-5513-4DCA-BCB4-E22038F8D9AB}" presName="parentNode1" presStyleLbl="node1" presStyleIdx="0" presStyleCnt="3">
        <dgm:presLayoutVars>
          <dgm:chMax val="1"/>
          <dgm:bulletEnabled val="1"/>
        </dgm:presLayoutVars>
      </dgm:prSet>
      <dgm:spPr/>
    </dgm:pt>
    <dgm:pt modelId="{DE13F993-7368-480F-9E22-D61D1CF400D5}" type="pres">
      <dgm:prSet presAssocID="{D6B0AA99-5513-4DCA-BCB4-E22038F8D9AB}" presName="connSite1" presStyleCnt="0"/>
      <dgm:spPr/>
    </dgm:pt>
    <dgm:pt modelId="{D337EDE4-B977-429D-A369-1F540D457BCD}" type="pres">
      <dgm:prSet presAssocID="{78710B61-AB59-4420-9B57-CB2ADBF2F57F}" presName="Name9" presStyleLbl="sibTrans2D1" presStyleIdx="0" presStyleCnt="2"/>
      <dgm:spPr/>
    </dgm:pt>
    <dgm:pt modelId="{83078043-FFCD-4A87-B569-6CFD3AB29460}" type="pres">
      <dgm:prSet presAssocID="{E9DA339A-4093-44F5-BBFE-73BE56B6218B}" presName="composite2" presStyleCnt="0"/>
      <dgm:spPr/>
    </dgm:pt>
    <dgm:pt modelId="{6D57534F-029D-4A7A-A043-B58E1B773A3F}" type="pres">
      <dgm:prSet presAssocID="{E9DA339A-4093-44F5-BBFE-73BE56B6218B}" presName="dummyNode2" presStyleLbl="node1" presStyleIdx="0" presStyleCnt="3"/>
      <dgm:spPr/>
    </dgm:pt>
    <dgm:pt modelId="{77BEB8D7-4B83-44C6-B739-1497E013E317}" type="pres">
      <dgm:prSet presAssocID="{E9DA339A-4093-44F5-BBFE-73BE56B6218B}" presName="childNode2" presStyleLbl="bgAcc1" presStyleIdx="1" presStyleCnt="3">
        <dgm:presLayoutVars>
          <dgm:bulletEnabled val="1"/>
        </dgm:presLayoutVars>
      </dgm:prSet>
      <dgm:spPr/>
    </dgm:pt>
    <dgm:pt modelId="{4342CA4F-193B-4CF4-93F9-2D147D0C78DD}" type="pres">
      <dgm:prSet presAssocID="{E9DA339A-4093-44F5-BBFE-73BE56B6218B}" presName="childNode2tx" presStyleLbl="bgAcc1" presStyleIdx="1" presStyleCnt="3">
        <dgm:presLayoutVars>
          <dgm:bulletEnabled val="1"/>
        </dgm:presLayoutVars>
      </dgm:prSet>
      <dgm:spPr/>
    </dgm:pt>
    <dgm:pt modelId="{D7147CE9-3C97-44AE-8654-97D26DE86792}" type="pres">
      <dgm:prSet presAssocID="{E9DA339A-4093-44F5-BBFE-73BE56B6218B}" presName="parentNode2" presStyleLbl="node1" presStyleIdx="1" presStyleCnt="3">
        <dgm:presLayoutVars>
          <dgm:chMax val="0"/>
          <dgm:bulletEnabled val="1"/>
        </dgm:presLayoutVars>
      </dgm:prSet>
      <dgm:spPr/>
    </dgm:pt>
    <dgm:pt modelId="{A136E0B2-65DD-4704-805E-D1FC56BF0E0F}" type="pres">
      <dgm:prSet presAssocID="{E9DA339A-4093-44F5-BBFE-73BE56B6218B}" presName="connSite2" presStyleCnt="0"/>
      <dgm:spPr/>
    </dgm:pt>
    <dgm:pt modelId="{8170BE20-ED64-4113-A630-D56075C7B7C2}" type="pres">
      <dgm:prSet presAssocID="{B3921CE1-03FB-4791-9928-459B5AFE3A45}" presName="Name18" presStyleLbl="sibTrans2D1" presStyleIdx="1" presStyleCnt="2"/>
      <dgm:spPr/>
    </dgm:pt>
    <dgm:pt modelId="{D78B5D23-265C-4087-A46F-AD6FC2352117}" type="pres">
      <dgm:prSet presAssocID="{10AB0D7D-1A1F-4A06-A8FA-555717063926}" presName="composite1" presStyleCnt="0"/>
      <dgm:spPr/>
    </dgm:pt>
    <dgm:pt modelId="{0879E76A-066B-44F4-A504-6B7C51FFBDCF}" type="pres">
      <dgm:prSet presAssocID="{10AB0D7D-1A1F-4A06-A8FA-555717063926}" presName="dummyNode1" presStyleLbl="node1" presStyleIdx="1" presStyleCnt="3"/>
      <dgm:spPr/>
    </dgm:pt>
    <dgm:pt modelId="{1B5C524F-D789-49AA-AEC4-B5C56AE10007}" type="pres">
      <dgm:prSet presAssocID="{10AB0D7D-1A1F-4A06-A8FA-555717063926}" presName="childNode1" presStyleLbl="bgAcc1" presStyleIdx="2" presStyleCnt="3">
        <dgm:presLayoutVars>
          <dgm:bulletEnabled val="1"/>
        </dgm:presLayoutVars>
      </dgm:prSet>
      <dgm:spPr/>
    </dgm:pt>
    <dgm:pt modelId="{9564D57C-E7F0-450C-815A-C21067E320CB}" type="pres">
      <dgm:prSet presAssocID="{10AB0D7D-1A1F-4A06-A8FA-555717063926}" presName="childNode1tx" presStyleLbl="bgAcc1" presStyleIdx="2" presStyleCnt="3">
        <dgm:presLayoutVars>
          <dgm:bulletEnabled val="1"/>
        </dgm:presLayoutVars>
      </dgm:prSet>
      <dgm:spPr/>
    </dgm:pt>
    <dgm:pt modelId="{A33FBCF1-7DEA-43CB-AB23-82D18DC1F333}" type="pres">
      <dgm:prSet presAssocID="{10AB0D7D-1A1F-4A06-A8FA-555717063926}" presName="parentNode1" presStyleLbl="node1" presStyleIdx="2" presStyleCnt="3">
        <dgm:presLayoutVars>
          <dgm:chMax val="1"/>
          <dgm:bulletEnabled val="1"/>
        </dgm:presLayoutVars>
      </dgm:prSet>
      <dgm:spPr/>
    </dgm:pt>
    <dgm:pt modelId="{B965A3C1-B261-4CC9-BAFB-1ABE85508D9F}" type="pres">
      <dgm:prSet presAssocID="{10AB0D7D-1A1F-4A06-A8FA-555717063926}" presName="connSite1" presStyleCnt="0"/>
      <dgm:spPr/>
    </dgm:pt>
  </dgm:ptLst>
  <dgm:cxnLst>
    <dgm:cxn modelId="{79941603-9518-456E-BFAF-026074BD2C99}" type="presOf" srcId="{B8EC75F8-0461-412B-8838-EC6DE43F0047}" destId="{77BEB8D7-4B83-44C6-B739-1497E013E317}" srcOrd="0" destOrd="2" presId="urn:microsoft.com/office/officeart/2005/8/layout/hProcess4"/>
    <dgm:cxn modelId="{08AE1F12-B654-4396-8005-D225A78C157D}" type="presOf" srcId="{DF0BECC3-482B-45ED-9411-C2336650D9B6}" destId="{4BA5489D-4828-4CAE-B94C-483469545BE4}" srcOrd="1" destOrd="1" presId="urn:microsoft.com/office/officeart/2005/8/layout/hProcess4"/>
    <dgm:cxn modelId="{8B9E8D22-DDF5-4936-B341-F65D3C277AB5}" type="presOf" srcId="{0C0BBB68-8658-416B-B441-3DB5F885EF3C}" destId="{4342CA4F-193B-4CF4-93F9-2D147D0C78DD}" srcOrd="1" destOrd="0" presId="urn:microsoft.com/office/officeart/2005/8/layout/hProcess4"/>
    <dgm:cxn modelId="{7E403B24-07DC-4A48-87AD-6597AF169A42}" srcId="{D6B0AA99-5513-4DCA-BCB4-E22038F8D9AB}" destId="{D3B7E310-65A9-4667-9B31-505E3AED0BE9}" srcOrd="2" destOrd="0" parTransId="{74F31FD4-57CE-4CCE-A9DE-4AA7965E3E4B}" sibTransId="{5A2C5F99-8EAE-43A0-A3BB-1C2A8454D00B}"/>
    <dgm:cxn modelId="{DF4DB925-D2CD-46F4-8C5B-8FD82D338BBD}" srcId="{4B4F2488-D4E8-431C-9174-5901551125F6}" destId="{E9DA339A-4093-44F5-BBFE-73BE56B6218B}" srcOrd="1" destOrd="0" parTransId="{9223099B-B596-41DE-A40C-C3BB4579116A}" sibTransId="{B3921CE1-03FB-4791-9928-459B5AFE3A45}"/>
    <dgm:cxn modelId="{63C1F934-D768-4BA3-BBD0-5F66FF21BB90}" srcId="{E9DA339A-4093-44F5-BBFE-73BE56B6218B}" destId="{0C0BBB68-8658-416B-B441-3DB5F885EF3C}" srcOrd="0" destOrd="0" parTransId="{87143027-DFE0-4E1C-BCFE-ABFEB85662AC}" sibTransId="{95D8B39E-CD55-4A6B-BD8B-026457AD3A44}"/>
    <dgm:cxn modelId="{6255E13E-28A5-4A28-A3D2-6BF29FFC79F4}" srcId="{D6B0AA99-5513-4DCA-BCB4-E22038F8D9AB}" destId="{DF0BECC3-482B-45ED-9411-C2336650D9B6}" srcOrd="1" destOrd="0" parTransId="{DF6366CD-7971-4C76-BA71-4A1A001715EA}" sibTransId="{A24FD597-C09A-4CC3-A790-607E1DD0C0B3}"/>
    <dgm:cxn modelId="{DF87715D-7814-411F-8CDD-4F16092C34D8}" type="presOf" srcId="{0C0BBB68-8658-416B-B441-3DB5F885EF3C}" destId="{77BEB8D7-4B83-44C6-B739-1497E013E317}" srcOrd="0" destOrd="0" presId="urn:microsoft.com/office/officeart/2005/8/layout/hProcess4"/>
    <dgm:cxn modelId="{77863945-576D-4942-9DEA-471EF46F8326}" srcId="{4B4F2488-D4E8-431C-9174-5901551125F6}" destId="{10AB0D7D-1A1F-4A06-A8FA-555717063926}" srcOrd="2" destOrd="0" parTransId="{EE6C0CDE-191B-4E37-B0CF-297823B6BE58}" sibTransId="{50ECDD12-F774-4EF4-B63C-15433378CFAD}"/>
    <dgm:cxn modelId="{112DFF47-6E97-4EF6-B734-CFFC92380C49}" srcId="{E9DA339A-4093-44F5-BBFE-73BE56B6218B}" destId="{B8EC75F8-0461-412B-8838-EC6DE43F0047}" srcOrd="2" destOrd="0" parTransId="{70B8257C-C6B1-4E56-AF7D-8EDFF22634A4}" sibTransId="{9E24563B-230D-4F07-909A-C2E1B6F66189}"/>
    <dgm:cxn modelId="{D1D2EC7E-B633-4606-8340-DFF6EB52853F}" type="presOf" srcId="{2BACDFC6-1400-469F-BECE-15585BB5405C}" destId="{9564D57C-E7F0-450C-815A-C21067E320CB}" srcOrd="1" destOrd="0" presId="urn:microsoft.com/office/officeart/2005/8/layout/hProcess4"/>
    <dgm:cxn modelId="{5C544B83-0B57-4221-853B-92860F957DFF}" srcId="{4B4F2488-D4E8-431C-9174-5901551125F6}" destId="{D6B0AA99-5513-4DCA-BCB4-E22038F8D9AB}" srcOrd="0" destOrd="0" parTransId="{0E290B31-A9C9-4C52-94A9-830F05E46CAB}" sibTransId="{78710B61-AB59-4420-9B57-CB2ADBF2F57F}"/>
    <dgm:cxn modelId="{64393D84-6195-43C6-8836-811CE5840143}" type="presOf" srcId="{B3921CE1-03FB-4791-9928-459B5AFE3A45}" destId="{8170BE20-ED64-4113-A630-D56075C7B7C2}" srcOrd="0" destOrd="0" presId="urn:microsoft.com/office/officeart/2005/8/layout/hProcess4"/>
    <dgm:cxn modelId="{B5BACE92-7EF8-4D44-90D9-D45BDBCD66E5}" type="presOf" srcId="{10AB0D7D-1A1F-4A06-A8FA-555717063926}" destId="{A33FBCF1-7DEA-43CB-AB23-82D18DC1F333}" srcOrd="0" destOrd="0" presId="urn:microsoft.com/office/officeart/2005/8/layout/hProcess4"/>
    <dgm:cxn modelId="{950CDA9B-5C9F-44A6-8361-661D7A288F37}" type="presOf" srcId="{2FA56488-0827-4735-801C-C4B5C2A18B59}" destId="{4BA5489D-4828-4CAE-B94C-483469545BE4}" srcOrd="1" destOrd="0" presId="urn:microsoft.com/office/officeart/2005/8/layout/hProcess4"/>
    <dgm:cxn modelId="{B729DCA9-F27C-4E22-B16C-24883F8BDFC2}" type="presOf" srcId="{2FA56488-0827-4735-801C-C4B5C2A18B59}" destId="{CBF9133F-A843-49FA-A2B3-1C2EB64F42B7}" srcOrd="0" destOrd="0" presId="urn:microsoft.com/office/officeart/2005/8/layout/hProcess4"/>
    <dgm:cxn modelId="{2AF588AB-DF3E-48E8-B5C9-1E5501BE6E75}" type="presOf" srcId="{F122D0A9-F42A-440A-AAB3-EA2BB876355B}" destId="{4342CA4F-193B-4CF4-93F9-2D147D0C78DD}" srcOrd="1" destOrd="1" presId="urn:microsoft.com/office/officeart/2005/8/layout/hProcess4"/>
    <dgm:cxn modelId="{8BB9A2AD-857E-47C1-A5A2-1DDBE9C4B7A5}" srcId="{E9DA339A-4093-44F5-BBFE-73BE56B6218B}" destId="{F122D0A9-F42A-440A-AAB3-EA2BB876355B}" srcOrd="1" destOrd="0" parTransId="{07B1178B-4088-4C99-8E37-C7583EE1040F}" sibTransId="{F79E60E9-75BF-4F34-A4AC-9255AA49BC3C}"/>
    <dgm:cxn modelId="{A49770B2-7EC9-4082-A4B0-31C9B4650075}" srcId="{10AB0D7D-1A1F-4A06-A8FA-555717063926}" destId="{2BACDFC6-1400-469F-BECE-15585BB5405C}" srcOrd="0" destOrd="0" parTransId="{01B1EE1E-275E-4827-9531-C9EEDF610B3E}" sibTransId="{B324B3A9-8A62-4D89-8B7E-839DECEA93E2}"/>
    <dgm:cxn modelId="{E8BAAFD4-45A6-4801-B50F-0942B4777BC0}" type="presOf" srcId="{4B4F2488-D4E8-431C-9174-5901551125F6}" destId="{F9386A23-D931-4171-A561-B0BB98A6DDBF}" srcOrd="0" destOrd="0" presId="urn:microsoft.com/office/officeart/2005/8/layout/hProcess4"/>
    <dgm:cxn modelId="{773BD2D8-DDA5-4C6D-9CAA-8D64A4F78CB1}" type="presOf" srcId="{D3B7E310-65A9-4667-9B31-505E3AED0BE9}" destId="{4BA5489D-4828-4CAE-B94C-483469545BE4}" srcOrd="1" destOrd="2" presId="urn:microsoft.com/office/officeart/2005/8/layout/hProcess4"/>
    <dgm:cxn modelId="{668138DE-9075-4766-929E-6796452AE8CF}" type="presOf" srcId="{E9DA339A-4093-44F5-BBFE-73BE56B6218B}" destId="{D7147CE9-3C97-44AE-8654-97D26DE86792}" srcOrd="0" destOrd="0" presId="urn:microsoft.com/office/officeart/2005/8/layout/hProcess4"/>
    <dgm:cxn modelId="{881BE8E1-2E37-4479-A6D4-3993C7216685}" type="presOf" srcId="{D3B7E310-65A9-4667-9B31-505E3AED0BE9}" destId="{CBF9133F-A843-49FA-A2B3-1C2EB64F42B7}" srcOrd="0" destOrd="2" presId="urn:microsoft.com/office/officeart/2005/8/layout/hProcess4"/>
    <dgm:cxn modelId="{16133AE9-C74E-46D5-A219-C8054845EB69}" type="presOf" srcId="{78710B61-AB59-4420-9B57-CB2ADBF2F57F}" destId="{D337EDE4-B977-429D-A369-1F540D457BCD}" srcOrd="0" destOrd="0" presId="urn:microsoft.com/office/officeart/2005/8/layout/hProcess4"/>
    <dgm:cxn modelId="{891289EE-CF86-43EC-BFA9-E39DD0C5E6D2}" srcId="{D6B0AA99-5513-4DCA-BCB4-E22038F8D9AB}" destId="{2FA56488-0827-4735-801C-C4B5C2A18B59}" srcOrd="0" destOrd="0" parTransId="{0F0B1D30-1E15-4DCE-BAB6-C20F1A87ACF1}" sibTransId="{7695D2E0-1F43-4656-82D9-159FF855BB3A}"/>
    <dgm:cxn modelId="{6F9C0DF1-72A5-4484-A188-9A0536E23D15}" type="presOf" srcId="{F122D0A9-F42A-440A-AAB3-EA2BB876355B}" destId="{77BEB8D7-4B83-44C6-B739-1497E013E317}" srcOrd="0" destOrd="1" presId="urn:microsoft.com/office/officeart/2005/8/layout/hProcess4"/>
    <dgm:cxn modelId="{7F4C33F8-F597-454F-AD95-406DC420C028}" type="presOf" srcId="{DF0BECC3-482B-45ED-9411-C2336650D9B6}" destId="{CBF9133F-A843-49FA-A2B3-1C2EB64F42B7}" srcOrd="0" destOrd="1" presId="urn:microsoft.com/office/officeart/2005/8/layout/hProcess4"/>
    <dgm:cxn modelId="{AFF760F8-0ACD-43BB-AD23-B4A8166B466E}" type="presOf" srcId="{D6B0AA99-5513-4DCA-BCB4-E22038F8D9AB}" destId="{CE85F628-E5C0-42FC-97E5-11231D2443E3}" srcOrd="0" destOrd="0" presId="urn:microsoft.com/office/officeart/2005/8/layout/hProcess4"/>
    <dgm:cxn modelId="{A4288AFE-6A6F-4F92-A2E8-D51C4E9C0773}" type="presOf" srcId="{2BACDFC6-1400-469F-BECE-15585BB5405C}" destId="{1B5C524F-D789-49AA-AEC4-B5C56AE10007}" srcOrd="0" destOrd="0" presId="urn:microsoft.com/office/officeart/2005/8/layout/hProcess4"/>
    <dgm:cxn modelId="{981CF2FE-C9A1-4F0B-BCDF-B94F282A4254}" type="presOf" srcId="{B8EC75F8-0461-412B-8838-EC6DE43F0047}" destId="{4342CA4F-193B-4CF4-93F9-2D147D0C78DD}" srcOrd="1" destOrd="2" presId="urn:microsoft.com/office/officeart/2005/8/layout/hProcess4"/>
    <dgm:cxn modelId="{7831C493-3628-4F88-B3BC-7F5B363F46CB}" type="presParOf" srcId="{F9386A23-D931-4171-A561-B0BB98A6DDBF}" destId="{C3C3E9CF-F46A-444E-AE9A-ED703D7A4CE9}" srcOrd="0" destOrd="0" presId="urn:microsoft.com/office/officeart/2005/8/layout/hProcess4"/>
    <dgm:cxn modelId="{1821DC32-8A78-4470-90EF-10D374CD111B}" type="presParOf" srcId="{F9386A23-D931-4171-A561-B0BB98A6DDBF}" destId="{52C5F62F-156E-4FED-BE39-1A98A76C0177}" srcOrd="1" destOrd="0" presId="urn:microsoft.com/office/officeart/2005/8/layout/hProcess4"/>
    <dgm:cxn modelId="{BEF7394F-7464-45DA-AEB4-3BCE0770837A}" type="presParOf" srcId="{F9386A23-D931-4171-A561-B0BB98A6DDBF}" destId="{9BD5581E-B368-4A88-9AC9-9A9FF2988741}" srcOrd="2" destOrd="0" presId="urn:microsoft.com/office/officeart/2005/8/layout/hProcess4"/>
    <dgm:cxn modelId="{BDEDA541-5454-48C0-A381-8145574F32C2}" type="presParOf" srcId="{9BD5581E-B368-4A88-9AC9-9A9FF2988741}" destId="{104EEE84-08D4-423C-AC9F-6D6F0EE14A9B}" srcOrd="0" destOrd="0" presId="urn:microsoft.com/office/officeart/2005/8/layout/hProcess4"/>
    <dgm:cxn modelId="{7D08CDF6-3582-48EB-863D-2C8D62408750}" type="presParOf" srcId="{104EEE84-08D4-423C-AC9F-6D6F0EE14A9B}" destId="{688362B3-5B92-43C4-AFA4-C8F8DA41B3FD}" srcOrd="0" destOrd="0" presId="urn:microsoft.com/office/officeart/2005/8/layout/hProcess4"/>
    <dgm:cxn modelId="{ADBA943C-A506-4666-A6ED-DF559B9B2F1F}" type="presParOf" srcId="{104EEE84-08D4-423C-AC9F-6D6F0EE14A9B}" destId="{CBF9133F-A843-49FA-A2B3-1C2EB64F42B7}" srcOrd="1" destOrd="0" presId="urn:microsoft.com/office/officeart/2005/8/layout/hProcess4"/>
    <dgm:cxn modelId="{F3775903-ED1A-4AF8-A2D1-F1BDCA734F94}" type="presParOf" srcId="{104EEE84-08D4-423C-AC9F-6D6F0EE14A9B}" destId="{4BA5489D-4828-4CAE-B94C-483469545BE4}" srcOrd="2" destOrd="0" presId="urn:microsoft.com/office/officeart/2005/8/layout/hProcess4"/>
    <dgm:cxn modelId="{24E9F794-FAD1-4AE2-B383-828B05CF1A4E}" type="presParOf" srcId="{104EEE84-08D4-423C-AC9F-6D6F0EE14A9B}" destId="{CE85F628-E5C0-42FC-97E5-11231D2443E3}" srcOrd="3" destOrd="0" presId="urn:microsoft.com/office/officeart/2005/8/layout/hProcess4"/>
    <dgm:cxn modelId="{8DE9FA04-59B1-4886-BE5E-1D480832E878}" type="presParOf" srcId="{104EEE84-08D4-423C-AC9F-6D6F0EE14A9B}" destId="{DE13F993-7368-480F-9E22-D61D1CF400D5}" srcOrd="4" destOrd="0" presId="urn:microsoft.com/office/officeart/2005/8/layout/hProcess4"/>
    <dgm:cxn modelId="{2244993A-F89C-44D9-9D09-321278E5F454}" type="presParOf" srcId="{9BD5581E-B368-4A88-9AC9-9A9FF2988741}" destId="{D337EDE4-B977-429D-A369-1F540D457BCD}" srcOrd="1" destOrd="0" presId="urn:microsoft.com/office/officeart/2005/8/layout/hProcess4"/>
    <dgm:cxn modelId="{0E10DCC0-9DB7-416B-AA44-BAD0E2B8E250}" type="presParOf" srcId="{9BD5581E-B368-4A88-9AC9-9A9FF2988741}" destId="{83078043-FFCD-4A87-B569-6CFD3AB29460}" srcOrd="2" destOrd="0" presId="urn:microsoft.com/office/officeart/2005/8/layout/hProcess4"/>
    <dgm:cxn modelId="{2B80E1E5-924A-4EA9-9116-289E83251C0F}" type="presParOf" srcId="{83078043-FFCD-4A87-B569-6CFD3AB29460}" destId="{6D57534F-029D-4A7A-A043-B58E1B773A3F}" srcOrd="0" destOrd="0" presId="urn:microsoft.com/office/officeart/2005/8/layout/hProcess4"/>
    <dgm:cxn modelId="{879A8BB8-940A-4440-A0BD-A7E66ED295CE}" type="presParOf" srcId="{83078043-FFCD-4A87-B569-6CFD3AB29460}" destId="{77BEB8D7-4B83-44C6-B739-1497E013E317}" srcOrd="1" destOrd="0" presId="urn:microsoft.com/office/officeart/2005/8/layout/hProcess4"/>
    <dgm:cxn modelId="{07A79243-9073-414A-8896-7E176649057A}" type="presParOf" srcId="{83078043-FFCD-4A87-B569-6CFD3AB29460}" destId="{4342CA4F-193B-4CF4-93F9-2D147D0C78DD}" srcOrd="2" destOrd="0" presId="urn:microsoft.com/office/officeart/2005/8/layout/hProcess4"/>
    <dgm:cxn modelId="{5499F1B8-E10B-4DBD-97E2-62AFE8628598}" type="presParOf" srcId="{83078043-FFCD-4A87-B569-6CFD3AB29460}" destId="{D7147CE9-3C97-44AE-8654-97D26DE86792}" srcOrd="3" destOrd="0" presId="urn:microsoft.com/office/officeart/2005/8/layout/hProcess4"/>
    <dgm:cxn modelId="{C5333DDE-D0EB-4096-96A4-520EC9E3E0C2}" type="presParOf" srcId="{83078043-FFCD-4A87-B569-6CFD3AB29460}" destId="{A136E0B2-65DD-4704-805E-D1FC56BF0E0F}" srcOrd="4" destOrd="0" presId="urn:microsoft.com/office/officeart/2005/8/layout/hProcess4"/>
    <dgm:cxn modelId="{DB6D4C82-4042-47C7-8533-6DF2E3622307}" type="presParOf" srcId="{9BD5581E-B368-4A88-9AC9-9A9FF2988741}" destId="{8170BE20-ED64-4113-A630-D56075C7B7C2}" srcOrd="3" destOrd="0" presId="urn:microsoft.com/office/officeart/2005/8/layout/hProcess4"/>
    <dgm:cxn modelId="{11A003EE-7F69-4D3C-B8EA-EAA1B031664E}" type="presParOf" srcId="{9BD5581E-B368-4A88-9AC9-9A9FF2988741}" destId="{D78B5D23-265C-4087-A46F-AD6FC2352117}" srcOrd="4" destOrd="0" presId="urn:microsoft.com/office/officeart/2005/8/layout/hProcess4"/>
    <dgm:cxn modelId="{EB7AC759-51F5-4156-A155-884EEF895E11}" type="presParOf" srcId="{D78B5D23-265C-4087-A46F-AD6FC2352117}" destId="{0879E76A-066B-44F4-A504-6B7C51FFBDCF}" srcOrd="0" destOrd="0" presId="urn:microsoft.com/office/officeart/2005/8/layout/hProcess4"/>
    <dgm:cxn modelId="{3D090F02-BE17-4232-A540-7EC33C219A43}" type="presParOf" srcId="{D78B5D23-265C-4087-A46F-AD6FC2352117}" destId="{1B5C524F-D789-49AA-AEC4-B5C56AE10007}" srcOrd="1" destOrd="0" presId="urn:microsoft.com/office/officeart/2005/8/layout/hProcess4"/>
    <dgm:cxn modelId="{7B837168-2486-4B36-9814-CD482DCACBF2}" type="presParOf" srcId="{D78B5D23-265C-4087-A46F-AD6FC2352117}" destId="{9564D57C-E7F0-450C-815A-C21067E320CB}" srcOrd="2" destOrd="0" presId="urn:microsoft.com/office/officeart/2005/8/layout/hProcess4"/>
    <dgm:cxn modelId="{02FBE09E-BEE4-41D5-8B32-FDD33EE864C1}" type="presParOf" srcId="{D78B5D23-265C-4087-A46F-AD6FC2352117}" destId="{A33FBCF1-7DEA-43CB-AB23-82D18DC1F333}" srcOrd="3" destOrd="0" presId="urn:microsoft.com/office/officeart/2005/8/layout/hProcess4"/>
    <dgm:cxn modelId="{8ED196EC-D6F0-4C2C-A62E-C606A502CA68}" type="presParOf" srcId="{D78B5D23-265C-4087-A46F-AD6FC2352117}" destId="{B965A3C1-B261-4CC9-BAFB-1ABE85508D9F}"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3A1EB5-0DD2-4115-994D-2703ED549467}" type="doc">
      <dgm:prSet loTypeId="urn:microsoft.com/office/officeart/2005/8/layout/rings+Icon" loCatId="officeonline" qsTypeId="urn:microsoft.com/office/officeart/2005/8/quickstyle/simple1" qsCatId="simple" csTypeId="urn:microsoft.com/office/officeart/2005/8/colors/colorful5" csCatId="colorful" phldr="1"/>
      <dgm:spPr/>
    </dgm:pt>
    <dgm:pt modelId="{9103CE84-43E7-4435-850E-F4609856CF3A}">
      <dgm:prSet phldrT="[Text]"/>
      <dgm:spPr/>
      <dgm:t>
        <a:bodyPr/>
        <a:lstStyle/>
        <a:p>
          <a:pPr algn="l"/>
          <a:r>
            <a:rPr lang="en-US" dirty="0"/>
            <a:t>Attributes</a:t>
          </a:r>
          <a:endParaRPr lang="en-GB" dirty="0"/>
        </a:p>
      </dgm:t>
    </dgm:pt>
    <dgm:pt modelId="{7480CA2D-33C1-449F-B577-85126FCA3C46}" type="parTrans" cxnId="{79FA2A01-9077-4F02-9C06-AACFE66C9F14}">
      <dgm:prSet/>
      <dgm:spPr/>
      <dgm:t>
        <a:bodyPr/>
        <a:lstStyle/>
        <a:p>
          <a:endParaRPr lang="en-GB"/>
        </a:p>
      </dgm:t>
    </dgm:pt>
    <dgm:pt modelId="{722516E6-3D30-4903-97F8-808BA8095997}" type="sibTrans" cxnId="{79FA2A01-9077-4F02-9C06-AACFE66C9F14}">
      <dgm:prSet/>
      <dgm:spPr/>
      <dgm:t>
        <a:bodyPr/>
        <a:lstStyle/>
        <a:p>
          <a:endParaRPr lang="en-GB"/>
        </a:p>
      </dgm:t>
    </dgm:pt>
    <dgm:pt modelId="{2A95E9C1-106B-4C15-B8CF-5F9C3A868ADB}">
      <dgm:prSet phldrT="[Text]"/>
      <dgm:spPr/>
      <dgm:t>
        <a:bodyPr/>
        <a:lstStyle/>
        <a:p>
          <a:r>
            <a:rPr lang="en-US" dirty="0"/>
            <a:t>Actions</a:t>
          </a:r>
          <a:endParaRPr lang="en-GB" dirty="0"/>
        </a:p>
      </dgm:t>
    </dgm:pt>
    <dgm:pt modelId="{C8DA54F0-7AB6-40F6-A3FF-2893FEC503E2}" type="parTrans" cxnId="{006AF71C-5313-41C4-AD10-66539B7B6720}">
      <dgm:prSet/>
      <dgm:spPr/>
      <dgm:t>
        <a:bodyPr/>
        <a:lstStyle/>
        <a:p>
          <a:endParaRPr lang="en-GB"/>
        </a:p>
      </dgm:t>
    </dgm:pt>
    <dgm:pt modelId="{F88F65E9-CBF5-47F5-AE17-0886C875AF2A}" type="sibTrans" cxnId="{006AF71C-5313-41C4-AD10-66539B7B6720}">
      <dgm:prSet/>
      <dgm:spPr/>
      <dgm:t>
        <a:bodyPr/>
        <a:lstStyle/>
        <a:p>
          <a:endParaRPr lang="en-GB"/>
        </a:p>
      </dgm:t>
    </dgm:pt>
    <dgm:pt modelId="{37B968AE-54D7-4703-BDDA-F9CFC0E2E5A4}">
      <dgm:prSet phldrT="[Text]"/>
      <dgm:spPr/>
      <dgm:t>
        <a:bodyPr/>
        <a:lstStyle/>
        <a:p>
          <a:r>
            <a:rPr lang="en-US" dirty="0"/>
            <a:t>Assets </a:t>
          </a:r>
          <a:endParaRPr lang="en-GB" dirty="0"/>
        </a:p>
      </dgm:t>
    </dgm:pt>
    <dgm:pt modelId="{BDC3194C-8C24-45C3-BB44-2D05BE11D318}" type="parTrans" cxnId="{AA68E366-A088-4A80-835E-E66C939A7CBA}">
      <dgm:prSet/>
      <dgm:spPr/>
      <dgm:t>
        <a:bodyPr/>
        <a:lstStyle/>
        <a:p>
          <a:endParaRPr lang="en-GB"/>
        </a:p>
      </dgm:t>
    </dgm:pt>
    <dgm:pt modelId="{A632C65B-C4CB-4858-AA75-88CB456CFE0C}" type="sibTrans" cxnId="{AA68E366-A088-4A80-835E-E66C939A7CBA}">
      <dgm:prSet/>
      <dgm:spPr/>
      <dgm:t>
        <a:bodyPr/>
        <a:lstStyle/>
        <a:p>
          <a:endParaRPr lang="en-GB"/>
        </a:p>
      </dgm:t>
    </dgm:pt>
    <dgm:pt modelId="{E53034A3-4DED-4642-9440-70B3CDAD6247}" type="pres">
      <dgm:prSet presAssocID="{A03A1EB5-0DD2-4115-994D-2703ED549467}" presName="Name0" presStyleCnt="0">
        <dgm:presLayoutVars>
          <dgm:chMax val="7"/>
          <dgm:dir/>
          <dgm:resizeHandles val="exact"/>
        </dgm:presLayoutVars>
      </dgm:prSet>
      <dgm:spPr/>
    </dgm:pt>
    <dgm:pt modelId="{58E76029-AC24-4DD0-9DEE-A442DCBC0DE7}" type="pres">
      <dgm:prSet presAssocID="{A03A1EB5-0DD2-4115-994D-2703ED549467}" presName="ellipse1" presStyleLbl="vennNode1" presStyleIdx="0" presStyleCnt="3" custLinFactNeighborX="2380" custLinFactNeighborY="-1591">
        <dgm:presLayoutVars>
          <dgm:bulletEnabled val="1"/>
        </dgm:presLayoutVars>
      </dgm:prSet>
      <dgm:spPr/>
    </dgm:pt>
    <dgm:pt modelId="{F29160E2-905F-446B-AF49-A47426334712}" type="pres">
      <dgm:prSet presAssocID="{A03A1EB5-0DD2-4115-994D-2703ED549467}" presName="ellipse2" presStyleLbl="vennNode1" presStyleIdx="1" presStyleCnt="3" custLinFactNeighborX="-6125" custLinFactNeighborY="-7416">
        <dgm:presLayoutVars>
          <dgm:bulletEnabled val="1"/>
        </dgm:presLayoutVars>
      </dgm:prSet>
      <dgm:spPr/>
    </dgm:pt>
    <dgm:pt modelId="{A6C623F1-96EB-4166-A209-EF1E7940237D}" type="pres">
      <dgm:prSet presAssocID="{A03A1EB5-0DD2-4115-994D-2703ED549467}" presName="ellipse3" presStyleLbl="vennNode1" presStyleIdx="2" presStyleCnt="3" custLinFactNeighborX="-18149" custLinFactNeighborY="-1591">
        <dgm:presLayoutVars>
          <dgm:bulletEnabled val="1"/>
        </dgm:presLayoutVars>
      </dgm:prSet>
      <dgm:spPr/>
    </dgm:pt>
  </dgm:ptLst>
  <dgm:cxnLst>
    <dgm:cxn modelId="{79FA2A01-9077-4F02-9C06-AACFE66C9F14}" srcId="{A03A1EB5-0DD2-4115-994D-2703ED549467}" destId="{9103CE84-43E7-4435-850E-F4609856CF3A}" srcOrd="0" destOrd="0" parTransId="{7480CA2D-33C1-449F-B577-85126FCA3C46}" sibTransId="{722516E6-3D30-4903-97F8-808BA8095997}"/>
    <dgm:cxn modelId="{006AF71C-5313-41C4-AD10-66539B7B6720}" srcId="{A03A1EB5-0DD2-4115-994D-2703ED549467}" destId="{2A95E9C1-106B-4C15-B8CF-5F9C3A868ADB}" srcOrd="1" destOrd="0" parTransId="{C8DA54F0-7AB6-40F6-A3FF-2893FEC503E2}" sibTransId="{F88F65E9-CBF5-47F5-AE17-0886C875AF2A}"/>
    <dgm:cxn modelId="{AA68E366-A088-4A80-835E-E66C939A7CBA}" srcId="{A03A1EB5-0DD2-4115-994D-2703ED549467}" destId="{37B968AE-54D7-4703-BDDA-F9CFC0E2E5A4}" srcOrd="2" destOrd="0" parTransId="{BDC3194C-8C24-45C3-BB44-2D05BE11D318}" sibTransId="{A632C65B-C4CB-4858-AA75-88CB456CFE0C}"/>
    <dgm:cxn modelId="{5FF8D467-67B5-49F2-B7F9-3DF0788A7967}" type="presOf" srcId="{37B968AE-54D7-4703-BDDA-F9CFC0E2E5A4}" destId="{A6C623F1-96EB-4166-A209-EF1E7940237D}" srcOrd="0" destOrd="0" presId="urn:microsoft.com/office/officeart/2005/8/layout/rings+Icon"/>
    <dgm:cxn modelId="{94069855-D02E-4F9A-93EC-36F8185FBD0F}" type="presOf" srcId="{9103CE84-43E7-4435-850E-F4609856CF3A}" destId="{58E76029-AC24-4DD0-9DEE-A442DCBC0DE7}" srcOrd="0" destOrd="0" presId="urn:microsoft.com/office/officeart/2005/8/layout/rings+Icon"/>
    <dgm:cxn modelId="{0A41C597-2A97-46A2-857E-7EA3A4A8FDA8}" type="presOf" srcId="{A03A1EB5-0DD2-4115-994D-2703ED549467}" destId="{E53034A3-4DED-4642-9440-70B3CDAD6247}" srcOrd="0" destOrd="0" presId="urn:microsoft.com/office/officeart/2005/8/layout/rings+Icon"/>
    <dgm:cxn modelId="{BFBB71C4-70F2-4821-9640-BEE3D8076891}" type="presOf" srcId="{2A95E9C1-106B-4C15-B8CF-5F9C3A868ADB}" destId="{F29160E2-905F-446B-AF49-A47426334712}" srcOrd="0" destOrd="0" presId="urn:microsoft.com/office/officeart/2005/8/layout/rings+Icon"/>
    <dgm:cxn modelId="{9E1A986D-A81A-429E-8637-263D6D3BF75E}" type="presParOf" srcId="{E53034A3-4DED-4642-9440-70B3CDAD6247}" destId="{58E76029-AC24-4DD0-9DEE-A442DCBC0DE7}" srcOrd="0" destOrd="0" presId="urn:microsoft.com/office/officeart/2005/8/layout/rings+Icon"/>
    <dgm:cxn modelId="{05E1C1E8-EE8D-45A0-B972-432CB5C3A54C}" type="presParOf" srcId="{E53034A3-4DED-4642-9440-70B3CDAD6247}" destId="{F29160E2-905F-446B-AF49-A47426334712}" srcOrd="1" destOrd="0" presId="urn:microsoft.com/office/officeart/2005/8/layout/rings+Icon"/>
    <dgm:cxn modelId="{930342D8-9549-4697-9DDB-DD39926E5C5C}" type="presParOf" srcId="{E53034A3-4DED-4642-9440-70B3CDAD6247}" destId="{A6C623F1-96EB-4166-A209-EF1E7940237D}" srcOrd="2" destOrd="0" presId="urn:microsoft.com/office/officeart/2005/8/layout/rings+Icon"/>
  </dgm:cxnLst>
  <dgm:bg>
    <a:effectLst>
      <a:outerShdw blurRad="63500" sx="102000" sy="102000" algn="ctr"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21A959-78B2-7840-8DEF-9A202BD65F1F}"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GB"/>
        </a:p>
      </dgm:t>
    </dgm:pt>
    <dgm:pt modelId="{BD21170B-FBF8-2B4D-9CCF-709E735FB466}">
      <dgm:prSet custT="1"/>
      <dgm:spPr/>
      <dgm:t>
        <a:bodyPr/>
        <a:lstStyle/>
        <a:p>
          <a:r>
            <a:rPr lang="en-IN" sz="2400" b="1" i="0" u="none" dirty="0"/>
            <a:t>Incident Reports and Case Studies on LLM Attacks</a:t>
          </a:r>
          <a:endParaRPr lang="en-IN" sz="2400" dirty="0"/>
        </a:p>
      </dgm:t>
    </dgm:pt>
    <dgm:pt modelId="{C160BDD9-91B0-EC47-A03A-DA4EDF7913B7}" type="parTrans" cxnId="{C2AF8F20-95F5-2144-BF82-B86053805E1D}">
      <dgm:prSet/>
      <dgm:spPr/>
      <dgm:t>
        <a:bodyPr/>
        <a:lstStyle/>
        <a:p>
          <a:endParaRPr lang="en-GB"/>
        </a:p>
      </dgm:t>
    </dgm:pt>
    <dgm:pt modelId="{6144BF21-0DDC-F44C-87FA-1D2F487C9A12}" type="sibTrans" cxnId="{C2AF8F20-95F5-2144-BF82-B86053805E1D}">
      <dgm:prSet/>
      <dgm:spPr/>
      <dgm:t>
        <a:bodyPr/>
        <a:lstStyle/>
        <a:p>
          <a:endParaRPr lang="en-GB"/>
        </a:p>
      </dgm:t>
    </dgm:pt>
    <dgm:pt modelId="{624D0B0E-427C-FA41-B8AF-077CF6B2B1B2}">
      <dgm:prSet custT="1"/>
      <dgm:spPr/>
      <dgm:t>
        <a:bodyPr/>
        <a:lstStyle/>
        <a:p>
          <a:r>
            <a:rPr lang="en-IN" sz="1800" b="0" i="0" u="none" dirty="0"/>
            <a:t>Real-world LLM attack case studies highlighting vulnerabilities and threats across industries.</a:t>
          </a:r>
          <a:endParaRPr lang="en-GB" sz="1800" dirty="0"/>
        </a:p>
      </dgm:t>
    </dgm:pt>
    <dgm:pt modelId="{9050D1C4-0C95-E746-8932-0F4F29990880}" type="parTrans" cxnId="{9DAB9189-CACC-5547-8F3B-13D9495D1181}">
      <dgm:prSet/>
      <dgm:spPr/>
      <dgm:t>
        <a:bodyPr/>
        <a:lstStyle/>
        <a:p>
          <a:endParaRPr lang="en-GB"/>
        </a:p>
      </dgm:t>
    </dgm:pt>
    <dgm:pt modelId="{9DDDA1E9-A0F9-D346-A411-B4AFECC93CC7}" type="sibTrans" cxnId="{9DAB9189-CACC-5547-8F3B-13D9495D1181}">
      <dgm:prSet/>
      <dgm:spPr/>
      <dgm:t>
        <a:bodyPr/>
        <a:lstStyle/>
        <a:p>
          <a:endParaRPr lang="en-GB"/>
        </a:p>
      </dgm:t>
    </dgm:pt>
    <dgm:pt modelId="{BEA4C3D4-0968-B74B-8EB3-9B3B3164EABC}">
      <dgm:prSet custT="1"/>
      <dgm:spPr/>
      <dgm:t>
        <a:bodyPr/>
        <a:lstStyle/>
        <a:p>
          <a:r>
            <a:rPr lang="en-IN" sz="2400" b="1" i="0" u="none" dirty="0"/>
            <a:t>Industry-Specific Vulnerability Assessments</a:t>
          </a:r>
          <a:endParaRPr lang="en-GB" sz="2400" dirty="0"/>
        </a:p>
      </dgm:t>
    </dgm:pt>
    <dgm:pt modelId="{4B4CA387-24CF-324E-9938-C85A29C43773}" type="parTrans" cxnId="{1CF729ED-931C-2B4F-88C2-7B2E289442DE}">
      <dgm:prSet/>
      <dgm:spPr/>
      <dgm:t>
        <a:bodyPr/>
        <a:lstStyle/>
        <a:p>
          <a:endParaRPr lang="en-GB"/>
        </a:p>
      </dgm:t>
    </dgm:pt>
    <dgm:pt modelId="{CF556B83-4D0F-1D41-858B-8DFC144288EA}" type="sibTrans" cxnId="{1CF729ED-931C-2B4F-88C2-7B2E289442DE}">
      <dgm:prSet/>
      <dgm:spPr/>
      <dgm:t>
        <a:bodyPr/>
        <a:lstStyle/>
        <a:p>
          <a:endParaRPr lang="en-GB"/>
        </a:p>
      </dgm:t>
    </dgm:pt>
    <dgm:pt modelId="{AC9457FE-ED30-D94D-8797-EB7BEAF3BCC8}">
      <dgm:prSet custT="1"/>
      <dgm:spPr/>
      <dgm:t>
        <a:bodyPr/>
        <a:lstStyle/>
        <a:p>
          <a:r>
            <a:rPr lang="en-IN" sz="2400" b="1" i="0" u="none" dirty="0"/>
            <a:t>Dataset on </a:t>
          </a:r>
          <a:r>
            <a:rPr lang="en-IN" sz="2400" b="1" i="0" u="none" dirty="0" err="1"/>
            <a:t>Defense</a:t>
          </a:r>
          <a:r>
            <a:rPr lang="en-IN" sz="2400" b="1" i="0" u="none" dirty="0"/>
            <a:t> Mechanisms and Countermeasures</a:t>
          </a:r>
          <a:endParaRPr lang="en-GB" sz="2400" dirty="0"/>
        </a:p>
      </dgm:t>
    </dgm:pt>
    <dgm:pt modelId="{9D4B7234-CF37-124F-90D4-A36C636BF4D4}" type="parTrans" cxnId="{1E374A33-8023-F844-9B4F-E1F951D0EAC5}">
      <dgm:prSet/>
      <dgm:spPr/>
      <dgm:t>
        <a:bodyPr/>
        <a:lstStyle/>
        <a:p>
          <a:endParaRPr lang="en-GB"/>
        </a:p>
      </dgm:t>
    </dgm:pt>
    <dgm:pt modelId="{2BE46AB2-9C48-C94D-AAF0-039343828F41}" type="sibTrans" cxnId="{1E374A33-8023-F844-9B4F-E1F951D0EAC5}">
      <dgm:prSet/>
      <dgm:spPr/>
      <dgm:t>
        <a:bodyPr/>
        <a:lstStyle/>
        <a:p>
          <a:endParaRPr lang="en-GB"/>
        </a:p>
      </dgm:t>
    </dgm:pt>
    <dgm:pt modelId="{CD83D751-5309-5941-9FE2-DF119A3DA4AB}">
      <dgm:prSet custT="1"/>
      <dgm:spPr/>
      <dgm:t>
        <a:bodyPr/>
        <a:lstStyle/>
        <a:p>
          <a:r>
            <a:rPr lang="en-IN" sz="1800" b="0" i="0" u="none" dirty="0"/>
            <a:t>Identifies unique LLM vulnerabilities and risks within sectors like healthcare and finance</a:t>
          </a:r>
          <a:endParaRPr lang="en-GB" sz="1800" dirty="0"/>
        </a:p>
      </dgm:t>
    </dgm:pt>
    <dgm:pt modelId="{890DBC00-C8B8-5840-94F6-00827D07D78C}" type="parTrans" cxnId="{F18B5CAC-085E-B642-A561-AFC1D7D6EDC2}">
      <dgm:prSet/>
      <dgm:spPr/>
      <dgm:t>
        <a:bodyPr/>
        <a:lstStyle/>
        <a:p>
          <a:endParaRPr lang="en-GB"/>
        </a:p>
      </dgm:t>
    </dgm:pt>
    <dgm:pt modelId="{9557B956-BFE5-D144-AE1D-1D01EFB1A3C4}" type="sibTrans" cxnId="{F18B5CAC-085E-B642-A561-AFC1D7D6EDC2}">
      <dgm:prSet/>
      <dgm:spPr/>
      <dgm:t>
        <a:bodyPr/>
        <a:lstStyle/>
        <a:p>
          <a:endParaRPr lang="en-GB"/>
        </a:p>
      </dgm:t>
    </dgm:pt>
    <dgm:pt modelId="{355168BA-40BD-694E-A0DB-8B2B168FA1BD}">
      <dgm:prSet custT="1"/>
      <dgm:spPr/>
      <dgm:t>
        <a:bodyPr/>
        <a:lstStyle/>
        <a:p>
          <a:r>
            <a:rPr lang="en-IN" sz="1800" b="0" i="0" u="none" dirty="0"/>
            <a:t>Details </a:t>
          </a:r>
          <a:r>
            <a:rPr lang="en-IN" sz="1800" b="0" i="0" u="none" dirty="0" err="1"/>
            <a:t>defense</a:t>
          </a:r>
          <a:r>
            <a:rPr lang="en-IN" sz="1800" b="0" i="0" u="none" dirty="0"/>
            <a:t> strategies and countermeasures for enhancing LLM security against attacks.</a:t>
          </a:r>
          <a:endParaRPr lang="en-GB" sz="1800" dirty="0"/>
        </a:p>
      </dgm:t>
    </dgm:pt>
    <dgm:pt modelId="{F112854F-BED8-2B45-8EF4-AE2268F4BBEE}" type="parTrans" cxnId="{4CC79737-15EC-424D-B5A2-DCD826FA6660}">
      <dgm:prSet/>
      <dgm:spPr/>
      <dgm:t>
        <a:bodyPr/>
        <a:lstStyle/>
        <a:p>
          <a:endParaRPr lang="en-GB"/>
        </a:p>
      </dgm:t>
    </dgm:pt>
    <dgm:pt modelId="{E0BD0571-3C69-F543-8825-7FE6CAF19B26}" type="sibTrans" cxnId="{4CC79737-15EC-424D-B5A2-DCD826FA6660}">
      <dgm:prSet/>
      <dgm:spPr/>
      <dgm:t>
        <a:bodyPr/>
        <a:lstStyle/>
        <a:p>
          <a:endParaRPr lang="en-GB"/>
        </a:p>
      </dgm:t>
    </dgm:pt>
    <dgm:pt modelId="{829DF5E3-D986-2443-A0E7-4F180A784547}" type="pres">
      <dgm:prSet presAssocID="{D621A959-78B2-7840-8DEF-9A202BD65F1F}" presName="Name0" presStyleCnt="0">
        <dgm:presLayoutVars>
          <dgm:dir/>
          <dgm:animLvl val="lvl"/>
          <dgm:resizeHandles val="exact"/>
        </dgm:presLayoutVars>
      </dgm:prSet>
      <dgm:spPr/>
    </dgm:pt>
    <dgm:pt modelId="{D07114DD-DFB8-7949-AA04-0E2FEC507543}" type="pres">
      <dgm:prSet presAssocID="{BD21170B-FBF8-2B4D-9CCF-709E735FB466}" presName="linNode" presStyleCnt="0"/>
      <dgm:spPr/>
    </dgm:pt>
    <dgm:pt modelId="{85285257-7810-1141-8EBB-19431113A28F}" type="pres">
      <dgm:prSet presAssocID="{BD21170B-FBF8-2B4D-9CCF-709E735FB466}" presName="parentText" presStyleLbl="node1" presStyleIdx="0" presStyleCnt="3">
        <dgm:presLayoutVars>
          <dgm:chMax val="1"/>
          <dgm:bulletEnabled val="1"/>
        </dgm:presLayoutVars>
      </dgm:prSet>
      <dgm:spPr/>
    </dgm:pt>
    <dgm:pt modelId="{24FAE18B-2F1F-7044-A3CC-A04C6E0D0588}" type="pres">
      <dgm:prSet presAssocID="{BD21170B-FBF8-2B4D-9CCF-709E735FB466}" presName="descendantText" presStyleLbl="alignAccFollowNode1" presStyleIdx="0" presStyleCnt="3">
        <dgm:presLayoutVars>
          <dgm:bulletEnabled val="1"/>
        </dgm:presLayoutVars>
      </dgm:prSet>
      <dgm:spPr/>
    </dgm:pt>
    <dgm:pt modelId="{C6AFE8CC-C011-0444-9BCE-D90FA697465C}" type="pres">
      <dgm:prSet presAssocID="{6144BF21-0DDC-F44C-87FA-1D2F487C9A12}" presName="sp" presStyleCnt="0"/>
      <dgm:spPr/>
    </dgm:pt>
    <dgm:pt modelId="{9D501020-AD95-334A-BBEF-C189F9C5988F}" type="pres">
      <dgm:prSet presAssocID="{BEA4C3D4-0968-B74B-8EB3-9B3B3164EABC}" presName="linNode" presStyleCnt="0"/>
      <dgm:spPr/>
    </dgm:pt>
    <dgm:pt modelId="{2B5FE3A9-1EBA-2844-A4C1-57CCCE3C0CEA}" type="pres">
      <dgm:prSet presAssocID="{BEA4C3D4-0968-B74B-8EB3-9B3B3164EABC}" presName="parentText" presStyleLbl="node1" presStyleIdx="1" presStyleCnt="3">
        <dgm:presLayoutVars>
          <dgm:chMax val="1"/>
          <dgm:bulletEnabled val="1"/>
        </dgm:presLayoutVars>
      </dgm:prSet>
      <dgm:spPr/>
    </dgm:pt>
    <dgm:pt modelId="{6BBAF8F5-5D40-7E40-9C0F-7E699E317856}" type="pres">
      <dgm:prSet presAssocID="{BEA4C3D4-0968-B74B-8EB3-9B3B3164EABC}" presName="descendantText" presStyleLbl="alignAccFollowNode1" presStyleIdx="1" presStyleCnt="3">
        <dgm:presLayoutVars>
          <dgm:bulletEnabled val="1"/>
        </dgm:presLayoutVars>
      </dgm:prSet>
      <dgm:spPr/>
    </dgm:pt>
    <dgm:pt modelId="{5DD22A46-C303-764C-9434-FE333E250947}" type="pres">
      <dgm:prSet presAssocID="{CF556B83-4D0F-1D41-858B-8DFC144288EA}" presName="sp" presStyleCnt="0"/>
      <dgm:spPr/>
    </dgm:pt>
    <dgm:pt modelId="{D39F4F60-D5E6-DC4E-9FCD-84F2D8A7D86B}" type="pres">
      <dgm:prSet presAssocID="{AC9457FE-ED30-D94D-8797-EB7BEAF3BCC8}" presName="linNode" presStyleCnt="0"/>
      <dgm:spPr/>
    </dgm:pt>
    <dgm:pt modelId="{8BB5BEA5-A36B-5642-91FF-45546EB08807}" type="pres">
      <dgm:prSet presAssocID="{AC9457FE-ED30-D94D-8797-EB7BEAF3BCC8}" presName="parentText" presStyleLbl="node1" presStyleIdx="2" presStyleCnt="3">
        <dgm:presLayoutVars>
          <dgm:chMax val="1"/>
          <dgm:bulletEnabled val="1"/>
        </dgm:presLayoutVars>
      </dgm:prSet>
      <dgm:spPr/>
    </dgm:pt>
    <dgm:pt modelId="{81835BEE-A53D-9149-8638-5C575E2FA6B9}" type="pres">
      <dgm:prSet presAssocID="{AC9457FE-ED30-D94D-8797-EB7BEAF3BCC8}" presName="descendantText" presStyleLbl="alignAccFollowNode1" presStyleIdx="2" presStyleCnt="3">
        <dgm:presLayoutVars>
          <dgm:bulletEnabled val="1"/>
        </dgm:presLayoutVars>
      </dgm:prSet>
      <dgm:spPr/>
    </dgm:pt>
  </dgm:ptLst>
  <dgm:cxnLst>
    <dgm:cxn modelId="{57B1B809-AE7E-5547-8942-F50FA8614DC9}" type="presOf" srcId="{AC9457FE-ED30-D94D-8797-EB7BEAF3BCC8}" destId="{8BB5BEA5-A36B-5642-91FF-45546EB08807}" srcOrd="0" destOrd="0" presId="urn:microsoft.com/office/officeart/2005/8/layout/vList5"/>
    <dgm:cxn modelId="{C2AF8F20-95F5-2144-BF82-B86053805E1D}" srcId="{D621A959-78B2-7840-8DEF-9A202BD65F1F}" destId="{BD21170B-FBF8-2B4D-9CCF-709E735FB466}" srcOrd="0" destOrd="0" parTransId="{C160BDD9-91B0-EC47-A03A-DA4EDF7913B7}" sibTransId="{6144BF21-0DDC-F44C-87FA-1D2F487C9A12}"/>
    <dgm:cxn modelId="{E2F1C329-952D-7443-BF1E-B0553CCF7AE5}" type="presOf" srcId="{624D0B0E-427C-FA41-B8AF-077CF6B2B1B2}" destId="{24FAE18B-2F1F-7044-A3CC-A04C6E0D0588}" srcOrd="0" destOrd="0" presId="urn:microsoft.com/office/officeart/2005/8/layout/vList5"/>
    <dgm:cxn modelId="{1E374A33-8023-F844-9B4F-E1F951D0EAC5}" srcId="{D621A959-78B2-7840-8DEF-9A202BD65F1F}" destId="{AC9457FE-ED30-D94D-8797-EB7BEAF3BCC8}" srcOrd="2" destOrd="0" parTransId="{9D4B7234-CF37-124F-90D4-A36C636BF4D4}" sibTransId="{2BE46AB2-9C48-C94D-AAF0-039343828F41}"/>
    <dgm:cxn modelId="{4CC79737-15EC-424D-B5A2-DCD826FA6660}" srcId="{AC9457FE-ED30-D94D-8797-EB7BEAF3BCC8}" destId="{355168BA-40BD-694E-A0DB-8B2B168FA1BD}" srcOrd="0" destOrd="0" parTransId="{F112854F-BED8-2B45-8EF4-AE2268F4BBEE}" sibTransId="{E0BD0571-3C69-F543-8825-7FE6CAF19B26}"/>
    <dgm:cxn modelId="{CDA35477-3028-C549-B140-3C3DAD0048CD}" type="presOf" srcId="{355168BA-40BD-694E-A0DB-8B2B168FA1BD}" destId="{81835BEE-A53D-9149-8638-5C575E2FA6B9}" srcOrd="0" destOrd="0" presId="urn:microsoft.com/office/officeart/2005/8/layout/vList5"/>
    <dgm:cxn modelId="{EE995258-C32F-3C4B-AA89-D389CD4C41EE}" type="presOf" srcId="{BD21170B-FBF8-2B4D-9CCF-709E735FB466}" destId="{85285257-7810-1141-8EBB-19431113A28F}" srcOrd="0" destOrd="0" presId="urn:microsoft.com/office/officeart/2005/8/layout/vList5"/>
    <dgm:cxn modelId="{636E3682-B659-464C-84A4-AEAAC81C5209}" type="presOf" srcId="{CD83D751-5309-5941-9FE2-DF119A3DA4AB}" destId="{6BBAF8F5-5D40-7E40-9C0F-7E699E317856}" srcOrd="0" destOrd="0" presId="urn:microsoft.com/office/officeart/2005/8/layout/vList5"/>
    <dgm:cxn modelId="{9DAB9189-CACC-5547-8F3B-13D9495D1181}" srcId="{BD21170B-FBF8-2B4D-9CCF-709E735FB466}" destId="{624D0B0E-427C-FA41-B8AF-077CF6B2B1B2}" srcOrd="0" destOrd="0" parTransId="{9050D1C4-0C95-E746-8932-0F4F29990880}" sibTransId="{9DDDA1E9-A0F9-D346-A411-B4AFECC93CC7}"/>
    <dgm:cxn modelId="{86081D8A-8515-F74D-9439-35180A36A77D}" type="presOf" srcId="{BEA4C3D4-0968-B74B-8EB3-9B3B3164EABC}" destId="{2B5FE3A9-1EBA-2844-A4C1-57CCCE3C0CEA}" srcOrd="0" destOrd="0" presId="urn:microsoft.com/office/officeart/2005/8/layout/vList5"/>
    <dgm:cxn modelId="{F18B5CAC-085E-B642-A561-AFC1D7D6EDC2}" srcId="{BEA4C3D4-0968-B74B-8EB3-9B3B3164EABC}" destId="{CD83D751-5309-5941-9FE2-DF119A3DA4AB}" srcOrd="0" destOrd="0" parTransId="{890DBC00-C8B8-5840-94F6-00827D07D78C}" sibTransId="{9557B956-BFE5-D144-AE1D-1D01EFB1A3C4}"/>
    <dgm:cxn modelId="{90720DC5-84BA-B445-AF52-98CCC7393200}" type="presOf" srcId="{D621A959-78B2-7840-8DEF-9A202BD65F1F}" destId="{829DF5E3-D986-2443-A0E7-4F180A784547}" srcOrd="0" destOrd="0" presId="urn:microsoft.com/office/officeart/2005/8/layout/vList5"/>
    <dgm:cxn modelId="{1CF729ED-931C-2B4F-88C2-7B2E289442DE}" srcId="{D621A959-78B2-7840-8DEF-9A202BD65F1F}" destId="{BEA4C3D4-0968-B74B-8EB3-9B3B3164EABC}" srcOrd="1" destOrd="0" parTransId="{4B4CA387-24CF-324E-9938-C85A29C43773}" sibTransId="{CF556B83-4D0F-1D41-858B-8DFC144288EA}"/>
    <dgm:cxn modelId="{37BD0852-91A8-0E4F-AA79-F4215B916F3B}" type="presParOf" srcId="{829DF5E3-D986-2443-A0E7-4F180A784547}" destId="{D07114DD-DFB8-7949-AA04-0E2FEC507543}" srcOrd="0" destOrd="0" presId="urn:microsoft.com/office/officeart/2005/8/layout/vList5"/>
    <dgm:cxn modelId="{68406EDB-5D88-2040-BD9F-6FECAE3015E1}" type="presParOf" srcId="{D07114DD-DFB8-7949-AA04-0E2FEC507543}" destId="{85285257-7810-1141-8EBB-19431113A28F}" srcOrd="0" destOrd="0" presId="urn:microsoft.com/office/officeart/2005/8/layout/vList5"/>
    <dgm:cxn modelId="{086719C4-7F18-AE49-B3F1-49212CB5CBF3}" type="presParOf" srcId="{D07114DD-DFB8-7949-AA04-0E2FEC507543}" destId="{24FAE18B-2F1F-7044-A3CC-A04C6E0D0588}" srcOrd="1" destOrd="0" presId="urn:microsoft.com/office/officeart/2005/8/layout/vList5"/>
    <dgm:cxn modelId="{1827A4BE-DCB0-C149-9510-248B932A9E8B}" type="presParOf" srcId="{829DF5E3-D986-2443-A0E7-4F180A784547}" destId="{C6AFE8CC-C011-0444-9BCE-D90FA697465C}" srcOrd="1" destOrd="0" presId="urn:microsoft.com/office/officeart/2005/8/layout/vList5"/>
    <dgm:cxn modelId="{DDE96039-1091-4C47-AF7F-84195F5F377A}" type="presParOf" srcId="{829DF5E3-D986-2443-A0E7-4F180A784547}" destId="{9D501020-AD95-334A-BBEF-C189F9C5988F}" srcOrd="2" destOrd="0" presId="urn:microsoft.com/office/officeart/2005/8/layout/vList5"/>
    <dgm:cxn modelId="{4D2FDD41-4FE6-BF45-9EFE-2BBB169362D2}" type="presParOf" srcId="{9D501020-AD95-334A-BBEF-C189F9C5988F}" destId="{2B5FE3A9-1EBA-2844-A4C1-57CCCE3C0CEA}" srcOrd="0" destOrd="0" presId="urn:microsoft.com/office/officeart/2005/8/layout/vList5"/>
    <dgm:cxn modelId="{5EC444B5-BBF0-5045-85B9-BD105B638C6E}" type="presParOf" srcId="{9D501020-AD95-334A-BBEF-C189F9C5988F}" destId="{6BBAF8F5-5D40-7E40-9C0F-7E699E317856}" srcOrd="1" destOrd="0" presId="urn:microsoft.com/office/officeart/2005/8/layout/vList5"/>
    <dgm:cxn modelId="{CE1BBFE9-E9DD-084B-81BE-F09E36668C9E}" type="presParOf" srcId="{829DF5E3-D986-2443-A0E7-4F180A784547}" destId="{5DD22A46-C303-764C-9434-FE333E250947}" srcOrd="3" destOrd="0" presId="urn:microsoft.com/office/officeart/2005/8/layout/vList5"/>
    <dgm:cxn modelId="{50E11FE6-7585-3E41-AFE1-691CDD70ED6A}" type="presParOf" srcId="{829DF5E3-D986-2443-A0E7-4F180A784547}" destId="{D39F4F60-D5E6-DC4E-9FCD-84F2D8A7D86B}" srcOrd="4" destOrd="0" presId="urn:microsoft.com/office/officeart/2005/8/layout/vList5"/>
    <dgm:cxn modelId="{7855D570-03AA-3146-8F8C-530C9C5195BC}" type="presParOf" srcId="{D39F4F60-D5E6-DC4E-9FCD-84F2D8A7D86B}" destId="{8BB5BEA5-A36B-5642-91FF-45546EB08807}" srcOrd="0" destOrd="0" presId="urn:microsoft.com/office/officeart/2005/8/layout/vList5"/>
    <dgm:cxn modelId="{E2A1A7AE-135F-0F4F-A129-04496E7F950D}" type="presParOf" srcId="{D39F4F60-D5E6-DC4E-9FCD-84F2D8A7D86B}" destId="{81835BEE-A53D-9149-8638-5C575E2FA6B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9C966-FE01-4236-9635-DA9E8B19BF54}">
      <dsp:nvSpPr>
        <dsp:cNvPr id="0" name=""/>
        <dsp:cNvSpPr/>
      </dsp:nvSpPr>
      <dsp:spPr>
        <a:xfrm>
          <a:off x="1481550" y="3815457"/>
          <a:ext cx="91440" cy="592225"/>
        </a:xfrm>
        <a:custGeom>
          <a:avLst/>
          <a:gdLst/>
          <a:ahLst/>
          <a:cxnLst/>
          <a:rect l="0" t="0" r="0" b="0"/>
          <a:pathLst>
            <a:path>
              <a:moveTo>
                <a:pt x="45720" y="0"/>
              </a:moveTo>
              <a:lnTo>
                <a:pt x="45720" y="418015"/>
              </a:lnTo>
              <a:lnTo>
                <a:pt x="50985" y="418015"/>
              </a:lnTo>
              <a:lnTo>
                <a:pt x="50985" y="59222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DEF185-B72F-4F86-83D1-A88B2A8A646E}">
      <dsp:nvSpPr>
        <dsp:cNvPr id="0" name=""/>
        <dsp:cNvSpPr/>
      </dsp:nvSpPr>
      <dsp:spPr>
        <a:xfrm>
          <a:off x="1059883" y="1997822"/>
          <a:ext cx="467386" cy="623499"/>
        </a:xfrm>
        <a:custGeom>
          <a:avLst/>
          <a:gdLst/>
          <a:ahLst/>
          <a:cxnLst/>
          <a:rect l="0" t="0" r="0" b="0"/>
          <a:pathLst>
            <a:path>
              <a:moveTo>
                <a:pt x="0" y="0"/>
              </a:moveTo>
              <a:lnTo>
                <a:pt x="0" y="449289"/>
              </a:lnTo>
              <a:lnTo>
                <a:pt x="467386" y="449289"/>
              </a:lnTo>
              <a:lnTo>
                <a:pt x="467386" y="62349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6142AD-AD8F-4859-BC7E-3E09A863D631}">
      <dsp:nvSpPr>
        <dsp:cNvPr id="0" name=""/>
        <dsp:cNvSpPr/>
      </dsp:nvSpPr>
      <dsp:spPr>
        <a:xfrm>
          <a:off x="119620" y="803688"/>
          <a:ext cx="1880527" cy="11941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6B128-2E96-4045-979D-0841979EEBA9}">
      <dsp:nvSpPr>
        <dsp:cNvPr id="0" name=""/>
        <dsp:cNvSpPr/>
      </dsp:nvSpPr>
      <dsp:spPr>
        <a:xfrm>
          <a:off x="328567" y="1002188"/>
          <a:ext cx="1880527" cy="119413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0" i="0" u="none" strike="noStrike" kern="1200" cap="none" spc="0" normalizeH="0" baseline="0" noProof="0">
              <a:ln>
                <a:noFill/>
              </a:ln>
              <a:solidFill>
                <a:prstClr val="black"/>
              </a:solidFill>
              <a:effectLst/>
              <a:uLnTx/>
              <a:uFillTx/>
              <a:latin typeface="Calibri" charset="0"/>
              <a:ea typeface="ＭＳ Ｐゴシック" charset="0"/>
            </a:rPr>
            <a:t>LLM Attack Techniques(Ind spec) via </a:t>
          </a:r>
          <a:r>
            <a:rPr kumimoji="0" lang="en-US" sz="1400" b="1" i="0" u="none" strike="noStrike" kern="1200" cap="none" spc="0" normalizeH="0" baseline="0" noProof="0">
              <a:ln>
                <a:noFill/>
              </a:ln>
              <a:solidFill>
                <a:prstClr val="black"/>
              </a:solidFill>
              <a:effectLst/>
              <a:uLnTx/>
              <a:uFillTx/>
              <a:latin typeface="Calibri" charset="0"/>
              <a:ea typeface="ＭＳ Ｐゴシック" charset="0"/>
            </a:rPr>
            <a:t>Literature Survey &amp; Web-Scarping</a:t>
          </a:r>
          <a:endParaRPr lang="en-US" sz="1400" kern="1200" dirty="0"/>
        </a:p>
      </dsp:txBody>
      <dsp:txXfrm>
        <a:off x="363542" y="1037163"/>
        <a:ext cx="1810577" cy="1124184"/>
      </dsp:txXfrm>
    </dsp:sp>
    <dsp:sp modelId="{B6CD1C28-6353-4314-BC66-FE27F34BE60C}">
      <dsp:nvSpPr>
        <dsp:cNvPr id="0" name=""/>
        <dsp:cNvSpPr/>
      </dsp:nvSpPr>
      <dsp:spPr>
        <a:xfrm>
          <a:off x="587006" y="2621322"/>
          <a:ext cx="1880527" cy="11941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BAF5E2-9AEF-4467-9C3C-A391D99A85EA}">
      <dsp:nvSpPr>
        <dsp:cNvPr id="0" name=""/>
        <dsp:cNvSpPr/>
      </dsp:nvSpPr>
      <dsp:spPr>
        <a:xfrm>
          <a:off x="795954" y="2819822"/>
          <a:ext cx="1880527" cy="119413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Compilation of General and Industry-specific LLM Attack Techniques </a:t>
          </a:r>
        </a:p>
      </dsp:txBody>
      <dsp:txXfrm>
        <a:off x="830929" y="2854797"/>
        <a:ext cx="1810577" cy="1124184"/>
      </dsp:txXfrm>
    </dsp:sp>
    <dsp:sp modelId="{9CD4B38D-656D-40DF-990C-08A343B8758F}">
      <dsp:nvSpPr>
        <dsp:cNvPr id="0" name=""/>
        <dsp:cNvSpPr/>
      </dsp:nvSpPr>
      <dsp:spPr>
        <a:xfrm>
          <a:off x="592272" y="4407682"/>
          <a:ext cx="1880527" cy="11941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DE077-77AC-4F8B-8A95-5796BC04A0FC}">
      <dsp:nvSpPr>
        <dsp:cNvPr id="0" name=""/>
        <dsp:cNvSpPr/>
      </dsp:nvSpPr>
      <dsp:spPr>
        <a:xfrm>
          <a:off x="801219" y="4606183"/>
          <a:ext cx="1880527" cy="119413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Cybersecurity Attack Techniques Identified by </a:t>
          </a:r>
        </a:p>
        <a:p>
          <a:pPr marL="0" lvl="0" indent="0" algn="ctr" defTabSz="533400">
            <a:lnSpc>
              <a:spcPct val="90000"/>
            </a:lnSpc>
            <a:spcBef>
              <a:spcPct val="0"/>
            </a:spcBef>
            <a:spcAft>
              <a:spcPct val="35000"/>
            </a:spcAft>
            <a:buNone/>
          </a:pPr>
          <a:r>
            <a:rPr lang="en-US" sz="1200" kern="1200"/>
            <a:t>VERIS schema (Vocabulary for Event Recording and Incident Sharing)</a:t>
          </a:r>
          <a:endParaRPr lang="en-US" sz="1200" kern="1200" dirty="0"/>
        </a:p>
      </dsp:txBody>
      <dsp:txXfrm>
        <a:off x="836194" y="4641158"/>
        <a:ext cx="1810577" cy="1124184"/>
      </dsp:txXfrm>
    </dsp:sp>
    <dsp:sp modelId="{5AAAA86F-196F-4BC6-97B8-17F9E282603B}">
      <dsp:nvSpPr>
        <dsp:cNvPr id="0" name=""/>
        <dsp:cNvSpPr/>
      </dsp:nvSpPr>
      <dsp:spPr>
        <a:xfrm>
          <a:off x="2298422" y="809849"/>
          <a:ext cx="1880527" cy="11941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9E3389-6382-4C16-B870-B979465FAB1E}">
      <dsp:nvSpPr>
        <dsp:cNvPr id="0" name=""/>
        <dsp:cNvSpPr/>
      </dsp:nvSpPr>
      <dsp:spPr>
        <a:xfrm>
          <a:off x="2507369" y="1008349"/>
          <a:ext cx="1880527" cy="119413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MITRE ATLAS </a:t>
          </a:r>
          <a:r>
            <a:rPr lang="en-US" sz="1400" kern="1200" dirty="0"/>
            <a:t>(Adversarial Threat Landscape for Artificial-Intelligence Systems)</a:t>
          </a:r>
        </a:p>
      </dsp:txBody>
      <dsp:txXfrm>
        <a:off x="2542344" y="1043324"/>
        <a:ext cx="1810577" cy="1124184"/>
      </dsp:txXfrm>
    </dsp:sp>
    <dsp:sp modelId="{07A6DE17-296F-49F8-9BD9-A43770D4EA96}">
      <dsp:nvSpPr>
        <dsp:cNvPr id="0" name=""/>
        <dsp:cNvSpPr/>
      </dsp:nvSpPr>
      <dsp:spPr>
        <a:xfrm>
          <a:off x="3289520" y="4455053"/>
          <a:ext cx="1880527" cy="1194134"/>
        </a:xfrm>
        <a:prstGeom prst="roundRect">
          <a:avLst>
            <a:gd name="adj" fmla="val 10000"/>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3F2B3-9F03-46B2-9FC2-AA5327FDB5AE}">
      <dsp:nvSpPr>
        <dsp:cNvPr id="0" name=""/>
        <dsp:cNvSpPr/>
      </dsp:nvSpPr>
      <dsp:spPr>
        <a:xfrm>
          <a:off x="3498468" y="4653553"/>
          <a:ext cx="1880527" cy="119413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a:t>VCDB (VERIS Community </a:t>
          </a:r>
          <a:r>
            <a:rPr lang="en-US" sz="1300" b="0" kern="1200">
              <a:latin typeface="Aptos Display" panose="02110004020202020204"/>
            </a:rPr>
            <a:t>Database-filtered</a:t>
          </a:r>
          <a:r>
            <a:rPr lang="en-US" sz="1300" b="0" kern="1200"/>
            <a:t>)</a:t>
          </a:r>
          <a:endParaRPr lang="en-US" sz="1300" b="0" kern="1200" dirty="0"/>
        </a:p>
      </dsp:txBody>
      <dsp:txXfrm>
        <a:off x="3533443" y="4688528"/>
        <a:ext cx="1810577" cy="1124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0T01:54:42.948"/>
    </inkml:context>
    <inkml:brush xml:id="br0">
      <inkml:brushProperty name="width" value="0.1" units="cm"/>
      <inkml:brushProperty name="height" value="0.1" units="cm"/>
    </inkml:brush>
  </inkml:definitions>
  <inkml:trace contextRef="#ctx0" brushRef="#br0">14499 1299 1823 0 0,'11'-5'864'0'0,"20"-3"-288"0"0,15-4 320 0 0,17-6 544 0 0,8 0-256 0 0,3-3-448 0 0,6 3-192 0 0,-1 4-224 0 0,-2 5 0 0 0,-4 9-160 0 0,3 4 32 0 0,-1 2 0 0 0,-3 0-32 0 0,-2-1 0 0 0,-2-2-64 0 0,-2 5-288 0 0,4 0 128 0 0,-10 0 64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0B08C-94EE-4F1B-A4A1-9DDCE4FA2988}" type="datetimeFigureOut">
              <a:rPr lang="en-GB" smtClean="0"/>
              <a:t>02/05/2024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C44B6-A92F-4D98-B6A5-77EDBE4C1FDD}" type="slidenum">
              <a:rPr lang="en-GB" smtClean="0"/>
              <a:t>‹#›</a:t>
            </a:fld>
            <a:endParaRPr lang="en-GB"/>
          </a:p>
        </p:txBody>
      </p:sp>
    </p:spTree>
    <p:extLst>
      <p:ext uri="{BB962C8B-B14F-4D97-AF65-F5344CB8AC3E}">
        <p14:creationId xmlns:p14="http://schemas.microsoft.com/office/powerpoint/2010/main" val="638235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44</a:t>
            </a:fld>
            <a:endParaRPr lang="en-US"/>
          </a:p>
        </p:txBody>
      </p:sp>
    </p:spTree>
    <p:extLst>
      <p:ext uri="{BB962C8B-B14F-4D97-AF65-F5344CB8AC3E}">
        <p14:creationId xmlns:p14="http://schemas.microsoft.com/office/powerpoint/2010/main" val="285055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76</a:t>
            </a:fld>
            <a:endParaRPr lang="en-US"/>
          </a:p>
        </p:txBody>
      </p:sp>
    </p:spTree>
    <p:extLst>
      <p:ext uri="{BB962C8B-B14F-4D97-AF65-F5344CB8AC3E}">
        <p14:creationId xmlns:p14="http://schemas.microsoft.com/office/powerpoint/2010/main" val="80107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77</a:t>
            </a:fld>
            <a:endParaRPr lang="en-US"/>
          </a:p>
        </p:txBody>
      </p:sp>
    </p:spTree>
    <p:extLst>
      <p:ext uri="{BB962C8B-B14F-4D97-AF65-F5344CB8AC3E}">
        <p14:creationId xmlns:p14="http://schemas.microsoft.com/office/powerpoint/2010/main" val="204313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84</a:t>
            </a:fld>
            <a:endParaRPr lang="en-US"/>
          </a:p>
        </p:txBody>
      </p:sp>
    </p:spTree>
    <p:extLst>
      <p:ext uri="{BB962C8B-B14F-4D97-AF65-F5344CB8AC3E}">
        <p14:creationId xmlns:p14="http://schemas.microsoft.com/office/powerpoint/2010/main" val="81628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693E1-C882-F9F7-623C-145EBA11A38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9816F94-74B1-5AF2-7118-746A27935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27B04B9-5A1F-791B-BA10-72841858FB73}"/>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5" name="Footer Placeholder 4">
            <a:extLst>
              <a:ext uri="{FF2B5EF4-FFF2-40B4-BE49-F238E27FC236}">
                <a16:creationId xmlns:a16="http://schemas.microsoft.com/office/drawing/2014/main" id="{13654819-DD7F-A349-1B0E-C1A3FE6A54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E14A78-7BEE-44D0-3CB9-84B7B50E7541}"/>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3525822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9806-E3DD-C093-A53B-2B0BE300AD3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27174B6-4E35-1BF2-CC07-042A2AEAAB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96D8789-8106-E6F1-B1A9-80F59A771561}"/>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5" name="Footer Placeholder 4">
            <a:extLst>
              <a:ext uri="{FF2B5EF4-FFF2-40B4-BE49-F238E27FC236}">
                <a16:creationId xmlns:a16="http://schemas.microsoft.com/office/drawing/2014/main" id="{5F438A61-8CCA-8BA7-2D7C-1AC83D72D4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D92B49-5953-5C9B-3C51-A3C07B22F1E1}"/>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3649111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C76DB4-775D-E6A4-3AAD-B9245FB6E73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0E2EEFBB-B281-7C73-1C32-458F757A2E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9637FC6-FB9B-A18F-F98D-1DCDEC28F614}"/>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5" name="Footer Placeholder 4">
            <a:extLst>
              <a:ext uri="{FF2B5EF4-FFF2-40B4-BE49-F238E27FC236}">
                <a16:creationId xmlns:a16="http://schemas.microsoft.com/office/drawing/2014/main" id="{06DEE314-65E8-D2EA-329F-91B41433BB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BE2E63-AA18-AA67-BE6B-15C0069197C2}"/>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1404828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89887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251018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45397-BDB1-8ED0-6AD2-B7410A1E08E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E5EA9D-4469-BDF4-C2F3-5BDF0D06B37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B5292E2-2EED-039B-6A1A-3DFD5A97C3B2}"/>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5" name="Footer Placeholder 4">
            <a:extLst>
              <a:ext uri="{FF2B5EF4-FFF2-40B4-BE49-F238E27FC236}">
                <a16:creationId xmlns:a16="http://schemas.microsoft.com/office/drawing/2014/main" id="{E1E865D1-CECB-BDDC-CA99-87BDE4063B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CC3DD7-AB86-5542-D600-E2BC06FF414B}"/>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2119596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8889-912F-9EE3-FED5-C82BF8FC79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88356E49-E8CC-0383-B94C-B74A100C3F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B94D5CF-DD58-1EB4-9DDD-A16914A7157D}"/>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5" name="Footer Placeholder 4">
            <a:extLst>
              <a:ext uri="{FF2B5EF4-FFF2-40B4-BE49-F238E27FC236}">
                <a16:creationId xmlns:a16="http://schemas.microsoft.com/office/drawing/2014/main" id="{2CC32381-A29C-2B4F-7437-6C7B142FFB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3D7A0B-E1D3-A75D-3FEB-89E550A3DD42}"/>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185402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FFFF-EDFE-0569-9811-93CF8F65C61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029E613-9655-7981-91F9-D273280D2FE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3A64A7B-9906-5BB2-5AAB-F2FCC53A818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2B04581-C823-C65D-CDB1-E3CEDB2A3D28}"/>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6" name="Footer Placeholder 5">
            <a:extLst>
              <a:ext uri="{FF2B5EF4-FFF2-40B4-BE49-F238E27FC236}">
                <a16:creationId xmlns:a16="http://schemas.microsoft.com/office/drawing/2014/main" id="{E0381BBC-6EC0-4B0E-B8CF-3B3EA6BE526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2B46A8-6B22-8E53-6F57-988A797E79BD}"/>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3379179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8A5C-C7FF-5CC3-CC74-2B9A2C911AA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B5A2DF7F-E23A-AA35-80E6-A74ED1F0C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3E1043-26F8-56CD-5AE0-14AC10A4B0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0CE6150-E917-F026-856F-16853EFB5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E41EDA2-AE3E-D67F-8158-8BB5738261D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3C1931A-5EA0-5B0B-6298-D9BEE75DF3E7}"/>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8" name="Footer Placeholder 7">
            <a:extLst>
              <a:ext uri="{FF2B5EF4-FFF2-40B4-BE49-F238E27FC236}">
                <a16:creationId xmlns:a16="http://schemas.microsoft.com/office/drawing/2014/main" id="{90430034-B9E8-804D-546F-D7305548578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E7BC73-D67E-298F-EFF8-A2A6445382B7}"/>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364474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2F48-3605-5D8D-0FDD-FFCA1FF25D0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1D6EFCA-2DA9-4D74-5C68-92A464ED1159}"/>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4" name="Footer Placeholder 3">
            <a:extLst>
              <a:ext uri="{FF2B5EF4-FFF2-40B4-BE49-F238E27FC236}">
                <a16:creationId xmlns:a16="http://schemas.microsoft.com/office/drawing/2014/main" id="{6E244ABD-EB4A-82C4-C9E4-2BBFDDE7119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5401A1A-59F3-5506-E208-E7039D20B0EA}"/>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1413427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CB7CF-BA40-4CC9-3701-4102DFC39667}"/>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3" name="Footer Placeholder 2">
            <a:extLst>
              <a:ext uri="{FF2B5EF4-FFF2-40B4-BE49-F238E27FC236}">
                <a16:creationId xmlns:a16="http://schemas.microsoft.com/office/drawing/2014/main" id="{1E9C0C73-E5F9-78DE-69AA-3E6721661DD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E2D2E61-BBF5-D426-0585-69DB3E3546D6}"/>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589033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F986-8401-B4F2-37A5-6BB72A364D1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69AC9E7F-E212-41CD-B8C1-ABFCF5FF89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86A6B29-95F7-6D70-1278-45DE36F2F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6C4D4E8-2103-92BC-4461-EDAE1D8956B6}"/>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6" name="Footer Placeholder 5">
            <a:extLst>
              <a:ext uri="{FF2B5EF4-FFF2-40B4-BE49-F238E27FC236}">
                <a16:creationId xmlns:a16="http://schemas.microsoft.com/office/drawing/2014/main" id="{073592BB-BAEE-E4A5-D355-1C2B8C18E3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9232A8-B552-F6CB-13F9-9145596B9B98}"/>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205596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A22D-F2A8-237A-5131-C4F4C35098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C5D85789-B340-DD52-A20A-64A7BBDC3A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1C13807-9D71-A244-2C25-D397C7C3C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A40ECC-3960-5D4E-4D3F-E332D0D209CD}"/>
              </a:ext>
            </a:extLst>
          </p:cNvPr>
          <p:cNvSpPr>
            <a:spLocks noGrp="1"/>
          </p:cNvSpPr>
          <p:nvPr>
            <p:ph type="dt" sz="half" idx="10"/>
          </p:nvPr>
        </p:nvSpPr>
        <p:spPr/>
        <p:txBody>
          <a:bodyPr/>
          <a:lstStyle/>
          <a:p>
            <a:fld id="{93BDD249-1FF5-4130-A609-1A3585CF8B23}" type="datetimeFigureOut">
              <a:rPr lang="en-GB" smtClean="0"/>
              <a:t>02/05/2024</a:t>
            </a:fld>
            <a:endParaRPr lang="en-GB"/>
          </a:p>
        </p:txBody>
      </p:sp>
      <p:sp>
        <p:nvSpPr>
          <p:cNvPr id="6" name="Footer Placeholder 5">
            <a:extLst>
              <a:ext uri="{FF2B5EF4-FFF2-40B4-BE49-F238E27FC236}">
                <a16:creationId xmlns:a16="http://schemas.microsoft.com/office/drawing/2014/main" id="{DAD3E059-4395-9A1D-20B7-C9500DCA2B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7D5795-3AFF-F0DA-D31F-E6045AA030B5}"/>
              </a:ext>
            </a:extLst>
          </p:cNvPr>
          <p:cNvSpPr>
            <a:spLocks noGrp="1"/>
          </p:cNvSpPr>
          <p:nvPr>
            <p:ph type="sldNum" sz="quarter" idx="12"/>
          </p:nvPr>
        </p:nvSpPr>
        <p:spPr/>
        <p:txBody>
          <a:bodyPr/>
          <a:lstStyle/>
          <a:p>
            <a:fld id="{C0FBE272-44A7-4839-8EB8-90C8075D8DB2}" type="slidenum">
              <a:rPr lang="en-GB" smtClean="0"/>
              <a:t>‹#›</a:t>
            </a:fld>
            <a:endParaRPr lang="en-GB"/>
          </a:p>
        </p:txBody>
      </p:sp>
    </p:spTree>
    <p:extLst>
      <p:ext uri="{BB962C8B-B14F-4D97-AF65-F5344CB8AC3E}">
        <p14:creationId xmlns:p14="http://schemas.microsoft.com/office/powerpoint/2010/main" val="3279103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085649-776B-1E05-C186-2D7523DEE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31C2D87-DCDB-FC5A-8086-44A5DAB14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AD404CF-FEC6-1736-BB83-1A504037BD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BDD249-1FF5-4130-A609-1A3585CF8B23}" type="datetimeFigureOut">
              <a:rPr lang="en-GB" smtClean="0"/>
              <a:t>02/05/2024</a:t>
            </a:fld>
            <a:endParaRPr lang="en-GB"/>
          </a:p>
        </p:txBody>
      </p:sp>
      <p:sp>
        <p:nvSpPr>
          <p:cNvPr id="5" name="Footer Placeholder 4">
            <a:extLst>
              <a:ext uri="{FF2B5EF4-FFF2-40B4-BE49-F238E27FC236}">
                <a16:creationId xmlns:a16="http://schemas.microsoft.com/office/drawing/2014/main" id="{BF710EE3-DD9A-2055-334E-E067B020E8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9149D8C-FD06-005E-8631-17BA5CA6F6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FBE272-44A7-4839-8EB8-90C8075D8DB2}" type="slidenum">
              <a:rPr lang="en-GB" smtClean="0"/>
              <a:t>‹#›</a:t>
            </a:fld>
            <a:endParaRPr lang="en-GB"/>
          </a:p>
        </p:txBody>
      </p:sp>
    </p:spTree>
    <p:extLst>
      <p:ext uri="{BB962C8B-B14F-4D97-AF65-F5344CB8AC3E}">
        <p14:creationId xmlns:p14="http://schemas.microsoft.com/office/powerpoint/2010/main" val="1486155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8/10/relationships/comments" Target="../comments/modernComment_122_578E495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em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emf"/><Relationship Id="rId2" Type="http://schemas.microsoft.com/office/2018/10/relationships/comments" Target="../comments/modernComment_154_6A80CCE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6.emf"/><Relationship Id="rId5" Type="http://schemas.openxmlformats.org/officeDocument/2006/relationships/diagramQuickStyle" Target="../diagrams/quickStyle1.xml"/><Relationship Id="rId10" Type="http://schemas.openxmlformats.org/officeDocument/2006/relationships/image" Target="../media/image5.emf"/><Relationship Id="rId4" Type="http://schemas.openxmlformats.org/officeDocument/2006/relationships/diagramLayout" Target="../diagrams/layout1.xml"/><Relationship Id="rId9"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6.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12.xml"/><Relationship Id="rId4" Type="http://schemas.openxmlformats.org/officeDocument/2006/relationships/image" Target="../media/image82.jpe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3.png"/><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www.upguard.com/blog/how-to-perform-a-cyber-risk-analysis#:~:text=Cyber%20risk%20is%20calculated%20by,x%20Vulnerability%20x%20Information%20Value"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hyperlink" Target="https://huggingface.co/recobo/agriculture-bert-uncased" TargetMode="External"/><Relationship Id="rId3" Type="http://schemas.openxmlformats.org/officeDocument/2006/relationships/hyperlink" Target="https://doi.org/10.48550/arXiv.2312.10982" TargetMode="External"/><Relationship Id="rId7" Type="http://schemas.openxmlformats.org/officeDocument/2006/relationships/hyperlink" Target="https://agtecher.com/agrigpt-llm-2sided/" TargetMode="External"/><Relationship Id="rId2" Type="http://schemas.openxmlformats.org/officeDocument/2006/relationships/hyperlink" Target="https://arxiv.org/abs/2308.06463" TargetMode="External"/><Relationship Id="rId1" Type="http://schemas.openxmlformats.org/officeDocument/2006/relationships/slideLayout" Target="../slideLayouts/slideLayout12.xml"/><Relationship Id="rId6" Type="http://schemas.openxmlformats.org/officeDocument/2006/relationships/hyperlink" Target="https://arxiv.org/abs/2312.06717" TargetMode="External"/><Relationship Id="rId5" Type="http://schemas.openxmlformats.org/officeDocument/2006/relationships/hyperlink" Target="https://doi.org/10.48550/arXiv.2311.08370" TargetMode="External"/><Relationship Id="rId10" Type="http://schemas.openxmlformats.org/officeDocument/2006/relationships/hyperlink" Target="https://medium.com/@vionaquadros/bert-for-agriculture-domain-f655d80c7da4" TargetMode="External"/><Relationship Id="rId4" Type="http://schemas.openxmlformats.org/officeDocument/2006/relationships/hyperlink" Target="https://doi.org/10.1145/3582515.3609536" TargetMode="External"/><Relationship Id="rId9" Type="http://schemas.openxmlformats.org/officeDocument/2006/relationships/hyperlink" Target="https://medium.com/@asanwari/a-pre-trained-transformer-model-for-agricultural-domain-81e70b4cb2bf"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svg"/><Relationship Id="rId7" Type="http://schemas.openxmlformats.org/officeDocument/2006/relationships/image" Target="../media/image105.svg"/><Relationship Id="rId2"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 Id="rId9" Type="http://schemas.openxmlformats.org/officeDocument/2006/relationships/image" Target="../media/image107.svg"/></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microsoft.com/office/2018/10/relationships/comments" Target="../comments/modernComment_121_8DDFB81C.xml"/><Relationship Id="rId1" Type="http://schemas.openxmlformats.org/officeDocument/2006/relationships/slideLayout" Target="../slideLayouts/slideLayout12.xml"/><Relationship Id="rId5" Type="http://schemas.openxmlformats.org/officeDocument/2006/relationships/image" Target="../media/image1870.png"/><Relationship Id="rId4" Type="http://schemas.openxmlformats.org/officeDocument/2006/relationships/customXml" Target="../ink/ink1.xml"/></Relationships>
</file>

<file path=ppt/slides/_rels/slide8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s>
</file>

<file path=ppt/slides/_rels/slide8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8B63-9EA4-1CA9-F6CB-A0E307C6E38A}"/>
              </a:ext>
            </a:extLst>
          </p:cNvPr>
          <p:cNvSpPr>
            <a:spLocks noGrp="1"/>
          </p:cNvSpPr>
          <p:nvPr>
            <p:ph type="title"/>
          </p:nvPr>
        </p:nvSpPr>
        <p:spPr/>
        <p:txBody>
          <a:bodyPr/>
          <a:lstStyle/>
          <a:p>
            <a:endParaRPr lang="en-US"/>
          </a:p>
        </p:txBody>
      </p:sp>
      <p:graphicFrame>
        <p:nvGraphicFramePr>
          <p:cNvPr id="5" name="Content Placeholder 3">
            <a:extLst>
              <a:ext uri="{FF2B5EF4-FFF2-40B4-BE49-F238E27FC236}">
                <a16:creationId xmlns:a16="http://schemas.microsoft.com/office/drawing/2014/main" id="{6837784C-32A5-9455-96B8-435883A288F5}"/>
              </a:ext>
            </a:extLst>
          </p:cNvPr>
          <p:cNvGraphicFramePr>
            <a:graphicFrameLocks/>
          </p:cNvGraphicFramePr>
          <p:nvPr/>
        </p:nvGraphicFramePr>
        <p:xfrm>
          <a:off x="1828800" y="159723"/>
          <a:ext cx="8045115" cy="1910691"/>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4218804742"/>
                    </a:ext>
                  </a:extLst>
                </a:gridCol>
                <a:gridCol w="912870">
                  <a:extLst>
                    <a:ext uri="{9D8B030D-6E8A-4147-A177-3AD203B41FA5}">
                      <a16:colId xmlns:a16="http://schemas.microsoft.com/office/drawing/2014/main" val="1275120387"/>
                    </a:ext>
                  </a:extLst>
                </a:gridCol>
                <a:gridCol w="992130">
                  <a:extLst>
                    <a:ext uri="{9D8B030D-6E8A-4147-A177-3AD203B41FA5}">
                      <a16:colId xmlns:a16="http://schemas.microsoft.com/office/drawing/2014/main" val="1203827266"/>
                    </a:ext>
                  </a:extLst>
                </a:gridCol>
                <a:gridCol w="685800">
                  <a:extLst>
                    <a:ext uri="{9D8B030D-6E8A-4147-A177-3AD203B41FA5}">
                      <a16:colId xmlns:a16="http://schemas.microsoft.com/office/drawing/2014/main" val="4101035934"/>
                    </a:ext>
                  </a:extLst>
                </a:gridCol>
                <a:gridCol w="1215189">
                  <a:extLst>
                    <a:ext uri="{9D8B030D-6E8A-4147-A177-3AD203B41FA5}">
                      <a16:colId xmlns:a16="http://schemas.microsoft.com/office/drawing/2014/main" val="1276620226"/>
                    </a:ext>
                  </a:extLst>
                </a:gridCol>
                <a:gridCol w="1219200">
                  <a:extLst>
                    <a:ext uri="{9D8B030D-6E8A-4147-A177-3AD203B41FA5}">
                      <a16:colId xmlns:a16="http://schemas.microsoft.com/office/drawing/2014/main" val="1603239485"/>
                    </a:ext>
                  </a:extLst>
                </a:gridCol>
                <a:gridCol w="1419726">
                  <a:extLst>
                    <a:ext uri="{9D8B030D-6E8A-4147-A177-3AD203B41FA5}">
                      <a16:colId xmlns:a16="http://schemas.microsoft.com/office/drawing/2014/main" val="3663279598"/>
                    </a:ext>
                  </a:extLst>
                </a:gridCol>
              </a:tblGrid>
              <a:tr h="311777">
                <a:tc>
                  <a:txBody>
                    <a:bodyPr/>
                    <a:lstStyle/>
                    <a:p>
                      <a:pPr fontAlgn="b"/>
                      <a:r>
                        <a:rPr lang="en-US" sz="1400" b="1" dirty="0">
                          <a:effectLst/>
                        </a:rPr>
                        <a:t>Industry</a:t>
                      </a:r>
                    </a:p>
                  </a:txBody>
                  <a:tcPr anchor="b"/>
                </a:tc>
                <a:tc>
                  <a:txBody>
                    <a:bodyPr/>
                    <a:lstStyle/>
                    <a:p>
                      <a:pPr fontAlgn="b"/>
                      <a:r>
                        <a:rPr lang="en-US" sz="1400" b="1" dirty="0">
                          <a:effectLst/>
                        </a:rPr>
                        <a:t>Phishing</a:t>
                      </a:r>
                    </a:p>
                  </a:txBody>
                  <a:tcPr anchor="b"/>
                </a:tc>
                <a:tc>
                  <a:txBody>
                    <a:bodyPr/>
                    <a:lstStyle/>
                    <a:p>
                      <a:pPr fontAlgn="b"/>
                      <a:r>
                        <a:rPr lang="en-US" sz="1400" b="1" dirty="0">
                          <a:effectLst/>
                        </a:rPr>
                        <a:t>Malware</a:t>
                      </a:r>
                    </a:p>
                  </a:txBody>
                  <a:tcPr anchor="b"/>
                </a:tc>
                <a:tc>
                  <a:txBody>
                    <a:bodyPr/>
                    <a:lstStyle/>
                    <a:p>
                      <a:pPr fontAlgn="b"/>
                      <a:r>
                        <a:rPr lang="en-US" sz="1400" b="1">
                          <a:effectLst/>
                        </a:rPr>
                        <a:t>DDoS</a:t>
                      </a:r>
                    </a:p>
                  </a:txBody>
                  <a:tcPr anchor="b"/>
                </a:tc>
                <a:tc>
                  <a:txBody>
                    <a:bodyPr/>
                    <a:lstStyle/>
                    <a:p>
                      <a:pPr fontAlgn="b"/>
                      <a:r>
                        <a:rPr lang="en-US" sz="1400" b="1" dirty="0">
                          <a:effectLst/>
                        </a:rPr>
                        <a:t>Insider Threat</a:t>
                      </a:r>
                    </a:p>
                  </a:txBody>
                  <a:tcPr anchor="b"/>
                </a:tc>
                <a:tc>
                  <a:txBody>
                    <a:bodyPr/>
                    <a:lstStyle/>
                    <a:p>
                      <a:pPr fontAlgn="b"/>
                      <a:r>
                        <a:rPr lang="en-US" sz="1400" b="1" dirty="0">
                          <a:effectLst/>
                        </a:rPr>
                        <a:t>Ransomware</a:t>
                      </a:r>
                    </a:p>
                  </a:txBody>
                  <a:tcPr anchor="b">
                    <a:lnB w="12700" cap="flat" cmpd="sng" algn="ctr">
                      <a:solidFill>
                        <a:schemeClr val="tx1"/>
                      </a:solidFill>
                      <a:prstDash val="solid"/>
                      <a:round/>
                      <a:headEnd type="none" w="med" len="med"/>
                      <a:tailEnd type="none" w="med" len="med"/>
                    </a:lnB>
                  </a:tcPr>
                </a:tc>
                <a:tc>
                  <a:txBody>
                    <a:bodyPr/>
                    <a:lstStyle/>
                    <a:p>
                      <a:pPr fontAlgn="b"/>
                      <a:r>
                        <a:rPr lang="en-US" sz="1200" b="1" i="1" dirty="0">
                          <a:effectLst/>
                        </a:rPr>
                        <a:t>Total Freq. across Actions</a:t>
                      </a:r>
                    </a:p>
                  </a:txBody>
                  <a:tcPr anchor="b">
                    <a:solidFill>
                      <a:schemeClr val="bg2">
                        <a:lumMod val="50000"/>
                      </a:schemeClr>
                    </a:solidFill>
                  </a:tcPr>
                </a:tc>
                <a:extLst>
                  <a:ext uri="{0D108BD9-81ED-4DB2-BD59-A6C34878D82A}">
                    <a16:rowId xmlns:a16="http://schemas.microsoft.com/office/drawing/2014/main" val="2728732386"/>
                  </a:ext>
                </a:extLst>
              </a:tr>
              <a:tr h="311777">
                <a:tc>
                  <a:txBody>
                    <a:bodyPr/>
                    <a:lstStyle/>
                    <a:p>
                      <a:pPr fontAlgn="base"/>
                      <a:r>
                        <a:rPr lang="en-US" sz="1400" dirty="0">
                          <a:effectLst/>
                        </a:rPr>
                        <a:t>Banking</a:t>
                      </a:r>
                    </a:p>
                  </a:txBody>
                  <a:tcPr anchor="ctr"/>
                </a:tc>
                <a:tc>
                  <a:txBody>
                    <a:bodyPr/>
                    <a:lstStyle/>
                    <a:p>
                      <a:pPr fontAlgn="base"/>
                      <a:r>
                        <a:rPr lang="en-US" sz="1400" dirty="0">
                          <a:effectLst/>
                        </a:rPr>
                        <a:t>100</a:t>
                      </a:r>
                    </a:p>
                  </a:txBody>
                  <a:tcPr anchor="ctr"/>
                </a:tc>
                <a:tc>
                  <a:txBody>
                    <a:bodyPr/>
                    <a:lstStyle/>
                    <a:p>
                      <a:pPr fontAlgn="base"/>
                      <a:r>
                        <a:rPr lang="en-US" sz="1400">
                          <a:effectLst/>
                        </a:rPr>
                        <a:t>150</a:t>
                      </a:r>
                    </a:p>
                  </a:txBody>
                  <a:tcPr anchor="ctr"/>
                </a:tc>
                <a:tc>
                  <a:txBody>
                    <a:bodyPr/>
                    <a:lstStyle/>
                    <a:p>
                      <a:pPr fontAlgn="base"/>
                      <a:r>
                        <a:rPr lang="en-US" sz="1400">
                          <a:effectLst/>
                        </a:rPr>
                        <a:t>50</a:t>
                      </a:r>
                    </a:p>
                  </a:txBody>
                  <a:tcPr anchor="ctr"/>
                </a:tc>
                <a:tc>
                  <a:txBody>
                    <a:bodyPr/>
                    <a:lstStyle/>
                    <a:p>
                      <a:pPr fontAlgn="base"/>
                      <a:r>
                        <a:rPr lang="en-US" sz="1400">
                          <a:effectLst/>
                        </a:rPr>
                        <a:t>30</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400" dirty="0">
                          <a:effectLst/>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400" dirty="0">
                          <a:effectLst/>
                        </a:rPr>
                        <a:t>400</a:t>
                      </a:r>
                    </a:p>
                  </a:txBody>
                  <a:tcPr anchor="ct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18606786"/>
                  </a:ext>
                </a:extLst>
              </a:tr>
              <a:tr h="311777">
                <a:tc>
                  <a:txBody>
                    <a:bodyPr/>
                    <a:lstStyle/>
                    <a:p>
                      <a:pPr fontAlgn="base"/>
                      <a:r>
                        <a:rPr lang="en-US" sz="1400">
                          <a:effectLst/>
                        </a:rPr>
                        <a:t>Healthcare</a:t>
                      </a:r>
                    </a:p>
                  </a:txBody>
                  <a:tcPr anchor="ctr"/>
                </a:tc>
                <a:tc>
                  <a:txBody>
                    <a:bodyPr/>
                    <a:lstStyle/>
                    <a:p>
                      <a:pPr fontAlgn="base"/>
                      <a:r>
                        <a:rPr lang="en-US" sz="1400" dirty="0">
                          <a:effectLst/>
                        </a:rPr>
                        <a:t>80</a:t>
                      </a:r>
                    </a:p>
                  </a:txBody>
                  <a:tcPr anchor="ctr"/>
                </a:tc>
                <a:tc>
                  <a:txBody>
                    <a:bodyPr/>
                    <a:lstStyle/>
                    <a:p>
                      <a:pPr fontAlgn="base"/>
                      <a:r>
                        <a:rPr lang="en-US" sz="1400" dirty="0">
                          <a:effectLst/>
                        </a:rPr>
                        <a:t>120</a:t>
                      </a:r>
                    </a:p>
                  </a:txBody>
                  <a:tcPr anchor="ctr"/>
                </a:tc>
                <a:tc>
                  <a:txBody>
                    <a:bodyPr/>
                    <a:lstStyle/>
                    <a:p>
                      <a:pPr fontAlgn="base"/>
                      <a:r>
                        <a:rPr lang="en-US" sz="1400" dirty="0">
                          <a:effectLst/>
                        </a:rPr>
                        <a:t>40</a:t>
                      </a:r>
                    </a:p>
                  </a:txBody>
                  <a:tcPr anchor="ctr"/>
                </a:tc>
                <a:tc>
                  <a:txBody>
                    <a:bodyPr/>
                    <a:lstStyle/>
                    <a:p>
                      <a:pPr fontAlgn="base"/>
                      <a:r>
                        <a:rPr lang="en-US" sz="1400" dirty="0">
                          <a:effectLst/>
                        </a:rPr>
                        <a:t>60</a:t>
                      </a:r>
                    </a:p>
                  </a:txBody>
                  <a:tcPr anchor="ctr"/>
                </a:tc>
                <a:tc>
                  <a:txBody>
                    <a:bodyPr/>
                    <a:lstStyle/>
                    <a:p>
                      <a:pPr fontAlgn="base"/>
                      <a:r>
                        <a:rPr lang="en-US" sz="1400" dirty="0">
                          <a:effectLst/>
                        </a:rPr>
                        <a:t>100</a:t>
                      </a:r>
                    </a:p>
                  </a:txBody>
                  <a:tcPr anchor="ctr">
                    <a:lnT w="12700" cap="flat" cmpd="sng" algn="ctr">
                      <a:solidFill>
                        <a:schemeClr val="tx1"/>
                      </a:solidFill>
                      <a:prstDash val="solid"/>
                      <a:round/>
                      <a:headEnd type="none" w="med" len="med"/>
                      <a:tailEnd type="none" w="med" len="med"/>
                    </a:lnT>
                  </a:tcPr>
                </a:tc>
                <a:tc>
                  <a:txBody>
                    <a:bodyPr/>
                    <a:lstStyle/>
                    <a:p>
                      <a:pPr fontAlgn="base"/>
                      <a:r>
                        <a:rPr lang="en-US" sz="1400" dirty="0">
                          <a:effectLst/>
                        </a:rPr>
                        <a:t>400</a:t>
                      </a:r>
                    </a:p>
                  </a:txBody>
                  <a:tcPr anchor="ctr">
                    <a:noFill/>
                  </a:tcPr>
                </a:tc>
                <a:extLst>
                  <a:ext uri="{0D108BD9-81ED-4DB2-BD59-A6C34878D82A}">
                    <a16:rowId xmlns:a16="http://schemas.microsoft.com/office/drawing/2014/main" val="2423451284"/>
                  </a:ext>
                </a:extLst>
              </a:tr>
              <a:tr h="311777">
                <a:tc>
                  <a:txBody>
                    <a:bodyPr/>
                    <a:lstStyle/>
                    <a:p>
                      <a:pPr fontAlgn="base"/>
                      <a:r>
                        <a:rPr lang="en-US" sz="1400" dirty="0">
                          <a:effectLst/>
                        </a:rPr>
                        <a:t>Retail</a:t>
                      </a:r>
                    </a:p>
                  </a:txBody>
                  <a:tcPr anchor="ctr"/>
                </a:tc>
                <a:tc>
                  <a:txBody>
                    <a:bodyPr/>
                    <a:lstStyle/>
                    <a:p>
                      <a:pPr fontAlgn="base"/>
                      <a:r>
                        <a:rPr lang="en-US" sz="1400" dirty="0">
                          <a:effectLst/>
                        </a:rPr>
                        <a:t>90</a:t>
                      </a:r>
                    </a:p>
                  </a:txBody>
                  <a:tcPr anchor="ctr"/>
                </a:tc>
                <a:tc>
                  <a:txBody>
                    <a:bodyPr/>
                    <a:lstStyle/>
                    <a:p>
                      <a:pPr fontAlgn="base"/>
                      <a:r>
                        <a:rPr lang="en-US" sz="1400" dirty="0">
                          <a:effectLst/>
                        </a:rPr>
                        <a:t>110</a:t>
                      </a:r>
                    </a:p>
                  </a:txBody>
                  <a:tcPr anchor="ctr"/>
                </a:tc>
                <a:tc>
                  <a:txBody>
                    <a:bodyPr/>
                    <a:lstStyle/>
                    <a:p>
                      <a:pPr fontAlgn="base"/>
                      <a:r>
                        <a:rPr lang="en-US" sz="1400" dirty="0">
                          <a:effectLst/>
                        </a:rPr>
                        <a:t>70</a:t>
                      </a:r>
                    </a:p>
                  </a:txBody>
                  <a:tcPr anchor="ctr"/>
                </a:tc>
                <a:tc>
                  <a:txBody>
                    <a:bodyPr/>
                    <a:lstStyle/>
                    <a:p>
                      <a:pPr fontAlgn="base"/>
                      <a:r>
                        <a:rPr lang="en-US" sz="1400" dirty="0">
                          <a:effectLst/>
                        </a:rPr>
                        <a:t>20</a:t>
                      </a:r>
                    </a:p>
                  </a:txBody>
                  <a:tcPr anchor="ctr"/>
                </a:tc>
                <a:tc>
                  <a:txBody>
                    <a:bodyPr/>
                    <a:lstStyle/>
                    <a:p>
                      <a:pPr fontAlgn="base"/>
                      <a:r>
                        <a:rPr lang="en-US" sz="1400" dirty="0">
                          <a:effectLst/>
                        </a:rPr>
                        <a:t>60</a:t>
                      </a:r>
                    </a:p>
                  </a:txBody>
                  <a:tcPr anchor="ctr"/>
                </a:tc>
                <a:tc>
                  <a:txBody>
                    <a:bodyPr/>
                    <a:lstStyle/>
                    <a:p>
                      <a:pPr fontAlgn="base"/>
                      <a:r>
                        <a:rPr lang="en-US" sz="1400" dirty="0">
                          <a:effectLst/>
                        </a:rPr>
                        <a:t>350</a:t>
                      </a:r>
                    </a:p>
                  </a:txBody>
                  <a:tcPr anchor="ctr">
                    <a:noFill/>
                  </a:tcPr>
                </a:tc>
                <a:extLst>
                  <a:ext uri="{0D108BD9-81ED-4DB2-BD59-A6C34878D82A}">
                    <a16:rowId xmlns:a16="http://schemas.microsoft.com/office/drawing/2014/main" val="517991710"/>
                  </a:ext>
                </a:extLst>
              </a:tr>
              <a:tr h="31177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1" dirty="0">
                          <a:solidFill>
                            <a:schemeClr val="bg1"/>
                          </a:solidFill>
                          <a:effectLst/>
                        </a:rPr>
                        <a:t>Total Freq. across Industries</a:t>
                      </a:r>
                    </a:p>
                  </a:txBody>
                  <a:tcPr anchor="ctr">
                    <a:solidFill>
                      <a:srgbClr val="546D7A"/>
                    </a:solidFill>
                  </a:tcPr>
                </a:tc>
                <a:tc>
                  <a:txBody>
                    <a:bodyPr/>
                    <a:lstStyle/>
                    <a:p>
                      <a:pPr fontAlgn="base"/>
                      <a:r>
                        <a:rPr lang="en-US" sz="1400" dirty="0">
                          <a:effectLst/>
                        </a:rPr>
                        <a:t>270</a:t>
                      </a:r>
                    </a:p>
                  </a:txBody>
                  <a:tcPr anchor="ctr">
                    <a:noFill/>
                  </a:tcPr>
                </a:tc>
                <a:tc>
                  <a:txBody>
                    <a:bodyPr/>
                    <a:lstStyle/>
                    <a:p>
                      <a:pPr fontAlgn="base"/>
                      <a:r>
                        <a:rPr lang="en-US" sz="1400" dirty="0">
                          <a:effectLst/>
                        </a:rPr>
                        <a:t>380</a:t>
                      </a:r>
                    </a:p>
                  </a:txBody>
                  <a:tcPr anchor="ctr">
                    <a:noFill/>
                  </a:tcPr>
                </a:tc>
                <a:tc>
                  <a:txBody>
                    <a:bodyPr/>
                    <a:lstStyle/>
                    <a:p>
                      <a:pPr fontAlgn="base"/>
                      <a:r>
                        <a:rPr lang="en-US" sz="1400" dirty="0">
                          <a:effectLst/>
                        </a:rPr>
                        <a:t>160</a:t>
                      </a:r>
                    </a:p>
                  </a:txBody>
                  <a:tcPr anchor="ctr">
                    <a:noFill/>
                  </a:tcPr>
                </a:tc>
                <a:tc>
                  <a:txBody>
                    <a:bodyPr/>
                    <a:lstStyle/>
                    <a:p>
                      <a:pPr fontAlgn="base"/>
                      <a:r>
                        <a:rPr lang="en-US" sz="1400" dirty="0">
                          <a:effectLst/>
                        </a:rPr>
                        <a:t>110</a:t>
                      </a:r>
                    </a:p>
                  </a:txBody>
                  <a:tcPr anchor="ctr">
                    <a:noFill/>
                  </a:tcPr>
                </a:tc>
                <a:tc>
                  <a:txBody>
                    <a:bodyPr/>
                    <a:lstStyle/>
                    <a:p>
                      <a:pPr fontAlgn="base"/>
                      <a:r>
                        <a:rPr lang="en-US" sz="1400" dirty="0">
                          <a:effectLst/>
                        </a:rPr>
                        <a:t>350</a:t>
                      </a:r>
                    </a:p>
                  </a:txBody>
                  <a:tcPr anchor="ctr">
                    <a:noFill/>
                  </a:tcPr>
                </a:tc>
                <a:tc>
                  <a:txBody>
                    <a:bodyPr/>
                    <a:lstStyle/>
                    <a:p>
                      <a:pPr fontAlgn="base"/>
                      <a:endParaRPr lang="en-US" sz="1400" dirty="0">
                        <a:effectLst/>
                      </a:endParaRPr>
                    </a:p>
                  </a:txBody>
                  <a:tcPr anchor="ctr">
                    <a:solidFill>
                      <a:schemeClr val="bg1"/>
                    </a:solidFill>
                  </a:tcPr>
                </a:tc>
                <a:extLst>
                  <a:ext uri="{0D108BD9-81ED-4DB2-BD59-A6C34878D82A}">
                    <a16:rowId xmlns:a16="http://schemas.microsoft.com/office/drawing/2014/main" val="2055969219"/>
                  </a:ext>
                </a:extLst>
              </a:tr>
            </a:tbl>
          </a:graphicData>
        </a:graphic>
      </p:graphicFrame>
      <p:sp>
        <p:nvSpPr>
          <p:cNvPr id="19" name="Content Placeholder 18">
            <a:extLst>
              <a:ext uri="{FF2B5EF4-FFF2-40B4-BE49-F238E27FC236}">
                <a16:creationId xmlns:a16="http://schemas.microsoft.com/office/drawing/2014/main" id="{F154E015-B583-F479-7213-0D9003A71184}"/>
              </a:ext>
            </a:extLst>
          </p:cNvPr>
          <p:cNvSpPr txBox="1">
            <a:spLocks noGrp="1"/>
          </p:cNvSpPr>
          <p:nvPr>
            <p:ph idx="1"/>
          </p:nvPr>
        </p:nvSpPr>
        <p:spPr>
          <a:xfrm>
            <a:off x="180064" y="3200400"/>
            <a:ext cx="5522495" cy="3847207"/>
          </a:xfrm>
          <a:prstGeom prst="rect">
            <a:avLst/>
          </a:prstGeom>
          <a:noFill/>
        </p:spPr>
        <p:txBody>
          <a:bodyPr wrap="square" rtlCol="0">
            <a:spAutoFit/>
          </a:bodyPr>
          <a:lstStyle/>
          <a:p>
            <a:pPr marL="0" indent="0"/>
            <a:r>
              <a:rPr lang="en-US" sz="1400" u="sng" dirty="0"/>
              <a:t>For Each industry</a:t>
            </a:r>
            <a:r>
              <a:rPr lang="en-US" sz="1400" dirty="0"/>
              <a:t>, </a:t>
            </a:r>
            <a:r>
              <a:rPr lang="en-US" sz="1400" b="1" i="1" dirty="0"/>
              <a:t>normalizing</a:t>
            </a:r>
            <a:r>
              <a:rPr lang="en-US" sz="1400" dirty="0"/>
              <a:t> incident frequencies </a:t>
            </a:r>
            <a:r>
              <a:rPr lang="en-US" sz="1400" u="sng" dirty="0"/>
              <a:t>across  all attack techniques(i.e., Actions)</a:t>
            </a:r>
            <a:r>
              <a:rPr lang="en-US" sz="1400" dirty="0"/>
              <a:t>:</a:t>
            </a:r>
            <a:endParaRPr lang="en-US" sz="1400" u="sng" dirty="0"/>
          </a:p>
          <a:p>
            <a:endParaRPr lang="en-US" sz="18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20" name="Table 19">
            <a:extLst>
              <a:ext uri="{FF2B5EF4-FFF2-40B4-BE49-F238E27FC236}">
                <a16:creationId xmlns:a16="http://schemas.microsoft.com/office/drawing/2014/main" id="{B050E3D2-08AD-0A07-8800-E44471E2AFCA}"/>
              </a:ext>
            </a:extLst>
          </p:cNvPr>
          <p:cNvGraphicFramePr>
            <a:graphicFrameLocks noGrp="1"/>
          </p:cNvGraphicFramePr>
          <p:nvPr/>
        </p:nvGraphicFramePr>
        <p:xfrm>
          <a:off x="184729" y="3886200"/>
          <a:ext cx="5203659" cy="1280160"/>
        </p:xfrm>
        <a:graphic>
          <a:graphicData uri="http://schemas.openxmlformats.org/drawingml/2006/table">
            <a:tbl>
              <a:tblPr firstRow="1" bandRow="1">
                <a:tableStyleId>{B301B821-A1FF-4177-AEE7-76D212191A09}</a:tableStyleId>
              </a:tblPr>
              <a:tblGrid>
                <a:gridCol w="936740">
                  <a:extLst>
                    <a:ext uri="{9D8B030D-6E8A-4147-A177-3AD203B41FA5}">
                      <a16:colId xmlns:a16="http://schemas.microsoft.com/office/drawing/2014/main" val="3475151144"/>
                    </a:ext>
                  </a:extLst>
                </a:gridCol>
                <a:gridCol w="746600">
                  <a:extLst>
                    <a:ext uri="{9D8B030D-6E8A-4147-A177-3AD203B41FA5}">
                      <a16:colId xmlns:a16="http://schemas.microsoft.com/office/drawing/2014/main" val="3315795625"/>
                    </a:ext>
                  </a:extLst>
                </a:gridCol>
                <a:gridCol w="824971">
                  <a:extLst>
                    <a:ext uri="{9D8B030D-6E8A-4147-A177-3AD203B41FA5}">
                      <a16:colId xmlns:a16="http://schemas.microsoft.com/office/drawing/2014/main" val="1462883042"/>
                    </a:ext>
                  </a:extLst>
                </a:gridCol>
                <a:gridCol w="571133">
                  <a:extLst>
                    <a:ext uri="{9D8B030D-6E8A-4147-A177-3AD203B41FA5}">
                      <a16:colId xmlns:a16="http://schemas.microsoft.com/office/drawing/2014/main" val="1903057264"/>
                    </a:ext>
                  </a:extLst>
                </a:gridCol>
                <a:gridCol w="1078807">
                  <a:extLst>
                    <a:ext uri="{9D8B030D-6E8A-4147-A177-3AD203B41FA5}">
                      <a16:colId xmlns:a16="http://schemas.microsoft.com/office/drawing/2014/main" val="3802920877"/>
                    </a:ext>
                  </a:extLst>
                </a:gridCol>
                <a:gridCol w="1045408">
                  <a:extLst>
                    <a:ext uri="{9D8B030D-6E8A-4147-A177-3AD203B41FA5}">
                      <a16:colId xmlns:a16="http://schemas.microsoft.com/office/drawing/2014/main" val="3696504276"/>
                    </a:ext>
                  </a:extLst>
                </a:gridCol>
              </a:tblGrid>
              <a:tr h="223745">
                <a:tc>
                  <a:txBody>
                    <a:bodyPr/>
                    <a:lstStyle/>
                    <a:p>
                      <a:pPr fontAlgn="b"/>
                      <a:r>
                        <a:rPr lang="en-US" sz="1200" b="1" dirty="0">
                          <a:effectLst/>
                        </a:rPr>
                        <a:t>Industry</a:t>
                      </a:r>
                    </a:p>
                  </a:txBody>
                  <a:tcPr anchor="b"/>
                </a:tc>
                <a:tc>
                  <a:txBody>
                    <a:bodyPr/>
                    <a:lstStyle/>
                    <a:p>
                      <a:pPr fontAlgn="b"/>
                      <a:r>
                        <a:rPr lang="en-US" sz="1200" b="1" dirty="0">
                          <a:effectLst/>
                        </a:rPr>
                        <a:t>Phishing</a:t>
                      </a:r>
                    </a:p>
                  </a:txBody>
                  <a:tcPr anchor="b"/>
                </a:tc>
                <a:tc>
                  <a:txBody>
                    <a:bodyPr/>
                    <a:lstStyle/>
                    <a:p>
                      <a:pPr fontAlgn="b"/>
                      <a:r>
                        <a:rPr lang="en-US" sz="1200" b="1" dirty="0">
                          <a:effectLst/>
                        </a:rPr>
                        <a:t>Malware</a:t>
                      </a:r>
                    </a:p>
                  </a:txBody>
                  <a:tcPr anchor="b"/>
                </a:tc>
                <a:tc>
                  <a:txBody>
                    <a:bodyPr/>
                    <a:lstStyle/>
                    <a:p>
                      <a:pPr fontAlgn="b"/>
                      <a:r>
                        <a:rPr lang="en-US" sz="1200" b="1" dirty="0">
                          <a:effectLst/>
                        </a:rPr>
                        <a:t>DDoS</a:t>
                      </a:r>
                    </a:p>
                  </a:txBody>
                  <a:tcPr anchor="b"/>
                </a:tc>
                <a:tc>
                  <a:txBody>
                    <a:bodyPr/>
                    <a:lstStyle/>
                    <a:p>
                      <a:pPr fontAlgn="b"/>
                      <a:r>
                        <a:rPr lang="en-US" sz="1200" b="1" dirty="0">
                          <a:effectLst/>
                        </a:rPr>
                        <a:t>Insider Threat</a:t>
                      </a:r>
                    </a:p>
                  </a:txBody>
                  <a:tcPr anchor="b"/>
                </a:tc>
                <a:tc>
                  <a:txBody>
                    <a:bodyPr/>
                    <a:lstStyle/>
                    <a:p>
                      <a:pPr fontAlgn="b"/>
                      <a:r>
                        <a:rPr lang="en-US" sz="1200" b="1" dirty="0">
                          <a:effectLst/>
                        </a:rPr>
                        <a:t>Ransomware</a:t>
                      </a:r>
                    </a:p>
                  </a:txBody>
                  <a:tcPr anchor="b"/>
                </a:tc>
                <a:extLst>
                  <a:ext uri="{0D108BD9-81ED-4DB2-BD59-A6C34878D82A}">
                    <a16:rowId xmlns:a16="http://schemas.microsoft.com/office/drawing/2014/main" val="1309367750"/>
                  </a:ext>
                </a:extLst>
              </a:tr>
              <a:tr h="223745">
                <a:tc>
                  <a:txBody>
                    <a:bodyPr/>
                    <a:lstStyle/>
                    <a:p>
                      <a:pPr fontAlgn="base"/>
                      <a:r>
                        <a:rPr lang="en-US" sz="1200" dirty="0">
                          <a:effectLst/>
                        </a:rPr>
                        <a:t>Banking</a:t>
                      </a:r>
                    </a:p>
                  </a:txBody>
                  <a:tcPr anchor="ctr"/>
                </a:tc>
                <a:tc>
                  <a:txBody>
                    <a:bodyPr/>
                    <a:lstStyle/>
                    <a:p>
                      <a:pPr algn="ctr" fontAlgn="b"/>
                      <a:r>
                        <a:rPr lang="en-US" sz="1200" b="0" i="0" u="none" strike="noStrike" dirty="0">
                          <a:solidFill>
                            <a:srgbClr val="116020"/>
                          </a:solidFill>
                          <a:effectLst/>
                          <a:latin typeface="+mn-lt"/>
                        </a:rPr>
                        <a:t>0.25</a:t>
                      </a:r>
                    </a:p>
                  </a:txBody>
                  <a:tcPr marL="7620" marR="7620" marT="7620" marB="0" anchor="ctr"/>
                </a:tc>
                <a:tc>
                  <a:txBody>
                    <a:bodyPr/>
                    <a:lstStyle/>
                    <a:p>
                      <a:pPr algn="ctr" fontAlgn="b"/>
                      <a:r>
                        <a:rPr lang="en-US" sz="1200" b="0" i="0" u="none" strike="noStrike" dirty="0">
                          <a:solidFill>
                            <a:srgbClr val="116020"/>
                          </a:solidFill>
                          <a:effectLst/>
                          <a:latin typeface="+mn-lt"/>
                        </a:rPr>
                        <a:t>0.375</a:t>
                      </a:r>
                    </a:p>
                  </a:txBody>
                  <a:tcPr marL="7620" marR="7620" marT="7620" marB="0" anchor="ctr"/>
                </a:tc>
                <a:tc>
                  <a:txBody>
                    <a:bodyPr/>
                    <a:lstStyle/>
                    <a:p>
                      <a:pPr algn="ctr" fontAlgn="b"/>
                      <a:r>
                        <a:rPr lang="en-US" sz="1200" b="0" i="0" u="none" strike="noStrike">
                          <a:solidFill>
                            <a:srgbClr val="116020"/>
                          </a:solidFill>
                          <a:effectLst/>
                          <a:latin typeface="+mn-lt"/>
                        </a:rPr>
                        <a:t>0.125</a:t>
                      </a:r>
                    </a:p>
                  </a:txBody>
                  <a:tcPr marL="7620" marR="7620" marT="7620" marB="0" anchor="ctr"/>
                </a:tc>
                <a:tc>
                  <a:txBody>
                    <a:bodyPr/>
                    <a:lstStyle/>
                    <a:p>
                      <a:pPr algn="ctr" fontAlgn="b"/>
                      <a:r>
                        <a:rPr lang="en-US" sz="1200" b="0" i="0" u="none" strike="noStrike" dirty="0">
                          <a:solidFill>
                            <a:srgbClr val="116020"/>
                          </a:solidFill>
                          <a:effectLst/>
                          <a:latin typeface="+mn-lt"/>
                        </a:rPr>
                        <a:t>0.075</a:t>
                      </a:r>
                    </a:p>
                  </a:txBody>
                  <a:tcPr marL="7620" marR="7620" marT="7620" marB="0" anchor="ctr"/>
                </a:tc>
                <a:tc>
                  <a:txBody>
                    <a:bodyPr/>
                    <a:lstStyle/>
                    <a:p>
                      <a:pPr algn="ctr" fontAlgn="b"/>
                      <a:r>
                        <a:rPr lang="en-US" sz="1200" b="0" i="0" u="none" strike="noStrike">
                          <a:solidFill>
                            <a:srgbClr val="116020"/>
                          </a:solidFill>
                          <a:effectLst/>
                          <a:latin typeface="+mn-lt"/>
                        </a:rPr>
                        <a:t>0.175</a:t>
                      </a:r>
                    </a:p>
                  </a:txBody>
                  <a:tcPr marL="7620" marR="7620" marT="7620" marB="0" anchor="ctr"/>
                </a:tc>
                <a:extLst>
                  <a:ext uri="{0D108BD9-81ED-4DB2-BD59-A6C34878D82A}">
                    <a16:rowId xmlns:a16="http://schemas.microsoft.com/office/drawing/2014/main" val="3337088292"/>
                  </a:ext>
                </a:extLst>
              </a:tr>
              <a:tr h="243164">
                <a:tc>
                  <a:txBody>
                    <a:bodyPr/>
                    <a:lstStyle/>
                    <a:p>
                      <a:pPr fontAlgn="base"/>
                      <a:r>
                        <a:rPr lang="en-US" sz="1200">
                          <a:effectLst/>
                        </a:rPr>
                        <a:t>Healthcare</a:t>
                      </a:r>
                    </a:p>
                  </a:txBody>
                  <a:tcPr anchor="ctr"/>
                </a:tc>
                <a:tc>
                  <a:txBody>
                    <a:bodyPr/>
                    <a:lstStyle/>
                    <a:p>
                      <a:pPr algn="ctr" fontAlgn="b"/>
                      <a:r>
                        <a:rPr lang="en-US" sz="1200" b="0" i="0" u="none" strike="noStrike" dirty="0">
                          <a:solidFill>
                            <a:srgbClr val="116020"/>
                          </a:solidFill>
                          <a:effectLst/>
                          <a:latin typeface="+mn-lt"/>
                        </a:rPr>
                        <a:t>0.2</a:t>
                      </a:r>
                    </a:p>
                  </a:txBody>
                  <a:tcPr marL="7620" marR="7620" marT="7620" marB="0" anchor="ctr"/>
                </a:tc>
                <a:tc>
                  <a:txBody>
                    <a:bodyPr/>
                    <a:lstStyle/>
                    <a:p>
                      <a:pPr algn="ctr" fontAlgn="b"/>
                      <a:r>
                        <a:rPr lang="en-US" sz="1200" b="0" i="0" u="none" strike="noStrike" dirty="0">
                          <a:solidFill>
                            <a:srgbClr val="116020"/>
                          </a:solidFill>
                          <a:effectLst/>
                          <a:latin typeface="+mn-lt"/>
                        </a:rPr>
                        <a:t>0.3</a:t>
                      </a:r>
                    </a:p>
                  </a:txBody>
                  <a:tcPr marL="7620" marR="7620" marT="7620" marB="0" anchor="ctr"/>
                </a:tc>
                <a:tc>
                  <a:txBody>
                    <a:bodyPr/>
                    <a:lstStyle/>
                    <a:p>
                      <a:pPr algn="ctr" fontAlgn="b"/>
                      <a:r>
                        <a:rPr lang="en-US" sz="1200" b="0" i="0" u="none" strike="noStrike" dirty="0">
                          <a:solidFill>
                            <a:srgbClr val="116020"/>
                          </a:solidFill>
                          <a:effectLst/>
                          <a:latin typeface="+mn-lt"/>
                        </a:rPr>
                        <a:t>0.1</a:t>
                      </a:r>
                    </a:p>
                  </a:txBody>
                  <a:tcPr marL="7620" marR="7620" marT="7620" marB="0" anchor="ctr"/>
                </a:tc>
                <a:tc>
                  <a:txBody>
                    <a:bodyPr/>
                    <a:lstStyle/>
                    <a:p>
                      <a:pPr algn="ctr" fontAlgn="b"/>
                      <a:r>
                        <a:rPr lang="en-US" sz="1200" b="0" i="0" u="none" strike="noStrike" dirty="0">
                          <a:solidFill>
                            <a:srgbClr val="116020"/>
                          </a:solidFill>
                          <a:effectLst/>
                          <a:latin typeface="+mn-lt"/>
                        </a:rPr>
                        <a:t>0.15</a:t>
                      </a:r>
                    </a:p>
                  </a:txBody>
                  <a:tcPr marL="7620" marR="7620" marT="7620" marB="0" anchor="ctr"/>
                </a:tc>
                <a:tc>
                  <a:txBody>
                    <a:bodyPr/>
                    <a:lstStyle/>
                    <a:p>
                      <a:pPr algn="ctr" fontAlgn="b"/>
                      <a:r>
                        <a:rPr lang="en-US" sz="1200" b="0" i="0" u="none" strike="noStrike" dirty="0">
                          <a:solidFill>
                            <a:srgbClr val="116020"/>
                          </a:solidFill>
                          <a:effectLst/>
                          <a:latin typeface="+mn-lt"/>
                        </a:rPr>
                        <a:t>0.25</a:t>
                      </a:r>
                    </a:p>
                  </a:txBody>
                  <a:tcPr marL="7620" marR="7620" marT="7620" marB="0" anchor="ctr"/>
                </a:tc>
                <a:extLst>
                  <a:ext uri="{0D108BD9-81ED-4DB2-BD59-A6C34878D82A}">
                    <a16:rowId xmlns:a16="http://schemas.microsoft.com/office/drawing/2014/main" val="992628059"/>
                  </a:ext>
                </a:extLst>
              </a:tr>
              <a:tr h="223745">
                <a:tc>
                  <a:txBody>
                    <a:bodyPr/>
                    <a:lstStyle/>
                    <a:p>
                      <a:pPr fontAlgn="base"/>
                      <a:r>
                        <a:rPr lang="en-US" sz="1200" dirty="0">
                          <a:effectLst/>
                        </a:rPr>
                        <a:t>Retail</a:t>
                      </a:r>
                    </a:p>
                  </a:txBody>
                  <a:tcPr anchor="ctr"/>
                </a:tc>
                <a:tc>
                  <a:txBody>
                    <a:bodyPr/>
                    <a:lstStyle/>
                    <a:p>
                      <a:pPr algn="ctr" fontAlgn="b"/>
                      <a:r>
                        <a:rPr lang="en-US" sz="1200" b="0" i="0" u="none" strike="noStrike" dirty="0">
                          <a:solidFill>
                            <a:srgbClr val="116020"/>
                          </a:solidFill>
                          <a:effectLst/>
                          <a:latin typeface="+mn-lt"/>
                        </a:rPr>
                        <a:t>0.257143</a:t>
                      </a:r>
                    </a:p>
                  </a:txBody>
                  <a:tcPr marL="7620" marR="7620" marT="7620" marB="0" anchor="ctr"/>
                </a:tc>
                <a:tc>
                  <a:txBody>
                    <a:bodyPr/>
                    <a:lstStyle/>
                    <a:p>
                      <a:pPr algn="ctr" fontAlgn="b"/>
                      <a:r>
                        <a:rPr lang="en-US" sz="1200" b="0" i="0" u="none" strike="noStrike" dirty="0">
                          <a:solidFill>
                            <a:srgbClr val="116020"/>
                          </a:solidFill>
                          <a:effectLst/>
                          <a:latin typeface="+mn-lt"/>
                        </a:rPr>
                        <a:t>0.314286</a:t>
                      </a:r>
                    </a:p>
                  </a:txBody>
                  <a:tcPr marL="7620" marR="7620" marT="7620" marB="0" anchor="ctr"/>
                </a:tc>
                <a:tc>
                  <a:txBody>
                    <a:bodyPr/>
                    <a:lstStyle/>
                    <a:p>
                      <a:pPr algn="ctr" fontAlgn="b"/>
                      <a:r>
                        <a:rPr lang="en-US" sz="1200" b="0" i="0" u="none" strike="noStrike" dirty="0">
                          <a:solidFill>
                            <a:srgbClr val="116020"/>
                          </a:solidFill>
                          <a:effectLst/>
                          <a:latin typeface="+mn-lt"/>
                        </a:rPr>
                        <a:t>0.2</a:t>
                      </a:r>
                    </a:p>
                  </a:txBody>
                  <a:tcPr marL="7620" marR="7620" marT="7620" marB="0" anchor="ctr"/>
                </a:tc>
                <a:tc>
                  <a:txBody>
                    <a:bodyPr/>
                    <a:lstStyle/>
                    <a:p>
                      <a:pPr algn="ctr" fontAlgn="b"/>
                      <a:r>
                        <a:rPr lang="en-US" sz="1200" b="0" i="0" u="none" strike="noStrike" dirty="0">
                          <a:solidFill>
                            <a:srgbClr val="116020"/>
                          </a:solidFill>
                          <a:effectLst/>
                          <a:latin typeface="+mn-lt"/>
                        </a:rPr>
                        <a:t>0.057143</a:t>
                      </a:r>
                    </a:p>
                  </a:txBody>
                  <a:tcPr marL="7620" marR="7620" marT="7620" marB="0" anchor="ctr"/>
                </a:tc>
                <a:tc>
                  <a:txBody>
                    <a:bodyPr/>
                    <a:lstStyle/>
                    <a:p>
                      <a:pPr algn="ctr" fontAlgn="b"/>
                      <a:r>
                        <a:rPr lang="en-US" sz="1200" b="0" i="0" u="none" strike="noStrike" dirty="0">
                          <a:solidFill>
                            <a:srgbClr val="116020"/>
                          </a:solidFill>
                          <a:effectLst/>
                          <a:latin typeface="+mn-lt"/>
                        </a:rPr>
                        <a:t>0.171429</a:t>
                      </a:r>
                    </a:p>
                  </a:txBody>
                  <a:tcPr marL="7620" marR="7620" marT="7620" marB="0" anchor="ctr"/>
                </a:tc>
                <a:extLst>
                  <a:ext uri="{0D108BD9-81ED-4DB2-BD59-A6C34878D82A}">
                    <a16:rowId xmlns:a16="http://schemas.microsoft.com/office/drawing/2014/main" val="3632173896"/>
                  </a:ext>
                </a:extLst>
              </a:tr>
            </a:tbl>
          </a:graphicData>
        </a:graphic>
      </p:graphicFrame>
      <p:sp>
        <p:nvSpPr>
          <p:cNvPr id="3" name="Content Placeholder 18">
            <a:extLst>
              <a:ext uri="{FF2B5EF4-FFF2-40B4-BE49-F238E27FC236}">
                <a16:creationId xmlns:a16="http://schemas.microsoft.com/office/drawing/2014/main" id="{47C5B414-AD60-3357-254A-1950BDA5C624}"/>
              </a:ext>
            </a:extLst>
          </p:cNvPr>
          <p:cNvSpPr txBox="1">
            <a:spLocks/>
          </p:cNvSpPr>
          <p:nvPr/>
        </p:nvSpPr>
        <p:spPr bwMode="auto">
          <a:xfrm>
            <a:off x="5851357" y="3180184"/>
            <a:ext cx="6057901" cy="3847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400" b="0" i="0" u="sng" strike="noStrike" kern="0" cap="none" spc="0" normalizeH="0" baseline="0" noProof="0" dirty="0">
                <a:ln>
                  <a:noFill/>
                </a:ln>
                <a:solidFill>
                  <a:srgbClr val="116020"/>
                </a:solidFill>
                <a:effectLst/>
                <a:uLnTx/>
                <a:uFillTx/>
                <a:latin typeface="Calibri"/>
                <a:ea typeface="ＭＳ Ｐゴシック" charset="0"/>
              </a:rPr>
              <a:t>For Each Attack techniques(i.e. Action)</a:t>
            </a:r>
            <a:r>
              <a:rPr kumimoji="0" lang="en-US" sz="1400" b="0" i="0" u="none" strike="noStrike" kern="0" cap="none" spc="0" normalizeH="0" baseline="0" noProof="0" dirty="0">
                <a:ln>
                  <a:noFill/>
                </a:ln>
                <a:solidFill>
                  <a:srgbClr val="116020"/>
                </a:solidFill>
                <a:effectLst/>
                <a:uLnTx/>
                <a:uFillTx/>
                <a:latin typeface="Calibri"/>
                <a:ea typeface="ＭＳ Ｐゴシック" charset="0"/>
              </a:rPr>
              <a:t>, </a:t>
            </a:r>
            <a:r>
              <a:rPr kumimoji="0" lang="en-US" sz="1400" b="1" i="1" u="none" strike="noStrike" kern="0" cap="none" spc="0" normalizeH="0" baseline="0" noProof="0" dirty="0">
                <a:ln>
                  <a:noFill/>
                </a:ln>
                <a:solidFill>
                  <a:srgbClr val="116020"/>
                </a:solidFill>
                <a:effectLst/>
                <a:uLnTx/>
                <a:uFillTx/>
                <a:latin typeface="Calibri"/>
                <a:ea typeface="ＭＳ Ｐゴシック" charset="0"/>
              </a:rPr>
              <a:t>normalizing</a:t>
            </a:r>
            <a:r>
              <a:rPr kumimoji="0" lang="en-US" sz="1400" b="0" i="0" u="none" strike="noStrike" kern="0" cap="none" spc="0" normalizeH="0" baseline="0" noProof="0" dirty="0">
                <a:ln>
                  <a:noFill/>
                </a:ln>
                <a:solidFill>
                  <a:srgbClr val="116020"/>
                </a:solidFill>
                <a:effectLst/>
                <a:uLnTx/>
                <a:uFillTx/>
                <a:latin typeface="Calibri"/>
                <a:ea typeface="ＭＳ Ｐゴシック" charset="0"/>
              </a:rPr>
              <a:t> incident frequencies </a:t>
            </a:r>
            <a:r>
              <a:rPr kumimoji="0" lang="en-US" sz="1400" b="0" i="0" u="sng" strike="noStrike" kern="0" cap="none" spc="0" normalizeH="0" baseline="0" noProof="0" dirty="0">
                <a:ln>
                  <a:noFill/>
                </a:ln>
                <a:solidFill>
                  <a:srgbClr val="116020"/>
                </a:solidFill>
                <a:effectLst/>
                <a:uLnTx/>
                <a:uFillTx/>
                <a:latin typeface="Calibri"/>
                <a:ea typeface="ＭＳ Ｐゴシック" charset="0"/>
              </a:rPr>
              <a:t>across  all Industry Sectors</a:t>
            </a:r>
            <a:r>
              <a:rPr kumimoji="0" lang="en-US" sz="1400" b="0" i="0" u="none" strike="noStrike" kern="0" cap="none" spc="0" normalizeH="0" baseline="0" noProof="0" dirty="0">
                <a:ln>
                  <a:noFill/>
                </a:ln>
                <a:solidFill>
                  <a:srgbClr val="116020"/>
                </a:solidFill>
                <a:effectLst/>
                <a:uLnTx/>
                <a:uFillTx/>
                <a:latin typeface="Calibri"/>
                <a:ea typeface="ＭＳ Ｐゴシック" charset="0"/>
              </a:rPr>
              <a:t>:</a:t>
            </a:r>
            <a:endParaRPr kumimoji="0" lang="en-US" sz="1400" b="0" i="0" u="sng"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800" b="0" i="0" u="none" strike="noStrike" kern="0" cap="none" spc="0" normalizeH="0" baseline="0" noProof="0" dirty="0">
              <a:ln>
                <a:noFill/>
              </a:ln>
              <a:solidFill>
                <a:srgbClr val="116020"/>
              </a:solidFill>
              <a:effectLst/>
              <a:uLnTx/>
              <a:uFillTx/>
              <a:latin typeface="Calibri"/>
              <a:ea typeface="ＭＳ Ｐゴシック" charset="0"/>
            </a:endParaRPr>
          </a:p>
        </p:txBody>
      </p:sp>
      <p:graphicFrame>
        <p:nvGraphicFramePr>
          <p:cNvPr id="7" name="Table 6">
            <a:extLst>
              <a:ext uri="{FF2B5EF4-FFF2-40B4-BE49-F238E27FC236}">
                <a16:creationId xmlns:a16="http://schemas.microsoft.com/office/drawing/2014/main" id="{72E1D23F-33CA-7B1D-E060-B4102E54C205}"/>
              </a:ext>
            </a:extLst>
          </p:cNvPr>
          <p:cNvGraphicFramePr>
            <a:graphicFrameLocks noGrp="1"/>
          </p:cNvGraphicFramePr>
          <p:nvPr/>
        </p:nvGraphicFramePr>
        <p:xfrm>
          <a:off x="5851357" y="3886200"/>
          <a:ext cx="5638801" cy="1463040"/>
        </p:xfrm>
        <a:graphic>
          <a:graphicData uri="http://schemas.openxmlformats.org/drawingml/2006/table">
            <a:tbl>
              <a:tblPr firstRow="1" bandRow="1">
                <a:tableStyleId>{B301B821-A1FF-4177-AEE7-76D212191A09}</a:tableStyleId>
              </a:tblPr>
              <a:tblGrid>
                <a:gridCol w="879838">
                  <a:extLst>
                    <a:ext uri="{9D8B030D-6E8A-4147-A177-3AD203B41FA5}">
                      <a16:colId xmlns:a16="http://schemas.microsoft.com/office/drawing/2014/main" val="3475151144"/>
                    </a:ext>
                  </a:extLst>
                </a:gridCol>
                <a:gridCol w="947518">
                  <a:extLst>
                    <a:ext uri="{9D8B030D-6E8A-4147-A177-3AD203B41FA5}">
                      <a16:colId xmlns:a16="http://schemas.microsoft.com/office/drawing/2014/main" val="3315795625"/>
                    </a:ext>
                  </a:extLst>
                </a:gridCol>
                <a:gridCol w="879838">
                  <a:extLst>
                    <a:ext uri="{9D8B030D-6E8A-4147-A177-3AD203B41FA5}">
                      <a16:colId xmlns:a16="http://schemas.microsoft.com/office/drawing/2014/main" val="1462883042"/>
                    </a:ext>
                  </a:extLst>
                </a:gridCol>
                <a:gridCol w="744479">
                  <a:extLst>
                    <a:ext uri="{9D8B030D-6E8A-4147-A177-3AD203B41FA5}">
                      <a16:colId xmlns:a16="http://schemas.microsoft.com/office/drawing/2014/main" val="1903057264"/>
                    </a:ext>
                  </a:extLst>
                </a:gridCol>
                <a:gridCol w="1150558">
                  <a:extLst>
                    <a:ext uri="{9D8B030D-6E8A-4147-A177-3AD203B41FA5}">
                      <a16:colId xmlns:a16="http://schemas.microsoft.com/office/drawing/2014/main" val="3802920877"/>
                    </a:ext>
                  </a:extLst>
                </a:gridCol>
                <a:gridCol w="1036570">
                  <a:extLst>
                    <a:ext uri="{9D8B030D-6E8A-4147-A177-3AD203B41FA5}">
                      <a16:colId xmlns:a16="http://schemas.microsoft.com/office/drawing/2014/main" val="3696504276"/>
                    </a:ext>
                  </a:extLst>
                </a:gridCol>
              </a:tblGrid>
              <a:tr h="262514">
                <a:tc>
                  <a:txBody>
                    <a:bodyPr/>
                    <a:lstStyle/>
                    <a:p>
                      <a:pPr fontAlgn="b"/>
                      <a:r>
                        <a:rPr lang="en-US" sz="1200" b="1" dirty="0">
                          <a:effectLst/>
                        </a:rPr>
                        <a:t>Industry</a:t>
                      </a:r>
                    </a:p>
                  </a:txBody>
                  <a:tcPr anchor="b"/>
                </a:tc>
                <a:tc>
                  <a:txBody>
                    <a:bodyPr/>
                    <a:lstStyle/>
                    <a:p>
                      <a:pPr fontAlgn="b"/>
                      <a:r>
                        <a:rPr lang="en-US" sz="1200" b="1" dirty="0">
                          <a:effectLst/>
                        </a:rPr>
                        <a:t>Phishing</a:t>
                      </a:r>
                    </a:p>
                  </a:txBody>
                  <a:tcPr anchor="b"/>
                </a:tc>
                <a:tc>
                  <a:txBody>
                    <a:bodyPr/>
                    <a:lstStyle/>
                    <a:p>
                      <a:pPr fontAlgn="b"/>
                      <a:r>
                        <a:rPr lang="en-US" sz="1200" b="1">
                          <a:effectLst/>
                        </a:rPr>
                        <a:t>Malware</a:t>
                      </a:r>
                    </a:p>
                  </a:txBody>
                  <a:tcPr anchor="b"/>
                </a:tc>
                <a:tc>
                  <a:txBody>
                    <a:bodyPr/>
                    <a:lstStyle/>
                    <a:p>
                      <a:pPr fontAlgn="b"/>
                      <a:r>
                        <a:rPr lang="en-US" sz="1200" b="1" dirty="0">
                          <a:effectLst/>
                        </a:rPr>
                        <a:t>DDoS</a:t>
                      </a:r>
                    </a:p>
                  </a:txBody>
                  <a:tcPr anchor="b"/>
                </a:tc>
                <a:tc>
                  <a:txBody>
                    <a:bodyPr/>
                    <a:lstStyle/>
                    <a:p>
                      <a:pPr fontAlgn="b"/>
                      <a:r>
                        <a:rPr lang="en-US" sz="1200" b="1" dirty="0">
                          <a:effectLst/>
                        </a:rPr>
                        <a:t>Insider Threat</a:t>
                      </a:r>
                    </a:p>
                  </a:txBody>
                  <a:tcPr anchor="b"/>
                </a:tc>
                <a:tc>
                  <a:txBody>
                    <a:bodyPr/>
                    <a:lstStyle/>
                    <a:p>
                      <a:pPr fontAlgn="b"/>
                      <a:r>
                        <a:rPr lang="en-US" sz="1200" b="1" dirty="0">
                          <a:effectLst/>
                        </a:rPr>
                        <a:t>Ransomware</a:t>
                      </a:r>
                    </a:p>
                  </a:txBody>
                  <a:tcPr anchor="b"/>
                </a:tc>
                <a:extLst>
                  <a:ext uri="{0D108BD9-81ED-4DB2-BD59-A6C34878D82A}">
                    <a16:rowId xmlns:a16="http://schemas.microsoft.com/office/drawing/2014/main" val="1309367750"/>
                  </a:ext>
                </a:extLst>
              </a:tr>
              <a:tr h="232786">
                <a:tc>
                  <a:txBody>
                    <a:bodyPr/>
                    <a:lstStyle/>
                    <a:p>
                      <a:pPr fontAlgn="base"/>
                      <a:r>
                        <a:rPr lang="en-US" sz="1200" dirty="0">
                          <a:effectLst/>
                        </a:rPr>
                        <a:t>Banking</a:t>
                      </a:r>
                    </a:p>
                  </a:txBody>
                  <a:tcPr anchor="ctr"/>
                </a:tc>
                <a:tc>
                  <a:txBody>
                    <a:bodyPr/>
                    <a:lstStyle/>
                    <a:p>
                      <a:pPr algn="ctr" fontAlgn="b"/>
                      <a:r>
                        <a:rPr lang="en-US" sz="1200" b="0" i="0" u="none" strike="noStrike" dirty="0">
                          <a:solidFill>
                            <a:srgbClr val="116020"/>
                          </a:solidFill>
                          <a:effectLst/>
                          <a:latin typeface="+mn-lt"/>
                        </a:rPr>
                        <a:t>0.37037</a:t>
                      </a:r>
                    </a:p>
                  </a:txBody>
                  <a:tcPr marL="7620" marR="7620" marT="7620" marB="0" anchor="ctr"/>
                </a:tc>
                <a:tc>
                  <a:txBody>
                    <a:bodyPr/>
                    <a:lstStyle/>
                    <a:p>
                      <a:pPr algn="ctr" fontAlgn="b"/>
                      <a:r>
                        <a:rPr lang="en-US" sz="1200" b="0" i="0" u="none" strike="noStrike">
                          <a:solidFill>
                            <a:srgbClr val="116020"/>
                          </a:solidFill>
                          <a:effectLst/>
                          <a:latin typeface="+mn-lt"/>
                        </a:rPr>
                        <a:t>0.394737</a:t>
                      </a:r>
                    </a:p>
                  </a:txBody>
                  <a:tcPr marL="7620" marR="7620" marT="7620" marB="0" anchor="ctr"/>
                </a:tc>
                <a:tc>
                  <a:txBody>
                    <a:bodyPr/>
                    <a:lstStyle/>
                    <a:p>
                      <a:pPr algn="ctr" fontAlgn="b"/>
                      <a:r>
                        <a:rPr lang="en-US" sz="1200" b="0" i="0" u="none" strike="noStrike">
                          <a:solidFill>
                            <a:srgbClr val="116020"/>
                          </a:solidFill>
                          <a:effectLst/>
                          <a:latin typeface="+mn-lt"/>
                        </a:rPr>
                        <a:t>0.3125</a:t>
                      </a:r>
                    </a:p>
                  </a:txBody>
                  <a:tcPr marL="7620" marR="7620" marT="7620" marB="0" anchor="ctr"/>
                </a:tc>
                <a:tc>
                  <a:txBody>
                    <a:bodyPr/>
                    <a:lstStyle/>
                    <a:p>
                      <a:pPr algn="ctr" fontAlgn="b"/>
                      <a:r>
                        <a:rPr lang="en-US" sz="1200" b="0" i="0" u="none" strike="noStrike" dirty="0">
                          <a:solidFill>
                            <a:srgbClr val="116020"/>
                          </a:solidFill>
                          <a:effectLst/>
                          <a:latin typeface="+mn-lt"/>
                        </a:rPr>
                        <a:t>0.272727</a:t>
                      </a:r>
                    </a:p>
                  </a:txBody>
                  <a:tcPr marL="7620" marR="7620" marT="7620" marB="0" anchor="ctr"/>
                </a:tc>
                <a:tc>
                  <a:txBody>
                    <a:bodyPr/>
                    <a:lstStyle/>
                    <a:p>
                      <a:pPr algn="ctr" fontAlgn="b"/>
                      <a:r>
                        <a:rPr lang="en-US" sz="1200" b="0" i="0" u="none" strike="noStrike">
                          <a:solidFill>
                            <a:srgbClr val="116020"/>
                          </a:solidFill>
                          <a:effectLst/>
                          <a:latin typeface="+mn-lt"/>
                        </a:rPr>
                        <a:t>0.304348</a:t>
                      </a:r>
                    </a:p>
                  </a:txBody>
                  <a:tcPr marL="7620" marR="7620" marT="7620" marB="0" anchor="ctr"/>
                </a:tc>
                <a:extLst>
                  <a:ext uri="{0D108BD9-81ED-4DB2-BD59-A6C34878D82A}">
                    <a16:rowId xmlns:a16="http://schemas.microsoft.com/office/drawing/2014/main" val="3337088292"/>
                  </a:ext>
                </a:extLst>
              </a:tr>
              <a:tr h="262514">
                <a:tc>
                  <a:txBody>
                    <a:bodyPr/>
                    <a:lstStyle/>
                    <a:p>
                      <a:pPr fontAlgn="base"/>
                      <a:r>
                        <a:rPr lang="en-US" sz="1200">
                          <a:effectLst/>
                        </a:rPr>
                        <a:t>Healthcare</a:t>
                      </a:r>
                    </a:p>
                  </a:txBody>
                  <a:tcPr anchor="ctr"/>
                </a:tc>
                <a:tc>
                  <a:txBody>
                    <a:bodyPr/>
                    <a:lstStyle/>
                    <a:p>
                      <a:pPr algn="ctr" fontAlgn="b"/>
                      <a:r>
                        <a:rPr lang="en-US" sz="1200" b="0" i="0" u="none" strike="noStrike">
                          <a:solidFill>
                            <a:srgbClr val="116020"/>
                          </a:solidFill>
                          <a:effectLst/>
                          <a:latin typeface="+mn-lt"/>
                        </a:rPr>
                        <a:t>0.296296</a:t>
                      </a:r>
                    </a:p>
                  </a:txBody>
                  <a:tcPr marL="7620" marR="7620" marT="7620" marB="0" anchor="ctr"/>
                </a:tc>
                <a:tc>
                  <a:txBody>
                    <a:bodyPr/>
                    <a:lstStyle/>
                    <a:p>
                      <a:pPr algn="ctr" fontAlgn="b"/>
                      <a:r>
                        <a:rPr lang="en-US" sz="1200" b="0" i="0" u="none" strike="noStrike" dirty="0">
                          <a:solidFill>
                            <a:srgbClr val="116020"/>
                          </a:solidFill>
                          <a:effectLst/>
                          <a:latin typeface="+mn-lt"/>
                        </a:rPr>
                        <a:t>0.315789</a:t>
                      </a:r>
                    </a:p>
                  </a:txBody>
                  <a:tcPr marL="7620" marR="7620" marT="7620" marB="0" anchor="ctr"/>
                </a:tc>
                <a:tc>
                  <a:txBody>
                    <a:bodyPr/>
                    <a:lstStyle/>
                    <a:p>
                      <a:pPr algn="ctr" fontAlgn="b"/>
                      <a:r>
                        <a:rPr lang="en-US" sz="1200" b="0" i="0" u="none" strike="noStrike">
                          <a:solidFill>
                            <a:srgbClr val="116020"/>
                          </a:solidFill>
                          <a:effectLst/>
                          <a:latin typeface="+mn-lt"/>
                        </a:rPr>
                        <a:t>0.25</a:t>
                      </a:r>
                    </a:p>
                  </a:txBody>
                  <a:tcPr marL="7620" marR="7620" marT="7620" marB="0" anchor="ctr"/>
                </a:tc>
                <a:tc>
                  <a:txBody>
                    <a:bodyPr/>
                    <a:lstStyle/>
                    <a:p>
                      <a:pPr algn="ctr" fontAlgn="b"/>
                      <a:r>
                        <a:rPr lang="en-US" sz="1200" b="0" i="0" u="none" strike="noStrike">
                          <a:solidFill>
                            <a:srgbClr val="116020"/>
                          </a:solidFill>
                          <a:effectLst/>
                          <a:latin typeface="+mn-lt"/>
                        </a:rPr>
                        <a:t>0.545455</a:t>
                      </a:r>
                    </a:p>
                  </a:txBody>
                  <a:tcPr marL="7620" marR="7620" marT="7620" marB="0" anchor="ctr"/>
                </a:tc>
                <a:tc>
                  <a:txBody>
                    <a:bodyPr/>
                    <a:lstStyle/>
                    <a:p>
                      <a:pPr algn="ctr" fontAlgn="b"/>
                      <a:r>
                        <a:rPr lang="en-US" sz="1200" b="0" i="0" u="none" strike="noStrike">
                          <a:solidFill>
                            <a:srgbClr val="116020"/>
                          </a:solidFill>
                          <a:effectLst/>
                          <a:latin typeface="+mn-lt"/>
                        </a:rPr>
                        <a:t>0.434783</a:t>
                      </a:r>
                    </a:p>
                  </a:txBody>
                  <a:tcPr marL="7620" marR="7620" marT="7620" marB="0" anchor="ctr"/>
                </a:tc>
                <a:extLst>
                  <a:ext uri="{0D108BD9-81ED-4DB2-BD59-A6C34878D82A}">
                    <a16:rowId xmlns:a16="http://schemas.microsoft.com/office/drawing/2014/main" val="992628059"/>
                  </a:ext>
                </a:extLst>
              </a:tr>
              <a:tr h="232786">
                <a:tc>
                  <a:txBody>
                    <a:bodyPr/>
                    <a:lstStyle/>
                    <a:p>
                      <a:pPr fontAlgn="base"/>
                      <a:r>
                        <a:rPr lang="en-US" sz="1200" dirty="0">
                          <a:effectLst/>
                        </a:rPr>
                        <a:t>Retail</a:t>
                      </a:r>
                    </a:p>
                  </a:txBody>
                  <a:tcPr anchor="ctr"/>
                </a:tc>
                <a:tc>
                  <a:txBody>
                    <a:bodyPr/>
                    <a:lstStyle/>
                    <a:p>
                      <a:pPr algn="ctr" fontAlgn="b"/>
                      <a:r>
                        <a:rPr lang="en-US" sz="1200" b="0" i="0" u="none" strike="noStrike" dirty="0">
                          <a:solidFill>
                            <a:srgbClr val="116020"/>
                          </a:solidFill>
                          <a:effectLst/>
                          <a:latin typeface="+mn-lt"/>
                        </a:rPr>
                        <a:t>0.333333</a:t>
                      </a:r>
                    </a:p>
                  </a:txBody>
                  <a:tcPr marL="7620" marR="7620" marT="7620" marB="0" anchor="ctr"/>
                </a:tc>
                <a:tc>
                  <a:txBody>
                    <a:bodyPr/>
                    <a:lstStyle/>
                    <a:p>
                      <a:pPr algn="ctr" fontAlgn="b"/>
                      <a:r>
                        <a:rPr lang="en-US" sz="1200" b="0" i="0" u="none" strike="noStrike" dirty="0">
                          <a:solidFill>
                            <a:srgbClr val="116020"/>
                          </a:solidFill>
                          <a:effectLst/>
                          <a:latin typeface="+mn-lt"/>
                        </a:rPr>
                        <a:t>0.289474</a:t>
                      </a:r>
                    </a:p>
                  </a:txBody>
                  <a:tcPr marL="7620" marR="7620" marT="7620" marB="0" anchor="ctr"/>
                </a:tc>
                <a:tc>
                  <a:txBody>
                    <a:bodyPr/>
                    <a:lstStyle/>
                    <a:p>
                      <a:pPr algn="ctr" fontAlgn="b"/>
                      <a:r>
                        <a:rPr lang="en-US" sz="1200" b="0" i="0" u="none" strike="noStrike">
                          <a:solidFill>
                            <a:srgbClr val="116020"/>
                          </a:solidFill>
                          <a:effectLst/>
                          <a:latin typeface="+mn-lt"/>
                        </a:rPr>
                        <a:t>0.4375</a:t>
                      </a:r>
                    </a:p>
                  </a:txBody>
                  <a:tcPr marL="7620" marR="7620" marT="7620" marB="0" anchor="ctr"/>
                </a:tc>
                <a:tc>
                  <a:txBody>
                    <a:bodyPr/>
                    <a:lstStyle/>
                    <a:p>
                      <a:pPr algn="ctr" fontAlgn="b"/>
                      <a:r>
                        <a:rPr lang="en-US" sz="1200" b="0" i="0" u="none" strike="noStrike">
                          <a:solidFill>
                            <a:srgbClr val="116020"/>
                          </a:solidFill>
                          <a:effectLst/>
                          <a:latin typeface="+mn-lt"/>
                        </a:rPr>
                        <a:t>0.181818</a:t>
                      </a:r>
                    </a:p>
                  </a:txBody>
                  <a:tcPr marL="7620" marR="7620" marT="7620" marB="0" anchor="ctr"/>
                </a:tc>
                <a:tc>
                  <a:txBody>
                    <a:bodyPr/>
                    <a:lstStyle/>
                    <a:p>
                      <a:pPr algn="ctr" fontAlgn="b"/>
                      <a:r>
                        <a:rPr lang="en-US" sz="1200" b="0" i="0" u="none" strike="noStrike" dirty="0">
                          <a:solidFill>
                            <a:srgbClr val="116020"/>
                          </a:solidFill>
                          <a:effectLst/>
                          <a:latin typeface="+mn-lt"/>
                        </a:rPr>
                        <a:t>0.26087</a:t>
                      </a:r>
                    </a:p>
                  </a:txBody>
                  <a:tcPr marL="7620" marR="7620" marT="7620" marB="0" anchor="ctr"/>
                </a:tc>
                <a:extLst>
                  <a:ext uri="{0D108BD9-81ED-4DB2-BD59-A6C34878D82A}">
                    <a16:rowId xmlns:a16="http://schemas.microsoft.com/office/drawing/2014/main" val="3632173896"/>
                  </a:ext>
                </a:extLst>
              </a:tr>
            </a:tbl>
          </a:graphicData>
        </a:graphic>
      </p:graphicFrame>
      <p:cxnSp>
        <p:nvCxnSpPr>
          <p:cNvPr id="9" name="Straight Arrow Connector 8">
            <a:extLst>
              <a:ext uri="{FF2B5EF4-FFF2-40B4-BE49-F238E27FC236}">
                <a16:creationId xmlns:a16="http://schemas.microsoft.com/office/drawing/2014/main" id="{201EB7D7-8AD7-9AC2-6366-19715F211FB2}"/>
              </a:ext>
            </a:extLst>
          </p:cNvPr>
          <p:cNvCxnSpPr>
            <a:cxnSpLocks/>
          </p:cNvCxnSpPr>
          <p:nvPr/>
        </p:nvCxnSpPr>
        <p:spPr>
          <a:xfrm flipH="1">
            <a:off x="3352800" y="2209800"/>
            <a:ext cx="1752600" cy="931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9318D37-8A62-0CFE-3455-A75BF23442D8}"/>
              </a:ext>
            </a:extLst>
          </p:cNvPr>
          <p:cNvCxnSpPr>
            <a:cxnSpLocks/>
          </p:cNvCxnSpPr>
          <p:nvPr/>
        </p:nvCxnSpPr>
        <p:spPr>
          <a:xfrm>
            <a:off x="5851357" y="2209800"/>
            <a:ext cx="1768643" cy="931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068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334383-44E1-81C0-A7F5-D0BCCCF98B88}"/>
              </a:ext>
            </a:extLst>
          </p:cNvPr>
          <p:cNvSpPr>
            <a:spLocks noGrp="1"/>
          </p:cNvSpPr>
          <p:nvPr>
            <p:ph type="body" sz="quarter" idx="13"/>
          </p:nvPr>
        </p:nvSpPr>
        <p:spPr>
          <a:xfrm>
            <a:off x="333650" y="278552"/>
            <a:ext cx="10769600" cy="228600"/>
          </a:xfrm>
          <a:solidFill>
            <a:schemeClr val="tx1">
              <a:lumMod val="75000"/>
            </a:schemeClr>
          </a:solidFill>
        </p:spPr>
        <p:txBody>
          <a:bodyPr/>
          <a:lstStyle/>
          <a:p>
            <a:r>
              <a:rPr lang="en-US" dirty="0">
                <a:ea typeface="+mn-lt"/>
                <a:cs typeface="+mn-lt"/>
              </a:rPr>
              <a:t>GINI INDEX ON AGGREGATED VERIS &amp; CENSUS DATASET (2020-2023)</a:t>
            </a:r>
            <a:endParaRPr lang="en-US" dirty="0"/>
          </a:p>
        </p:txBody>
      </p:sp>
      <p:sp>
        <p:nvSpPr>
          <p:cNvPr id="19" name="TextBox 18">
            <a:extLst>
              <a:ext uri="{FF2B5EF4-FFF2-40B4-BE49-F238E27FC236}">
                <a16:creationId xmlns:a16="http://schemas.microsoft.com/office/drawing/2014/main" id="{0DF75024-5587-D2BD-3E8E-BCA2DF3D7C7C}"/>
              </a:ext>
            </a:extLst>
          </p:cNvPr>
          <p:cNvSpPr txBox="1"/>
          <p:nvPr/>
        </p:nvSpPr>
        <p:spPr>
          <a:xfrm>
            <a:off x="337530" y="628817"/>
            <a:ext cx="3548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ea typeface="ＭＳ Ｐゴシック"/>
              </a:rPr>
              <a:t>Low Level – Risk Score (by State)</a:t>
            </a:r>
            <a:endParaRPr lang="en-US" b="1" dirty="0"/>
          </a:p>
        </p:txBody>
      </p:sp>
      <p:pic>
        <p:nvPicPr>
          <p:cNvPr id="3" name="Picture 2" descr="A map of the united states with red circles&#10;&#10;Description automatically generated">
            <a:extLst>
              <a:ext uri="{FF2B5EF4-FFF2-40B4-BE49-F238E27FC236}">
                <a16:creationId xmlns:a16="http://schemas.microsoft.com/office/drawing/2014/main" id="{8B3E83B9-82DF-1B3E-1F55-C6568129AE89}"/>
              </a:ext>
            </a:extLst>
          </p:cNvPr>
          <p:cNvPicPr>
            <a:picLocks noChangeAspect="1"/>
          </p:cNvPicPr>
          <p:nvPr/>
        </p:nvPicPr>
        <p:blipFill>
          <a:blip r:embed="rId2"/>
          <a:stretch>
            <a:fillRect/>
          </a:stretch>
        </p:blipFill>
        <p:spPr>
          <a:xfrm>
            <a:off x="950025" y="1010713"/>
            <a:ext cx="10448637" cy="5843993"/>
          </a:xfrm>
          <a:prstGeom prst="rect">
            <a:avLst/>
          </a:prstGeom>
        </p:spPr>
      </p:pic>
      <p:sp>
        <p:nvSpPr>
          <p:cNvPr id="7" name="TextBox 6">
            <a:extLst>
              <a:ext uri="{FF2B5EF4-FFF2-40B4-BE49-F238E27FC236}">
                <a16:creationId xmlns:a16="http://schemas.microsoft.com/office/drawing/2014/main" id="{608E7706-F679-C10D-52D0-F838D53ABAEE}"/>
              </a:ext>
            </a:extLst>
          </p:cNvPr>
          <p:cNvSpPr txBox="1"/>
          <p:nvPr/>
        </p:nvSpPr>
        <p:spPr>
          <a:xfrm>
            <a:off x="2387633" y="3355112"/>
            <a:ext cx="2982769" cy="369332"/>
          </a:xfrm>
          <a:prstGeom prst="rect">
            <a:avLst/>
          </a:prstGeom>
          <a:solidFill>
            <a:schemeClr val="bg1"/>
          </a:solidFill>
          <a:ln>
            <a:solidFill>
              <a:schemeClr val="tx1"/>
            </a:solidFill>
          </a:ln>
        </p:spPr>
        <p:txBody>
          <a:bodyPr wrap="square" lIns="91440" tIns="45720" rIns="91440" bIns="45720" rtlCol="0" anchor="t">
            <a:spAutoFit/>
          </a:bodyPr>
          <a:lstStyle/>
          <a:p>
            <a:r>
              <a:rPr lang="en-US" i="1" dirty="0">
                <a:solidFill>
                  <a:prstClr val="black"/>
                </a:solidFill>
                <a:latin typeface="Aptos"/>
                <a:ea typeface="ＭＳ Ｐゴシック"/>
                <a:cs typeface="Segoe UI"/>
              </a:rPr>
              <a:t>LLM Meta Prompt Extraction</a:t>
            </a:r>
            <a:endParaRPr lang="en-US" dirty="0">
              <a:solidFill>
                <a:prstClr val="black"/>
              </a:solidFill>
            </a:endParaRPr>
          </a:p>
        </p:txBody>
      </p:sp>
    </p:spTree>
    <p:extLst>
      <p:ext uri="{BB962C8B-B14F-4D97-AF65-F5344CB8AC3E}">
        <p14:creationId xmlns:p14="http://schemas.microsoft.com/office/powerpoint/2010/main" val="258939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of data with numbers and text&#10;&#10;Description automatically generated">
            <a:extLst>
              <a:ext uri="{FF2B5EF4-FFF2-40B4-BE49-F238E27FC236}">
                <a16:creationId xmlns:a16="http://schemas.microsoft.com/office/drawing/2014/main" id="{656A80F4-8CD4-B96F-82E7-6ACBEB2136E8}"/>
              </a:ext>
            </a:extLst>
          </p:cNvPr>
          <p:cNvPicPr>
            <a:picLocks noChangeAspect="1"/>
          </p:cNvPicPr>
          <p:nvPr/>
        </p:nvPicPr>
        <p:blipFill rotWithShape="1">
          <a:blip r:embed="rId2"/>
          <a:srcRect l="326" r="-104" b="24424"/>
          <a:stretch/>
        </p:blipFill>
        <p:spPr>
          <a:xfrm>
            <a:off x="337849" y="2719099"/>
            <a:ext cx="11307027" cy="3611813"/>
          </a:xfrm>
          <a:prstGeom prst="rect">
            <a:avLst/>
          </a:prstGeom>
        </p:spPr>
      </p:pic>
      <p:sp>
        <p:nvSpPr>
          <p:cNvPr id="25" name="Rectangle 24">
            <a:extLst>
              <a:ext uri="{FF2B5EF4-FFF2-40B4-BE49-F238E27FC236}">
                <a16:creationId xmlns:a16="http://schemas.microsoft.com/office/drawing/2014/main" id="{368932B0-BC4A-40AF-669B-4FF8184372F6}"/>
              </a:ext>
            </a:extLst>
          </p:cNvPr>
          <p:cNvSpPr/>
          <p:nvPr/>
        </p:nvSpPr>
        <p:spPr>
          <a:xfrm>
            <a:off x="9070060" y="6317030"/>
            <a:ext cx="2170981" cy="4313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A0334383-44E1-81C0-A7F5-D0BCCCF98B88}"/>
              </a:ext>
            </a:extLst>
          </p:cNvPr>
          <p:cNvSpPr>
            <a:spLocks noGrp="1"/>
          </p:cNvSpPr>
          <p:nvPr>
            <p:ph type="body" sz="quarter" idx="13"/>
          </p:nvPr>
        </p:nvSpPr>
        <p:spPr>
          <a:xfrm>
            <a:off x="333650" y="278552"/>
            <a:ext cx="10769600" cy="228600"/>
          </a:xfrm>
          <a:solidFill>
            <a:schemeClr val="tx1">
              <a:lumMod val="75000"/>
            </a:schemeClr>
          </a:solidFill>
        </p:spPr>
        <p:txBody>
          <a:bodyPr/>
          <a:lstStyle/>
          <a:p>
            <a:r>
              <a:rPr lang="en-US" dirty="0">
                <a:ea typeface="+mn-lt"/>
                <a:cs typeface="+mn-lt"/>
              </a:rPr>
              <a:t>Final Risk score (2020-2023)</a:t>
            </a:r>
            <a:endParaRPr lang="en-US" dirty="0"/>
          </a:p>
        </p:txBody>
      </p:sp>
      <p:sp>
        <p:nvSpPr>
          <p:cNvPr id="8" name="Rectangle 7">
            <a:extLst>
              <a:ext uri="{FF2B5EF4-FFF2-40B4-BE49-F238E27FC236}">
                <a16:creationId xmlns:a16="http://schemas.microsoft.com/office/drawing/2014/main" id="{AAA8A26A-D1CB-3158-BDE3-CD73F015FB79}"/>
              </a:ext>
            </a:extLst>
          </p:cNvPr>
          <p:cNvSpPr/>
          <p:nvPr/>
        </p:nvSpPr>
        <p:spPr>
          <a:xfrm>
            <a:off x="10825023" y="2721750"/>
            <a:ext cx="832207" cy="3592638"/>
          </a:xfrm>
          <a:prstGeom prst="rect">
            <a:avLst/>
          </a:prstGeom>
          <a:solidFill>
            <a:srgbClr val="11602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DC5B95-F61A-E879-4FF8-33D142C2DD17}"/>
              </a:ext>
            </a:extLst>
          </p:cNvPr>
          <p:cNvSpPr txBox="1"/>
          <p:nvPr/>
        </p:nvSpPr>
        <p:spPr>
          <a:xfrm>
            <a:off x="330654" y="701076"/>
            <a:ext cx="11682090" cy="1600438"/>
          </a:xfrm>
          <a:prstGeom prst="rect">
            <a:avLst/>
          </a:prstGeom>
          <a:noFill/>
        </p:spPr>
        <p:txBody>
          <a:bodyPr wrap="square" lIns="91440" tIns="45720" rIns="91440" bIns="45720" rtlCol="0" anchor="t">
            <a:spAutoFit/>
          </a:bodyPr>
          <a:lstStyle/>
          <a:p>
            <a:r>
              <a:rPr lang="en-US" b="1" i="1" dirty="0">
                <a:solidFill>
                  <a:srgbClr val="000000"/>
                </a:solidFill>
                <a:highlight>
                  <a:srgbClr val="FFFFFF"/>
                </a:highlight>
                <a:latin typeface="Inter"/>
                <a:ea typeface="ＭＳ Ｐゴシック"/>
              </a:rPr>
              <a:t>Final</a:t>
            </a:r>
            <a:r>
              <a:rPr lang="en-US" i="1">
                <a:solidFill>
                  <a:srgbClr val="000000"/>
                </a:solidFill>
                <a:highlight>
                  <a:srgbClr val="FFFFFF"/>
                </a:highlight>
                <a:latin typeface="Inter"/>
                <a:ea typeface="ＭＳ Ｐゴシック"/>
              </a:rPr>
              <a:t> </a:t>
            </a:r>
            <a:r>
              <a:rPr lang="en-US" b="1" i="1" dirty="0">
                <a:solidFill>
                  <a:srgbClr val="000000"/>
                </a:solidFill>
                <a:latin typeface="Inter"/>
                <a:ea typeface="ＭＳ Ｐゴシック"/>
                <a:cs typeface="Times New Roman"/>
              </a:rPr>
              <a:t>Risk</a:t>
            </a:r>
            <a:r>
              <a:rPr lang="en-US" b="1">
                <a:solidFill>
                  <a:srgbClr val="000000"/>
                </a:solidFill>
                <a:latin typeface="Inter"/>
                <a:ea typeface="ＭＳ Ｐゴシック"/>
                <a:cs typeface="Times New Roman"/>
              </a:rPr>
              <a:t> </a:t>
            </a:r>
            <a:r>
              <a:rPr lang="en-US" b="1" dirty="0">
                <a:solidFill>
                  <a:srgbClr val="000000"/>
                </a:solidFill>
                <a:latin typeface="Inter"/>
                <a:ea typeface="ＭＳ Ｐゴシック"/>
                <a:cs typeface="Times New Roman"/>
              </a:rPr>
              <a:t>Score =</a:t>
            </a:r>
            <a:endParaRPr lang="en-US" dirty="0">
              <a:solidFill>
                <a:srgbClr val="000000"/>
              </a:solidFill>
              <a:latin typeface="Inter"/>
              <a:ea typeface="ＭＳ Ｐゴシック"/>
              <a:cs typeface="Times New Roman"/>
            </a:endParaRPr>
          </a:p>
          <a:p>
            <a:r>
              <a:rPr lang="en-US" sz="1600" b="1" dirty="0">
                <a:solidFill>
                  <a:srgbClr val="000000"/>
                </a:solidFill>
                <a:latin typeface="Inter"/>
                <a:ea typeface="ＭＳ Ｐゴシック"/>
                <a:cs typeface="Times New Roman"/>
              </a:rPr>
              <a:t>        Composite </a:t>
            </a:r>
            <a:r>
              <a:rPr lang="en-US" sz="1600" b="1" i="1" dirty="0">
                <a:solidFill>
                  <a:srgbClr val="000000"/>
                </a:solidFill>
                <a:latin typeface="Inter"/>
                <a:ea typeface="ＭＳ Ｐゴシック"/>
                <a:cs typeface="Times New Roman"/>
              </a:rPr>
              <a:t>Risk Score</a:t>
            </a:r>
            <a:r>
              <a:rPr lang="en-US" sz="1600" b="1" dirty="0">
                <a:solidFill>
                  <a:srgbClr val="000000"/>
                </a:solidFill>
                <a:latin typeface="Inter"/>
                <a:ea typeface="ＭＳ Ｐゴシック"/>
                <a:cs typeface="Times New Roman"/>
              </a:rPr>
              <a:t> (norm) x  </a:t>
            </a:r>
            <a:r>
              <a:rPr lang="en-US" sz="1600" b="1" i="1" dirty="0">
                <a:solidFill>
                  <a:srgbClr val="000000"/>
                </a:solidFill>
                <a:latin typeface="Inter"/>
                <a:ea typeface="ＭＳ Ｐゴシック"/>
                <a:cs typeface="Times New Roman"/>
              </a:rPr>
              <a:t>Prob. Incident by state  </a:t>
            </a:r>
            <a:r>
              <a:rPr lang="en-US" sz="1600" b="1" dirty="0">
                <a:solidFill>
                  <a:srgbClr val="000000"/>
                </a:solidFill>
                <a:latin typeface="Inter"/>
                <a:ea typeface="ＭＳ Ｐゴシック"/>
                <a:cs typeface="Times New Roman"/>
              </a:rPr>
              <a:t>x  </a:t>
            </a:r>
            <a:r>
              <a:rPr lang="en-US" sz="1600" b="1" i="1" dirty="0">
                <a:solidFill>
                  <a:srgbClr val="000000"/>
                </a:solidFill>
                <a:latin typeface="Inter"/>
                <a:ea typeface="ＭＳ Ｐゴシック"/>
                <a:cs typeface="Times New Roman"/>
              </a:rPr>
              <a:t>Prob. Incident by Industry  x  Number of Firms (norm)   </a:t>
            </a:r>
          </a:p>
          <a:p>
            <a:r>
              <a:rPr lang="en-US" sz="1600" b="1" i="1" dirty="0">
                <a:solidFill>
                  <a:srgbClr val="000000"/>
                </a:solidFill>
                <a:latin typeface="Inter"/>
                <a:ea typeface="ＭＳ Ｐゴシック"/>
                <a:cs typeface="Times New Roman"/>
              </a:rPr>
              <a:t>         x 1,000,000</a:t>
            </a:r>
            <a:endParaRPr lang="en-US" dirty="0"/>
          </a:p>
          <a:p>
            <a:endParaRPr lang="en-US" sz="1600" b="1" i="1" dirty="0">
              <a:solidFill>
                <a:srgbClr val="000000"/>
              </a:solidFill>
              <a:latin typeface="Inter"/>
              <a:ea typeface="ＭＳ Ｐゴシック"/>
              <a:cs typeface="Times New Roman"/>
            </a:endParaRPr>
          </a:p>
          <a:p>
            <a:endParaRPr lang="en-US" sz="1600" b="1" i="1" dirty="0">
              <a:solidFill>
                <a:srgbClr val="000000"/>
              </a:solidFill>
              <a:latin typeface="Inter"/>
              <a:ea typeface="ＭＳ Ｐゴシック"/>
              <a:cs typeface="Times New Roman"/>
            </a:endParaRPr>
          </a:p>
          <a:p>
            <a:endParaRPr lang="en-US" sz="1600" b="1" i="1" dirty="0">
              <a:solidFill>
                <a:srgbClr val="000000"/>
              </a:solidFill>
              <a:latin typeface="Inter"/>
              <a:ea typeface="ＭＳ Ｐゴシック"/>
              <a:cs typeface="Times New Roman"/>
            </a:endParaRPr>
          </a:p>
        </p:txBody>
      </p:sp>
      <p:sp>
        <p:nvSpPr>
          <p:cNvPr id="7" name="TextBox 6">
            <a:extLst>
              <a:ext uri="{FF2B5EF4-FFF2-40B4-BE49-F238E27FC236}">
                <a16:creationId xmlns:a16="http://schemas.microsoft.com/office/drawing/2014/main" id="{6A753A93-F327-A94F-8B1D-A011508B647B}"/>
              </a:ext>
            </a:extLst>
          </p:cNvPr>
          <p:cNvSpPr txBox="1"/>
          <p:nvPr/>
        </p:nvSpPr>
        <p:spPr>
          <a:xfrm>
            <a:off x="1926541" y="1707491"/>
            <a:ext cx="7396161" cy="646331"/>
          </a:xfrm>
          <a:prstGeom prst="rect">
            <a:avLst/>
          </a:prstGeom>
          <a:noFill/>
        </p:spPr>
        <p:txBody>
          <a:bodyPr wrap="square" lIns="91440" tIns="45720" rIns="91440" bIns="45720" rtlCol="0" anchor="t">
            <a:spAutoFit/>
          </a:bodyPr>
          <a:lstStyle/>
          <a:p>
            <a:r>
              <a:rPr lang="en-US" b="1" i="1" u="sng">
                <a:solidFill>
                  <a:srgbClr val="000000"/>
                </a:solidFill>
                <a:latin typeface="Inter"/>
                <a:ea typeface="ＭＳ Ｐゴシック"/>
                <a:cs typeface="Times New Roman"/>
              </a:rPr>
              <a:t>Total incident in state</a:t>
            </a:r>
            <a:r>
              <a:rPr lang="en-US" b="1" i="1">
                <a:solidFill>
                  <a:srgbClr val="000000"/>
                </a:solidFill>
                <a:latin typeface="Inter"/>
                <a:ea typeface="ＭＳ Ｐゴシック"/>
                <a:cs typeface="Times New Roman"/>
              </a:rPr>
              <a:t>        </a:t>
            </a:r>
            <a:r>
              <a:rPr lang="en-US" b="1" i="1" u="sng">
                <a:solidFill>
                  <a:srgbClr val="000000"/>
                </a:solidFill>
                <a:latin typeface="Inter"/>
                <a:ea typeface="ＭＳ Ｐゴシック"/>
                <a:cs typeface="Times New Roman"/>
              </a:rPr>
              <a:t>Incident in specific industry in state </a:t>
            </a:r>
          </a:p>
          <a:p>
            <a:r>
              <a:rPr lang="en-US" b="1" i="1">
                <a:solidFill>
                  <a:srgbClr val="000000"/>
                </a:solidFill>
                <a:latin typeface="Inter"/>
                <a:ea typeface="ＭＳ Ｐゴシック"/>
                <a:cs typeface="Times New Roman"/>
              </a:rPr>
              <a:t>Total incident in US</a:t>
            </a:r>
            <a:r>
              <a:rPr lang="en-US" b="1" i="1" dirty="0">
                <a:solidFill>
                  <a:srgbClr val="000000"/>
                </a:solidFill>
                <a:latin typeface="Inter"/>
                <a:ea typeface="ＭＳ Ｐゴシック"/>
                <a:cs typeface="Times New Roman"/>
              </a:rPr>
              <a:t>     </a:t>
            </a:r>
            <a:r>
              <a:rPr lang="en-US" b="1" i="1">
                <a:solidFill>
                  <a:srgbClr val="000000"/>
                </a:solidFill>
                <a:latin typeface="Inter"/>
                <a:ea typeface="ＭＳ Ｐゴシック"/>
                <a:cs typeface="Times New Roman"/>
              </a:rPr>
              <a:t> Total incident in state</a:t>
            </a:r>
            <a:endParaRPr lang="en-US" b="1" i="1" dirty="0">
              <a:solidFill>
                <a:srgbClr val="000000"/>
              </a:solidFill>
              <a:latin typeface="Inter"/>
              <a:ea typeface="ＭＳ Ｐゴシック"/>
              <a:cs typeface="Times New Roman"/>
            </a:endParaRPr>
          </a:p>
        </p:txBody>
      </p:sp>
      <p:sp>
        <p:nvSpPr>
          <p:cNvPr id="9" name="Rectangle 8">
            <a:extLst>
              <a:ext uri="{FF2B5EF4-FFF2-40B4-BE49-F238E27FC236}">
                <a16:creationId xmlns:a16="http://schemas.microsoft.com/office/drawing/2014/main" id="{9E0AE06E-61AF-618C-DA15-C558EC6877E8}"/>
              </a:ext>
            </a:extLst>
          </p:cNvPr>
          <p:cNvSpPr/>
          <p:nvPr/>
        </p:nvSpPr>
        <p:spPr>
          <a:xfrm>
            <a:off x="3448144" y="1009793"/>
            <a:ext cx="1941796" cy="372788"/>
          </a:xfrm>
          <a:prstGeom prst="rect">
            <a:avLst/>
          </a:prstGeom>
          <a:solidFill>
            <a:srgbClr val="FFC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3B0BF7-265D-AFB9-7501-6EBAED2D2290}"/>
              </a:ext>
            </a:extLst>
          </p:cNvPr>
          <p:cNvSpPr/>
          <p:nvPr/>
        </p:nvSpPr>
        <p:spPr>
          <a:xfrm>
            <a:off x="4387824" y="1635549"/>
            <a:ext cx="4043706" cy="709202"/>
          </a:xfrm>
          <a:prstGeom prst="rect">
            <a:avLst/>
          </a:prstGeom>
          <a:solidFill>
            <a:srgbClr val="11602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32E314-AA00-A00E-7A6C-06810DE6FDAE}"/>
              </a:ext>
            </a:extLst>
          </p:cNvPr>
          <p:cNvSpPr/>
          <p:nvPr/>
        </p:nvSpPr>
        <p:spPr>
          <a:xfrm>
            <a:off x="5632491" y="1006424"/>
            <a:ext cx="2218092" cy="364807"/>
          </a:xfrm>
          <a:prstGeom prst="rect">
            <a:avLst/>
          </a:prstGeom>
          <a:solidFill>
            <a:srgbClr val="11602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827AA3-AB8A-D43C-CF9C-C553CEC2546E}"/>
              </a:ext>
            </a:extLst>
          </p:cNvPr>
          <p:cNvSpPr/>
          <p:nvPr/>
        </p:nvSpPr>
        <p:spPr>
          <a:xfrm>
            <a:off x="1825275" y="1619172"/>
            <a:ext cx="2519264" cy="706548"/>
          </a:xfrm>
          <a:prstGeom prst="rect">
            <a:avLst/>
          </a:prstGeom>
          <a:solidFill>
            <a:srgbClr val="FFC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324A68B-4386-1590-612F-F4FE12527C16}"/>
              </a:ext>
            </a:extLst>
          </p:cNvPr>
          <p:cNvSpPr txBox="1"/>
          <p:nvPr/>
        </p:nvSpPr>
        <p:spPr>
          <a:xfrm rot="5400000">
            <a:off x="2918578" y="1422735"/>
            <a:ext cx="640495" cy="369332"/>
          </a:xfrm>
          <a:prstGeom prst="rect">
            <a:avLst/>
          </a:prstGeom>
          <a:noFill/>
          <a:ln>
            <a:noFill/>
          </a:ln>
        </p:spPr>
        <p:txBody>
          <a:bodyPr wrap="square" lIns="91440" tIns="45720" rIns="91440" bIns="45720" rtlCol="0" anchor="t">
            <a:spAutoFit/>
          </a:bodyPr>
          <a:lstStyle/>
          <a:p>
            <a:r>
              <a:rPr lang="en-US" b="1" i="1">
                <a:solidFill>
                  <a:srgbClr val="000000"/>
                </a:solidFill>
                <a:highlight>
                  <a:srgbClr val="FFFFFF"/>
                </a:highlight>
                <a:latin typeface="Inter"/>
                <a:ea typeface="ＭＳ Ｐゴシック"/>
                <a:cs typeface="Times New Roman"/>
              </a:rPr>
              <a:t>=&gt;</a:t>
            </a:r>
            <a:endParaRPr lang="en-US" i="1">
              <a:highlight>
                <a:srgbClr val="FFFFFF"/>
              </a:highlight>
            </a:endParaRPr>
          </a:p>
        </p:txBody>
      </p:sp>
      <p:sp>
        <p:nvSpPr>
          <p:cNvPr id="16" name="TextBox 15">
            <a:extLst>
              <a:ext uri="{FF2B5EF4-FFF2-40B4-BE49-F238E27FC236}">
                <a16:creationId xmlns:a16="http://schemas.microsoft.com/office/drawing/2014/main" id="{55C6CA8B-F7F1-1F00-6818-A03428CCF2AC}"/>
              </a:ext>
            </a:extLst>
          </p:cNvPr>
          <p:cNvSpPr txBox="1"/>
          <p:nvPr/>
        </p:nvSpPr>
        <p:spPr>
          <a:xfrm rot="5400000">
            <a:off x="6059354" y="1445147"/>
            <a:ext cx="703246" cy="369332"/>
          </a:xfrm>
          <a:prstGeom prst="rect">
            <a:avLst/>
          </a:prstGeom>
          <a:noFill/>
        </p:spPr>
        <p:txBody>
          <a:bodyPr wrap="square" lIns="91440" tIns="45720" rIns="91440" bIns="45720" rtlCol="0" anchor="t">
            <a:spAutoFit/>
          </a:bodyPr>
          <a:lstStyle/>
          <a:p>
            <a:r>
              <a:rPr lang="en-US" b="1" i="1" dirty="0">
                <a:solidFill>
                  <a:srgbClr val="000000"/>
                </a:solidFill>
                <a:highlight>
                  <a:srgbClr val="FFFFFF"/>
                </a:highlight>
                <a:latin typeface="Inter"/>
                <a:ea typeface="ＭＳ Ｐゴシック"/>
                <a:cs typeface="Times New Roman"/>
              </a:rPr>
              <a:t>=&gt;</a:t>
            </a:r>
            <a:endParaRPr lang="en-US" i="1" dirty="0">
              <a:highlight>
                <a:srgbClr val="FFFFFF"/>
              </a:highlight>
            </a:endParaRPr>
          </a:p>
        </p:txBody>
      </p:sp>
      <p:sp>
        <p:nvSpPr>
          <p:cNvPr id="6" name="Rectangle 5">
            <a:extLst>
              <a:ext uri="{FF2B5EF4-FFF2-40B4-BE49-F238E27FC236}">
                <a16:creationId xmlns:a16="http://schemas.microsoft.com/office/drawing/2014/main" id="{29476ED0-2580-D305-709A-229024C2392F}"/>
              </a:ext>
            </a:extLst>
          </p:cNvPr>
          <p:cNvSpPr/>
          <p:nvPr/>
        </p:nvSpPr>
        <p:spPr>
          <a:xfrm>
            <a:off x="334463" y="2722083"/>
            <a:ext cx="2347104" cy="4109026"/>
          </a:xfrm>
          <a:prstGeom prst="rect">
            <a:avLst/>
          </a:prstGeom>
          <a:solidFill>
            <a:srgbClr val="990202">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869370-A273-D3C5-CB60-1F109B7717C7}"/>
              </a:ext>
            </a:extLst>
          </p:cNvPr>
          <p:cNvSpPr/>
          <p:nvPr/>
        </p:nvSpPr>
        <p:spPr>
          <a:xfrm>
            <a:off x="2686873" y="2731155"/>
            <a:ext cx="6395649" cy="4119640"/>
          </a:xfrm>
          <a:prstGeom prst="rect">
            <a:avLst/>
          </a:prstGeom>
          <a:solidFill>
            <a:srgbClr val="099902">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17019FC-26FB-40AA-6900-6FEB18551FAB}"/>
              </a:ext>
            </a:extLst>
          </p:cNvPr>
          <p:cNvSpPr/>
          <p:nvPr/>
        </p:nvSpPr>
        <p:spPr>
          <a:xfrm>
            <a:off x="9062839" y="2713011"/>
            <a:ext cx="1754911" cy="4128711"/>
          </a:xfrm>
          <a:prstGeom prst="rect">
            <a:avLst/>
          </a:prstGeom>
          <a:solidFill>
            <a:srgbClr val="1302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2C20183-C7FA-224C-97D6-A391B257B226}"/>
              </a:ext>
            </a:extLst>
          </p:cNvPr>
          <p:cNvSpPr txBox="1"/>
          <p:nvPr/>
        </p:nvSpPr>
        <p:spPr>
          <a:xfrm>
            <a:off x="848520" y="6367797"/>
            <a:ext cx="1319842" cy="3801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ＭＳ Ｐゴシック"/>
              </a:rPr>
              <a:t>NAICS Code</a:t>
            </a:r>
          </a:p>
        </p:txBody>
      </p:sp>
      <p:sp>
        <p:nvSpPr>
          <p:cNvPr id="22" name="TextBox 21">
            <a:extLst>
              <a:ext uri="{FF2B5EF4-FFF2-40B4-BE49-F238E27FC236}">
                <a16:creationId xmlns:a16="http://schemas.microsoft.com/office/drawing/2014/main" id="{EC2688DA-4DD4-AF56-A981-E7504C608523}"/>
              </a:ext>
            </a:extLst>
          </p:cNvPr>
          <p:cNvSpPr txBox="1"/>
          <p:nvPr/>
        </p:nvSpPr>
        <p:spPr>
          <a:xfrm>
            <a:off x="9295901" y="6367796"/>
            <a:ext cx="17080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ＭＳ Ｐゴシック"/>
              </a:rPr>
              <a:t>CENSUS DATA</a:t>
            </a:r>
          </a:p>
        </p:txBody>
      </p:sp>
      <p:sp>
        <p:nvSpPr>
          <p:cNvPr id="24" name="TextBox 23">
            <a:extLst>
              <a:ext uri="{FF2B5EF4-FFF2-40B4-BE49-F238E27FC236}">
                <a16:creationId xmlns:a16="http://schemas.microsoft.com/office/drawing/2014/main" id="{16DE03F2-C5C2-1EA7-DB64-AE316ACB0150}"/>
              </a:ext>
            </a:extLst>
          </p:cNvPr>
          <p:cNvSpPr txBox="1"/>
          <p:nvPr/>
        </p:nvSpPr>
        <p:spPr>
          <a:xfrm>
            <a:off x="4687958" y="6367794"/>
            <a:ext cx="2268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alibri"/>
                <a:ea typeface="ＭＳ Ｐゴシック"/>
              </a:rPr>
              <a:t>VERIS DATA</a:t>
            </a:r>
            <a:endParaRPr lang="en-US"/>
          </a:p>
        </p:txBody>
      </p:sp>
    </p:spTree>
    <p:extLst>
      <p:ext uri="{BB962C8B-B14F-4D97-AF65-F5344CB8AC3E}">
        <p14:creationId xmlns:p14="http://schemas.microsoft.com/office/powerpoint/2010/main" val="1511674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334383-44E1-81C0-A7F5-D0BCCCF98B88}"/>
              </a:ext>
            </a:extLst>
          </p:cNvPr>
          <p:cNvSpPr>
            <a:spLocks noGrp="1"/>
          </p:cNvSpPr>
          <p:nvPr>
            <p:ph type="body" sz="quarter" idx="13"/>
          </p:nvPr>
        </p:nvSpPr>
        <p:spPr>
          <a:xfrm>
            <a:off x="334756" y="373190"/>
            <a:ext cx="10769600" cy="228600"/>
          </a:xfrm>
          <a:solidFill>
            <a:schemeClr val="tx1">
              <a:lumMod val="75000"/>
            </a:schemeClr>
          </a:solidFill>
        </p:spPr>
        <p:txBody>
          <a:bodyPr/>
          <a:lstStyle/>
          <a:p>
            <a:r>
              <a:rPr lang="en-US" dirty="0">
                <a:ea typeface="+mn-lt"/>
                <a:cs typeface="+mn-lt"/>
              </a:rPr>
              <a:t>GINI INDEX ON AGGREGATED VERIS &amp; CENSUS DATASET (2020-2023)</a:t>
            </a:r>
            <a:endParaRPr lang="en-US" dirty="0"/>
          </a:p>
        </p:txBody>
      </p:sp>
      <p:pic>
        <p:nvPicPr>
          <p:cNvPr id="3" name="Picture 2" descr="A screenshot of a data&#10;&#10;Description automatically generated">
            <a:extLst>
              <a:ext uri="{FF2B5EF4-FFF2-40B4-BE49-F238E27FC236}">
                <a16:creationId xmlns:a16="http://schemas.microsoft.com/office/drawing/2014/main" id="{015D5546-7960-1807-2B20-C4D0E7DBE410}"/>
              </a:ext>
            </a:extLst>
          </p:cNvPr>
          <p:cNvPicPr>
            <a:picLocks noChangeAspect="1"/>
          </p:cNvPicPr>
          <p:nvPr/>
        </p:nvPicPr>
        <p:blipFill>
          <a:blip r:embed="rId2"/>
          <a:stretch>
            <a:fillRect/>
          </a:stretch>
        </p:blipFill>
        <p:spPr>
          <a:xfrm>
            <a:off x="339750" y="1069379"/>
            <a:ext cx="10768642" cy="4103412"/>
          </a:xfrm>
          <a:prstGeom prst="rect">
            <a:avLst/>
          </a:prstGeom>
          <a:ln>
            <a:solidFill>
              <a:schemeClr val="tx1"/>
            </a:solidFill>
          </a:ln>
        </p:spPr>
      </p:pic>
      <p:sp>
        <p:nvSpPr>
          <p:cNvPr id="8" name="Rectangle 7">
            <a:extLst>
              <a:ext uri="{FF2B5EF4-FFF2-40B4-BE49-F238E27FC236}">
                <a16:creationId xmlns:a16="http://schemas.microsoft.com/office/drawing/2014/main" id="{48D5DE6D-03D7-E172-5A24-0354F19D1EBF}"/>
              </a:ext>
            </a:extLst>
          </p:cNvPr>
          <p:cNvSpPr/>
          <p:nvPr/>
        </p:nvSpPr>
        <p:spPr>
          <a:xfrm>
            <a:off x="334463" y="1068686"/>
            <a:ext cx="4952999" cy="4479074"/>
          </a:xfrm>
          <a:prstGeom prst="rect">
            <a:avLst/>
          </a:prstGeom>
          <a:solidFill>
            <a:srgbClr val="990202">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579FCE-0272-DBF1-000C-0D1980243169}"/>
              </a:ext>
            </a:extLst>
          </p:cNvPr>
          <p:cNvSpPr/>
          <p:nvPr/>
        </p:nvSpPr>
        <p:spPr>
          <a:xfrm>
            <a:off x="5287463" y="1068686"/>
            <a:ext cx="2276707" cy="4479074"/>
          </a:xfrm>
          <a:prstGeom prst="rect">
            <a:avLst/>
          </a:prstGeom>
          <a:solidFill>
            <a:srgbClr val="099902">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A1E51F-3856-75E8-AFC7-3F383C94F022}"/>
              </a:ext>
            </a:extLst>
          </p:cNvPr>
          <p:cNvSpPr/>
          <p:nvPr/>
        </p:nvSpPr>
        <p:spPr>
          <a:xfrm>
            <a:off x="7564170" y="1068686"/>
            <a:ext cx="2416097" cy="4479074"/>
          </a:xfrm>
          <a:prstGeom prst="rect">
            <a:avLst/>
          </a:prstGeom>
          <a:solidFill>
            <a:srgbClr val="1302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2FF26E-7D06-AE9F-BA39-C50BFD9AEB8F}"/>
              </a:ext>
            </a:extLst>
          </p:cNvPr>
          <p:cNvSpPr/>
          <p:nvPr/>
        </p:nvSpPr>
        <p:spPr>
          <a:xfrm>
            <a:off x="9980267" y="1068686"/>
            <a:ext cx="1124415" cy="4479074"/>
          </a:xfrm>
          <a:prstGeom prst="rect">
            <a:avLst/>
          </a:prstGeom>
          <a:solidFill>
            <a:srgbClr val="029925">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8B27BE1-F6E6-317D-9B47-1BAE05ED258B}"/>
              </a:ext>
            </a:extLst>
          </p:cNvPr>
          <p:cNvSpPr txBox="1"/>
          <p:nvPr/>
        </p:nvSpPr>
        <p:spPr>
          <a:xfrm>
            <a:off x="2143166" y="5174476"/>
            <a:ext cx="1319842" cy="3801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ＭＳ Ｐゴシック"/>
              </a:rPr>
              <a:t>NAICS Code</a:t>
            </a:r>
          </a:p>
        </p:txBody>
      </p:sp>
      <p:sp>
        <p:nvSpPr>
          <p:cNvPr id="13" name="TextBox 12">
            <a:extLst>
              <a:ext uri="{FF2B5EF4-FFF2-40B4-BE49-F238E27FC236}">
                <a16:creationId xmlns:a16="http://schemas.microsoft.com/office/drawing/2014/main" id="{1FB9C2B5-7A15-F56B-45CD-BB74B8F1DA01}"/>
              </a:ext>
            </a:extLst>
          </p:cNvPr>
          <p:cNvSpPr txBox="1"/>
          <p:nvPr/>
        </p:nvSpPr>
        <p:spPr>
          <a:xfrm>
            <a:off x="5723128" y="5188852"/>
            <a:ext cx="17080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ＭＳ Ｐゴシック"/>
              </a:rPr>
              <a:t>CENSUS DATA</a:t>
            </a:r>
          </a:p>
        </p:txBody>
      </p:sp>
      <p:sp>
        <p:nvSpPr>
          <p:cNvPr id="14" name="TextBox 13">
            <a:extLst>
              <a:ext uri="{FF2B5EF4-FFF2-40B4-BE49-F238E27FC236}">
                <a16:creationId xmlns:a16="http://schemas.microsoft.com/office/drawing/2014/main" id="{F83A3B05-8932-E244-0747-5EB703DCDBAC}"/>
              </a:ext>
            </a:extLst>
          </p:cNvPr>
          <p:cNvSpPr txBox="1"/>
          <p:nvPr/>
        </p:nvSpPr>
        <p:spPr>
          <a:xfrm>
            <a:off x="7649693" y="5188851"/>
            <a:ext cx="2268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alibri"/>
                <a:ea typeface="ＭＳ Ｐゴシック"/>
              </a:rPr>
              <a:t>VERIS DATA</a:t>
            </a:r>
            <a:endParaRPr lang="en-US"/>
          </a:p>
        </p:txBody>
      </p:sp>
      <p:sp>
        <p:nvSpPr>
          <p:cNvPr id="15" name="TextBox 14">
            <a:extLst>
              <a:ext uri="{FF2B5EF4-FFF2-40B4-BE49-F238E27FC236}">
                <a16:creationId xmlns:a16="http://schemas.microsoft.com/office/drawing/2014/main" id="{99404232-FA61-85B3-F91C-807699989C8E}"/>
              </a:ext>
            </a:extLst>
          </p:cNvPr>
          <p:cNvSpPr txBox="1"/>
          <p:nvPr/>
        </p:nvSpPr>
        <p:spPr>
          <a:xfrm>
            <a:off x="9921315" y="5188851"/>
            <a:ext cx="12767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alibri"/>
                <a:ea typeface="ＭＳ Ｐゴシック"/>
              </a:rPr>
              <a:t>RISK SCORE</a:t>
            </a:r>
            <a:endParaRPr lang="en-US" dirty="0"/>
          </a:p>
        </p:txBody>
      </p:sp>
      <p:sp>
        <p:nvSpPr>
          <p:cNvPr id="16" name="TextBox 15">
            <a:extLst>
              <a:ext uri="{FF2B5EF4-FFF2-40B4-BE49-F238E27FC236}">
                <a16:creationId xmlns:a16="http://schemas.microsoft.com/office/drawing/2014/main" id="{BFDDA1C0-C08A-A2A6-6008-467E5080E189}"/>
              </a:ext>
            </a:extLst>
          </p:cNvPr>
          <p:cNvSpPr txBox="1"/>
          <p:nvPr/>
        </p:nvSpPr>
        <p:spPr>
          <a:xfrm>
            <a:off x="1155852" y="5639570"/>
            <a:ext cx="88104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ＭＳ Ｐゴシック"/>
              </a:rPr>
              <a:t>Next Action: Incorporate MITRA ATLAS framework on the Gini index Calculation. </a:t>
            </a:r>
            <a:endParaRPr lang="en-US" dirty="0"/>
          </a:p>
        </p:txBody>
      </p:sp>
      <p:sp>
        <p:nvSpPr>
          <p:cNvPr id="17" name="TextBox 16">
            <a:extLst>
              <a:ext uri="{FF2B5EF4-FFF2-40B4-BE49-F238E27FC236}">
                <a16:creationId xmlns:a16="http://schemas.microsoft.com/office/drawing/2014/main" id="{EA4101E1-C9AB-C1DE-65BB-2A41B8CB34A2}"/>
              </a:ext>
            </a:extLst>
          </p:cNvPr>
          <p:cNvSpPr txBox="1"/>
          <p:nvPr/>
        </p:nvSpPr>
        <p:spPr>
          <a:xfrm>
            <a:off x="347055" y="710894"/>
            <a:ext cx="2700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ea typeface="ＭＳ Ｐゴシック"/>
              </a:rPr>
              <a:t>High Level – Risk Score</a:t>
            </a:r>
            <a:endParaRPr lang="en-US" b="1" dirty="0"/>
          </a:p>
        </p:txBody>
      </p:sp>
    </p:spTree>
    <p:extLst>
      <p:ext uri="{BB962C8B-B14F-4D97-AF65-F5344CB8AC3E}">
        <p14:creationId xmlns:p14="http://schemas.microsoft.com/office/powerpoint/2010/main" val="100794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data&#10;&#10;Description automatically generated">
            <a:extLst>
              <a:ext uri="{FF2B5EF4-FFF2-40B4-BE49-F238E27FC236}">
                <a16:creationId xmlns:a16="http://schemas.microsoft.com/office/drawing/2014/main" id="{55658F4F-1C5E-B547-AD05-7F91751422AB}"/>
              </a:ext>
            </a:extLst>
          </p:cNvPr>
          <p:cNvPicPr>
            <a:picLocks noChangeAspect="1"/>
          </p:cNvPicPr>
          <p:nvPr/>
        </p:nvPicPr>
        <p:blipFill rotWithShape="1">
          <a:blip r:embed="rId2"/>
          <a:srcRect l="-46" r="-58" b="39942"/>
          <a:stretch/>
        </p:blipFill>
        <p:spPr>
          <a:xfrm>
            <a:off x="340169" y="1000131"/>
            <a:ext cx="10765362" cy="2399387"/>
          </a:xfrm>
          <a:prstGeom prst="rect">
            <a:avLst/>
          </a:prstGeom>
          <a:ln>
            <a:solidFill>
              <a:schemeClr val="tx1"/>
            </a:solidFill>
          </a:ln>
        </p:spPr>
      </p:pic>
      <p:sp>
        <p:nvSpPr>
          <p:cNvPr id="2" name="Text Placeholder 1">
            <a:extLst>
              <a:ext uri="{FF2B5EF4-FFF2-40B4-BE49-F238E27FC236}">
                <a16:creationId xmlns:a16="http://schemas.microsoft.com/office/drawing/2014/main" id="{A0334383-44E1-81C0-A7F5-D0BCCCF98B88}"/>
              </a:ext>
            </a:extLst>
          </p:cNvPr>
          <p:cNvSpPr>
            <a:spLocks noGrp="1"/>
          </p:cNvSpPr>
          <p:nvPr>
            <p:ph type="body" sz="quarter" idx="13"/>
          </p:nvPr>
        </p:nvSpPr>
        <p:spPr>
          <a:xfrm>
            <a:off x="333650" y="278552"/>
            <a:ext cx="10769600" cy="228600"/>
          </a:xfrm>
          <a:solidFill>
            <a:schemeClr val="tx1">
              <a:lumMod val="75000"/>
            </a:schemeClr>
          </a:solidFill>
        </p:spPr>
        <p:txBody>
          <a:bodyPr/>
          <a:lstStyle/>
          <a:p>
            <a:r>
              <a:rPr lang="en-US" dirty="0">
                <a:ea typeface="+mn-lt"/>
                <a:cs typeface="+mn-lt"/>
              </a:rPr>
              <a:t>GINI INDEX ON AGGREGATED VERIS &amp; CENSUS DATASET (2020-2023)</a:t>
            </a:r>
            <a:endParaRPr lang="en-US" dirty="0"/>
          </a:p>
        </p:txBody>
      </p:sp>
      <p:pic>
        <p:nvPicPr>
          <p:cNvPr id="15" name="Graphic 14" descr="Arrow: Slight curve with solid fill">
            <a:extLst>
              <a:ext uri="{FF2B5EF4-FFF2-40B4-BE49-F238E27FC236}">
                <a16:creationId xmlns:a16="http://schemas.microsoft.com/office/drawing/2014/main" id="{B61DB4B1-1354-1A89-FB03-C2118D193D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60000">
            <a:off x="3315206" y="5270402"/>
            <a:ext cx="1744894" cy="751726"/>
          </a:xfrm>
          <a:prstGeom prst="rect">
            <a:avLst/>
          </a:prstGeom>
        </p:spPr>
      </p:pic>
      <p:sp>
        <p:nvSpPr>
          <p:cNvPr id="17" name="TextBox 16">
            <a:extLst>
              <a:ext uri="{FF2B5EF4-FFF2-40B4-BE49-F238E27FC236}">
                <a16:creationId xmlns:a16="http://schemas.microsoft.com/office/drawing/2014/main" id="{B50A515C-9D83-A798-E38F-A9080BAB6206}"/>
              </a:ext>
            </a:extLst>
          </p:cNvPr>
          <p:cNvSpPr txBox="1"/>
          <p:nvPr/>
        </p:nvSpPr>
        <p:spPr>
          <a:xfrm>
            <a:off x="1895356" y="6221668"/>
            <a:ext cx="66682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ＭＳ Ｐゴシック"/>
              </a:rPr>
              <a:t>Final Geographical Visualization</a:t>
            </a:r>
            <a:r>
              <a:rPr lang="en-US">
                <a:latin typeface="Calibri"/>
                <a:ea typeface="ＭＳ Ｐゴシック"/>
              </a:rPr>
              <a:t>:</a:t>
            </a:r>
            <a:r>
              <a:rPr lang="en-US" dirty="0">
                <a:latin typeface="Calibri"/>
                <a:ea typeface="ＭＳ Ｐゴシック"/>
              </a:rPr>
              <a:t> </a:t>
            </a:r>
            <a:endParaRPr lang="en-US" dirty="0"/>
          </a:p>
        </p:txBody>
      </p:sp>
      <p:sp>
        <p:nvSpPr>
          <p:cNvPr id="19" name="TextBox 18">
            <a:extLst>
              <a:ext uri="{FF2B5EF4-FFF2-40B4-BE49-F238E27FC236}">
                <a16:creationId xmlns:a16="http://schemas.microsoft.com/office/drawing/2014/main" id="{0DF75024-5587-D2BD-3E8E-BCA2DF3D7C7C}"/>
              </a:ext>
            </a:extLst>
          </p:cNvPr>
          <p:cNvSpPr txBox="1"/>
          <p:nvPr/>
        </p:nvSpPr>
        <p:spPr>
          <a:xfrm>
            <a:off x="337530" y="628817"/>
            <a:ext cx="3548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ea typeface="ＭＳ Ｐゴシック"/>
              </a:rPr>
              <a:t>Low Level – Risk Score (by State)</a:t>
            </a:r>
            <a:endParaRPr lang="en-US" b="1" dirty="0"/>
          </a:p>
        </p:txBody>
      </p:sp>
      <p:pic>
        <p:nvPicPr>
          <p:cNvPr id="4" name="Picture 3" descr="A map of the united states with orange circles&#10;&#10;Description automatically generated">
            <a:extLst>
              <a:ext uri="{FF2B5EF4-FFF2-40B4-BE49-F238E27FC236}">
                <a16:creationId xmlns:a16="http://schemas.microsoft.com/office/drawing/2014/main" id="{57F3EF1F-908F-0815-9999-C8CF1FF2041D}"/>
              </a:ext>
            </a:extLst>
          </p:cNvPr>
          <p:cNvPicPr>
            <a:picLocks noChangeAspect="1"/>
          </p:cNvPicPr>
          <p:nvPr/>
        </p:nvPicPr>
        <p:blipFill>
          <a:blip r:embed="rId5"/>
          <a:stretch>
            <a:fillRect/>
          </a:stretch>
        </p:blipFill>
        <p:spPr>
          <a:xfrm>
            <a:off x="5128876" y="2995807"/>
            <a:ext cx="6704574" cy="3757808"/>
          </a:xfrm>
          <a:prstGeom prst="rect">
            <a:avLst/>
          </a:prstGeom>
          <a:ln>
            <a:solidFill>
              <a:schemeClr val="tx1"/>
            </a:solidFill>
          </a:ln>
        </p:spPr>
      </p:pic>
    </p:spTree>
    <p:extLst>
      <p:ext uri="{BB962C8B-B14F-4D97-AF65-F5344CB8AC3E}">
        <p14:creationId xmlns:p14="http://schemas.microsoft.com/office/powerpoint/2010/main" val="1171241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D39EB1-7797-233B-988C-0302B07C605B}"/>
              </a:ext>
            </a:extLst>
          </p:cNvPr>
          <p:cNvSpPr>
            <a:spLocks noGrp="1"/>
          </p:cNvSpPr>
          <p:nvPr>
            <p:ph type="body" sz="quarter" idx="13"/>
          </p:nvPr>
        </p:nvSpPr>
        <p:spPr>
          <a:solidFill>
            <a:schemeClr val="tx1">
              <a:lumMod val="75000"/>
            </a:schemeClr>
          </a:solidFill>
        </p:spPr>
        <p:txBody>
          <a:bodyPr/>
          <a:lstStyle/>
          <a:p>
            <a:r>
              <a:rPr lang="en-US" dirty="0"/>
              <a:t>Probability FOR RISK ANALYSIS</a:t>
            </a:r>
            <a:endParaRPr lang="en-GB" dirty="0"/>
          </a:p>
        </p:txBody>
      </p:sp>
      <p:sp>
        <p:nvSpPr>
          <p:cNvPr id="3" name="Text Placeholder 2">
            <a:extLst>
              <a:ext uri="{FF2B5EF4-FFF2-40B4-BE49-F238E27FC236}">
                <a16:creationId xmlns:a16="http://schemas.microsoft.com/office/drawing/2014/main" id="{497D7D59-12BC-CB6C-0872-F6D39A307A69}"/>
              </a:ext>
            </a:extLst>
          </p:cNvPr>
          <p:cNvSpPr>
            <a:spLocks noGrp="1"/>
          </p:cNvSpPr>
          <p:nvPr>
            <p:ph type="body" sz="quarter" idx="14"/>
          </p:nvPr>
        </p:nvSpPr>
        <p:spPr/>
        <p:txBody>
          <a:bodyPr/>
          <a:lstStyle/>
          <a:p>
            <a:pPr marL="0" indent="0"/>
            <a:r>
              <a:rPr lang="en-US" dirty="0">
                <a:solidFill>
                  <a:srgbClr val="000000"/>
                </a:solidFill>
              </a:rPr>
              <a:t>- Probability of action</a:t>
            </a:r>
            <a:r>
              <a:rPr lang="en-US" dirty="0">
                <a:solidFill>
                  <a:srgbClr val="000000"/>
                </a:solidFill>
                <a:sym typeface="Wingdings" panose="05000000000000000000" pitchFamily="2" charset="2"/>
              </a:rPr>
              <a:t>  hacking techniques for incidents through the year 2020-present.</a:t>
            </a:r>
          </a:p>
        </p:txBody>
      </p:sp>
      <p:pic>
        <p:nvPicPr>
          <p:cNvPr id="5" name="Picture 4">
            <a:extLst>
              <a:ext uri="{FF2B5EF4-FFF2-40B4-BE49-F238E27FC236}">
                <a16:creationId xmlns:a16="http://schemas.microsoft.com/office/drawing/2014/main" id="{09C4C8E7-C644-23B8-D89D-A1F8F38C4009}"/>
              </a:ext>
            </a:extLst>
          </p:cNvPr>
          <p:cNvPicPr>
            <a:picLocks noChangeAspect="1"/>
          </p:cNvPicPr>
          <p:nvPr/>
        </p:nvPicPr>
        <p:blipFill rotWithShape="1">
          <a:blip r:embed="rId2"/>
          <a:srcRect l="17694" t="14683" r="15742" b="567"/>
          <a:stretch/>
        </p:blipFill>
        <p:spPr>
          <a:xfrm>
            <a:off x="3276600" y="2286000"/>
            <a:ext cx="6443510" cy="3957505"/>
          </a:xfrm>
          <a:prstGeom prst="rect">
            <a:avLst/>
          </a:prstGeom>
          <a:ln w="28575">
            <a:solidFill>
              <a:srgbClr val="000000"/>
            </a:solidFill>
          </a:ln>
        </p:spPr>
      </p:pic>
      <p:sp>
        <p:nvSpPr>
          <p:cNvPr id="4" name="TextBox 3">
            <a:extLst>
              <a:ext uri="{FF2B5EF4-FFF2-40B4-BE49-F238E27FC236}">
                <a16:creationId xmlns:a16="http://schemas.microsoft.com/office/drawing/2014/main" id="{48FA25F3-4570-2203-A364-608B14C99243}"/>
              </a:ext>
            </a:extLst>
          </p:cNvPr>
          <p:cNvSpPr txBox="1"/>
          <p:nvPr/>
        </p:nvSpPr>
        <p:spPr>
          <a:xfrm>
            <a:off x="3962400" y="1526617"/>
            <a:ext cx="3281348" cy="307777"/>
          </a:xfrm>
          <a:prstGeom prst="rect">
            <a:avLst/>
          </a:prstGeom>
          <a:noFill/>
        </p:spPr>
        <p:txBody>
          <a:bodyPr wrap="none" rtlCol="0">
            <a:spAutoFit/>
          </a:bodyPr>
          <a:lstStyle/>
          <a:p>
            <a:r>
              <a:rPr lang="en-GB" sz="1400" b="1" dirty="0">
                <a:solidFill>
                  <a:srgbClr val="000000"/>
                </a:solidFill>
                <a:ea typeface="ＭＳ Ｐゴシック"/>
              </a:rPr>
              <a:t>Type of hacking attack occurring the most</a:t>
            </a:r>
            <a:endParaRPr lang="en-US" sz="1400" b="1" dirty="0"/>
          </a:p>
        </p:txBody>
      </p:sp>
      <p:sp>
        <p:nvSpPr>
          <p:cNvPr id="6" name="Arrow: Down 5">
            <a:extLst>
              <a:ext uri="{FF2B5EF4-FFF2-40B4-BE49-F238E27FC236}">
                <a16:creationId xmlns:a16="http://schemas.microsoft.com/office/drawing/2014/main" id="{F53F823B-8055-791B-1CE3-2D8C20469120}"/>
              </a:ext>
            </a:extLst>
          </p:cNvPr>
          <p:cNvSpPr/>
          <p:nvPr/>
        </p:nvSpPr>
        <p:spPr>
          <a:xfrm>
            <a:off x="4983760" y="1810274"/>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12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209CF0-7D87-D3D7-0C36-51E6B24D7A50}"/>
              </a:ext>
            </a:extLst>
          </p:cNvPr>
          <p:cNvSpPr>
            <a:spLocks noGrp="1"/>
          </p:cNvSpPr>
          <p:nvPr>
            <p:ph type="body" sz="quarter" idx="13"/>
          </p:nvPr>
        </p:nvSpPr>
        <p:spPr>
          <a:solidFill>
            <a:schemeClr val="tx1">
              <a:lumMod val="75000"/>
            </a:schemeClr>
          </a:solidFill>
        </p:spPr>
        <p:txBody>
          <a:bodyPr/>
          <a:lstStyle/>
          <a:p>
            <a:r>
              <a:rPr lang="en-GB" dirty="0"/>
              <a:t>RISK ANALYSIS BASED ON PROBABILITY OF ACTIONS OCCURING</a:t>
            </a:r>
          </a:p>
        </p:txBody>
      </p:sp>
      <p:sp>
        <p:nvSpPr>
          <p:cNvPr id="3" name="Text Placeholder 2">
            <a:extLst>
              <a:ext uri="{FF2B5EF4-FFF2-40B4-BE49-F238E27FC236}">
                <a16:creationId xmlns:a16="http://schemas.microsoft.com/office/drawing/2014/main" id="{DFFE5EB5-A77E-1986-6C99-943851348CB0}"/>
              </a:ext>
            </a:extLst>
          </p:cNvPr>
          <p:cNvSpPr>
            <a:spLocks noGrp="1"/>
          </p:cNvSpPr>
          <p:nvPr>
            <p:ph type="body" sz="quarter" idx="14"/>
          </p:nvPr>
        </p:nvSpPr>
        <p:spPr>
          <a:xfrm>
            <a:off x="152400" y="838200"/>
            <a:ext cx="11582400" cy="5562600"/>
          </a:xfrm>
        </p:spPr>
        <p:txBody>
          <a:bodyPr/>
          <a:lstStyle/>
          <a:p>
            <a:pPr>
              <a:buFontTx/>
              <a:buChar char="-"/>
            </a:pPr>
            <a:r>
              <a:rPr lang="en-GB" dirty="0">
                <a:solidFill>
                  <a:srgbClr val="000000"/>
                </a:solidFill>
                <a:ea typeface="ＭＳ Ｐゴシック"/>
              </a:rPr>
              <a:t>Risk profile showing all range of actions such as hacking, malware, physical, social, misuse, and error. </a:t>
            </a:r>
            <a:endParaRPr lang="en-GB" dirty="0">
              <a:solidFill>
                <a:srgbClr val="000000"/>
              </a:solidFill>
            </a:endParaRPr>
          </a:p>
          <a:p>
            <a:pPr>
              <a:buFontTx/>
              <a:buChar char="-"/>
            </a:pPr>
            <a:r>
              <a:rPr lang="en-GB" dirty="0">
                <a:solidFill>
                  <a:srgbClr val="000000"/>
                </a:solidFill>
                <a:ea typeface="ＭＳ Ｐゴシック"/>
              </a:rPr>
              <a:t>Score is based on probability of the type of attack occurring the most.</a:t>
            </a:r>
          </a:p>
          <a:p>
            <a:pPr>
              <a:buFontTx/>
              <a:buChar char="-"/>
            </a:pPr>
            <a:r>
              <a:rPr lang="en-GB" dirty="0">
                <a:solidFill>
                  <a:srgbClr val="000000"/>
                </a:solidFill>
                <a:ea typeface="ＭＳ Ｐゴシック"/>
              </a:rPr>
              <a:t>Probability of 1 </a:t>
            </a:r>
            <a:r>
              <a:rPr lang="en-GB" dirty="0">
                <a:solidFill>
                  <a:srgbClr val="000000"/>
                </a:solidFill>
                <a:ea typeface="ＭＳ Ｐゴシック"/>
                <a:sym typeface="Wingdings" panose="05000000000000000000" pitchFamily="2" charset="2"/>
              </a:rPr>
              <a:t> number of attack type and total number of attacks are same.</a:t>
            </a:r>
            <a:endParaRPr lang="en-GB" dirty="0">
              <a:solidFill>
                <a:srgbClr val="000000"/>
              </a:solidFill>
              <a:ea typeface="ＭＳ Ｐゴシック"/>
            </a:endParaRPr>
          </a:p>
          <a:p>
            <a:pPr>
              <a:buFontTx/>
              <a:buChar char="-"/>
            </a:pPr>
            <a:r>
              <a:rPr lang="en-GB" dirty="0">
                <a:solidFill>
                  <a:srgbClr val="000000"/>
                </a:solidFill>
                <a:ea typeface="ＭＳ Ｐゴシック"/>
                <a:sym typeface="Wingdings" panose="05000000000000000000" pitchFamily="2" charset="2"/>
              </a:rPr>
              <a:t>Example: Physical theft in Healthcare with probability of 1  number of physical attack = theft attack in healthcare.</a:t>
            </a:r>
            <a:endParaRPr lang="en-GB" dirty="0">
              <a:solidFill>
                <a:srgbClr val="000000"/>
              </a:solidFill>
              <a:ea typeface="ＭＳ Ｐゴシック"/>
            </a:endParaRPr>
          </a:p>
          <a:p>
            <a:pPr>
              <a:buFontTx/>
              <a:buChar char="-"/>
            </a:pPr>
            <a:r>
              <a:rPr lang="en-GB" dirty="0">
                <a:solidFill>
                  <a:srgbClr val="000000"/>
                </a:solidFill>
                <a:ea typeface="ＭＳ Ｐゴシック"/>
              </a:rPr>
              <a:t>These are the probability based on the fact the action for each type was recorded i.e. The value within columns such as </a:t>
            </a:r>
            <a:r>
              <a:rPr lang="en-GB" dirty="0" err="1">
                <a:solidFill>
                  <a:srgbClr val="000000"/>
                </a:solidFill>
                <a:ea typeface="ＭＳ Ｐゴシック"/>
              </a:rPr>
              <a:t>action.Hacking</a:t>
            </a:r>
            <a:r>
              <a:rPr lang="en-GB" dirty="0">
                <a:solidFill>
                  <a:srgbClr val="000000"/>
                </a:solidFill>
                <a:ea typeface="ＭＳ Ｐゴシック"/>
              </a:rPr>
              <a:t>, </a:t>
            </a:r>
            <a:r>
              <a:rPr lang="en-GB" dirty="0" err="1">
                <a:solidFill>
                  <a:srgbClr val="000000"/>
                </a:solidFill>
                <a:ea typeface="ＭＳ Ｐゴシック"/>
              </a:rPr>
              <a:t>action.Misuse</a:t>
            </a:r>
            <a:r>
              <a:rPr lang="en-GB" dirty="0">
                <a:solidFill>
                  <a:srgbClr val="000000"/>
                </a:solidFill>
                <a:ea typeface="ＭＳ Ｐゴシック"/>
              </a:rPr>
              <a:t>, and so on were “TRUE.”</a:t>
            </a:r>
          </a:p>
          <a:p>
            <a:pPr>
              <a:buFontTx/>
              <a:buChar char="-"/>
            </a:pPr>
            <a:endParaRPr lang="en-GB" dirty="0"/>
          </a:p>
        </p:txBody>
      </p:sp>
      <p:pic>
        <p:nvPicPr>
          <p:cNvPr id="7" name="Picture 6">
            <a:extLst>
              <a:ext uri="{FF2B5EF4-FFF2-40B4-BE49-F238E27FC236}">
                <a16:creationId xmlns:a16="http://schemas.microsoft.com/office/drawing/2014/main" id="{06A72DE9-0E2D-2F0F-8838-5E69BC38A165}"/>
              </a:ext>
            </a:extLst>
          </p:cNvPr>
          <p:cNvPicPr>
            <a:picLocks noChangeAspect="1"/>
          </p:cNvPicPr>
          <p:nvPr/>
        </p:nvPicPr>
        <p:blipFill>
          <a:blip r:embed="rId2"/>
          <a:stretch>
            <a:fillRect/>
          </a:stretch>
        </p:blipFill>
        <p:spPr>
          <a:xfrm>
            <a:off x="419100" y="2977825"/>
            <a:ext cx="11049000" cy="3053643"/>
          </a:xfrm>
          <a:prstGeom prst="rect">
            <a:avLst/>
          </a:prstGeom>
        </p:spPr>
      </p:pic>
      <p:sp>
        <p:nvSpPr>
          <p:cNvPr id="8" name="TextBox 7">
            <a:extLst>
              <a:ext uri="{FF2B5EF4-FFF2-40B4-BE49-F238E27FC236}">
                <a16:creationId xmlns:a16="http://schemas.microsoft.com/office/drawing/2014/main" id="{E13BCA81-5306-A39F-18C1-47657C9F82D5}"/>
              </a:ext>
            </a:extLst>
          </p:cNvPr>
          <p:cNvSpPr txBox="1"/>
          <p:nvPr/>
        </p:nvSpPr>
        <p:spPr>
          <a:xfrm>
            <a:off x="609600" y="6172200"/>
            <a:ext cx="5285806" cy="369332"/>
          </a:xfrm>
          <a:prstGeom prst="rect">
            <a:avLst/>
          </a:prstGeom>
          <a:noFill/>
        </p:spPr>
        <p:txBody>
          <a:bodyPr wrap="none" rtlCol="0">
            <a:spAutoFit/>
          </a:bodyPr>
          <a:lstStyle/>
          <a:p>
            <a:r>
              <a:rPr lang="en-GB" dirty="0">
                <a:solidFill>
                  <a:srgbClr val="000000"/>
                </a:solidFill>
              </a:rPr>
              <a:t>Further progress: adding actors, assets, and attributes</a:t>
            </a:r>
          </a:p>
        </p:txBody>
      </p:sp>
    </p:spTree>
    <p:extLst>
      <p:ext uri="{BB962C8B-B14F-4D97-AF65-F5344CB8AC3E}">
        <p14:creationId xmlns:p14="http://schemas.microsoft.com/office/powerpoint/2010/main" val="633263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F8F13C-F833-34C3-1AD8-AB1105FF16DB}"/>
              </a:ext>
            </a:extLst>
          </p:cNvPr>
          <p:cNvSpPr>
            <a:spLocks noGrp="1"/>
          </p:cNvSpPr>
          <p:nvPr>
            <p:ph type="body" sz="quarter" idx="13"/>
          </p:nvPr>
        </p:nvSpPr>
        <p:spPr>
          <a:solidFill>
            <a:schemeClr val="tx1">
              <a:lumMod val="75000"/>
            </a:schemeClr>
          </a:solidFill>
        </p:spPr>
        <p:txBody>
          <a:bodyPr/>
          <a:lstStyle/>
          <a:p>
            <a:r>
              <a:rPr lang="en-US" dirty="0"/>
              <a:t>Probability of Attribute variety</a:t>
            </a:r>
            <a:endParaRPr lang="en-GB" dirty="0"/>
          </a:p>
        </p:txBody>
      </p:sp>
      <p:sp>
        <p:nvSpPr>
          <p:cNvPr id="3" name="Text Placeholder 2">
            <a:extLst>
              <a:ext uri="{FF2B5EF4-FFF2-40B4-BE49-F238E27FC236}">
                <a16:creationId xmlns:a16="http://schemas.microsoft.com/office/drawing/2014/main" id="{D2C2039E-9215-B4A9-6C28-3ED01EB779E4}"/>
              </a:ext>
            </a:extLst>
          </p:cNvPr>
          <p:cNvSpPr>
            <a:spLocks noGrp="1"/>
          </p:cNvSpPr>
          <p:nvPr>
            <p:ph type="body" sz="quarter" idx="14"/>
          </p:nvPr>
        </p:nvSpPr>
        <p:spPr>
          <a:xfrm>
            <a:off x="406400" y="762000"/>
            <a:ext cx="10769600" cy="5715000"/>
          </a:xfrm>
        </p:spPr>
        <p:txBody>
          <a:bodyPr/>
          <a:lstStyle/>
          <a:p>
            <a:pPr>
              <a:buFontTx/>
              <a:buChar char="-"/>
            </a:pPr>
            <a:r>
              <a:rPr lang="en-US" dirty="0">
                <a:solidFill>
                  <a:srgbClr val="000000"/>
                </a:solidFill>
              </a:rPr>
              <a:t>Confidentiality: Medical and personal (address, credit scores </a:t>
            </a:r>
            <a:r>
              <a:rPr lang="en-US" dirty="0" err="1">
                <a:solidFill>
                  <a:srgbClr val="000000"/>
                </a:solidFill>
              </a:rPr>
              <a:t>etc</a:t>
            </a:r>
            <a:r>
              <a:rPr lang="en-US" dirty="0">
                <a:solidFill>
                  <a:srgbClr val="000000"/>
                </a:solidFill>
              </a:rPr>
              <a:t>)</a:t>
            </a:r>
          </a:p>
          <a:p>
            <a:pPr>
              <a:buFontTx/>
              <a:buChar char="-"/>
            </a:pPr>
            <a:r>
              <a:rPr lang="en-US" dirty="0">
                <a:solidFill>
                  <a:srgbClr val="000000"/>
                </a:solidFill>
              </a:rPr>
              <a:t>Integrity: software installation across all industries</a:t>
            </a:r>
          </a:p>
          <a:p>
            <a:pPr>
              <a:buFontTx/>
              <a:buChar char="-"/>
            </a:pPr>
            <a:r>
              <a:rPr lang="en-US" dirty="0">
                <a:solidFill>
                  <a:srgbClr val="000000"/>
                </a:solidFill>
              </a:rPr>
              <a:t>Availability: Obscuration and loss</a:t>
            </a:r>
          </a:p>
          <a:p>
            <a:pPr>
              <a:buFontTx/>
              <a:buChar char="-"/>
            </a:pPr>
            <a:endParaRPr lang="en-GB" dirty="0">
              <a:solidFill>
                <a:srgbClr val="000000"/>
              </a:solidFill>
            </a:endParaRPr>
          </a:p>
        </p:txBody>
      </p:sp>
      <p:pic>
        <p:nvPicPr>
          <p:cNvPr id="5" name="Picture 4">
            <a:extLst>
              <a:ext uri="{FF2B5EF4-FFF2-40B4-BE49-F238E27FC236}">
                <a16:creationId xmlns:a16="http://schemas.microsoft.com/office/drawing/2014/main" id="{9159019B-AA5D-4934-B61D-C240214F3664}"/>
              </a:ext>
            </a:extLst>
          </p:cNvPr>
          <p:cNvPicPr>
            <a:picLocks noChangeAspect="1"/>
          </p:cNvPicPr>
          <p:nvPr/>
        </p:nvPicPr>
        <p:blipFill>
          <a:blip r:embed="rId2"/>
          <a:stretch>
            <a:fillRect/>
          </a:stretch>
        </p:blipFill>
        <p:spPr>
          <a:xfrm>
            <a:off x="1371600" y="1826358"/>
            <a:ext cx="8839200" cy="4650642"/>
          </a:xfrm>
          <a:prstGeom prst="rect">
            <a:avLst/>
          </a:prstGeom>
        </p:spPr>
      </p:pic>
    </p:spTree>
    <p:extLst>
      <p:ext uri="{BB962C8B-B14F-4D97-AF65-F5344CB8AC3E}">
        <p14:creationId xmlns:p14="http://schemas.microsoft.com/office/powerpoint/2010/main" val="3177066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CFFE79-A1F3-FBCD-9E77-447C986338FD}"/>
              </a:ext>
            </a:extLst>
          </p:cNvPr>
          <p:cNvSpPr>
            <a:spLocks noGrp="1"/>
          </p:cNvSpPr>
          <p:nvPr>
            <p:ph type="body" sz="quarter" idx="13"/>
          </p:nvPr>
        </p:nvSpPr>
        <p:spPr>
          <a:solidFill>
            <a:schemeClr val="tx1">
              <a:lumMod val="75000"/>
            </a:schemeClr>
          </a:solidFill>
        </p:spPr>
        <p:txBody>
          <a:bodyPr/>
          <a:lstStyle/>
          <a:p>
            <a:r>
              <a:rPr lang="en-US" dirty="0"/>
              <a:t>Probabilities of asset classes and overall impact ratings</a:t>
            </a:r>
            <a:endParaRPr lang="en-GB" dirty="0"/>
          </a:p>
        </p:txBody>
      </p:sp>
      <p:pic>
        <p:nvPicPr>
          <p:cNvPr id="4" name="Picture 3">
            <a:extLst>
              <a:ext uri="{FF2B5EF4-FFF2-40B4-BE49-F238E27FC236}">
                <a16:creationId xmlns:a16="http://schemas.microsoft.com/office/drawing/2014/main" id="{7F4A2CA5-C0F0-E093-4C7A-8154375D7BEC}"/>
              </a:ext>
            </a:extLst>
          </p:cNvPr>
          <p:cNvPicPr>
            <a:picLocks noChangeAspect="1"/>
          </p:cNvPicPr>
          <p:nvPr/>
        </p:nvPicPr>
        <p:blipFill>
          <a:blip r:embed="rId2"/>
          <a:stretch>
            <a:fillRect/>
          </a:stretch>
        </p:blipFill>
        <p:spPr>
          <a:xfrm>
            <a:off x="433895" y="990600"/>
            <a:ext cx="3917754" cy="5029200"/>
          </a:xfrm>
          <a:prstGeom prst="rect">
            <a:avLst/>
          </a:prstGeom>
        </p:spPr>
      </p:pic>
      <p:pic>
        <p:nvPicPr>
          <p:cNvPr id="5" name="Picture 4">
            <a:extLst>
              <a:ext uri="{FF2B5EF4-FFF2-40B4-BE49-F238E27FC236}">
                <a16:creationId xmlns:a16="http://schemas.microsoft.com/office/drawing/2014/main" id="{E82CA062-94F1-2ABA-AB7C-8693F0363836}"/>
              </a:ext>
            </a:extLst>
          </p:cNvPr>
          <p:cNvPicPr>
            <a:picLocks noChangeAspect="1"/>
          </p:cNvPicPr>
          <p:nvPr/>
        </p:nvPicPr>
        <p:blipFill>
          <a:blip r:embed="rId3"/>
          <a:stretch>
            <a:fillRect/>
          </a:stretch>
        </p:blipFill>
        <p:spPr>
          <a:xfrm>
            <a:off x="4876800" y="990600"/>
            <a:ext cx="4719439" cy="4991100"/>
          </a:xfrm>
          <a:prstGeom prst="rect">
            <a:avLst/>
          </a:prstGeom>
        </p:spPr>
      </p:pic>
    </p:spTree>
    <p:extLst>
      <p:ext uri="{BB962C8B-B14F-4D97-AF65-F5344CB8AC3E}">
        <p14:creationId xmlns:p14="http://schemas.microsoft.com/office/powerpoint/2010/main" val="216719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D7F85-8069-8622-0896-6F1091093081}"/>
              </a:ext>
            </a:extLst>
          </p:cNvPr>
          <p:cNvSpPr>
            <a:spLocks noGrp="1"/>
          </p:cNvSpPr>
          <p:nvPr>
            <p:ph type="body" sz="quarter" idx="13"/>
          </p:nvPr>
        </p:nvSpPr>
        <p:spPr>
          <a:solidFill>
            <a:schemeClr val="tx1">
              <a:lumMod val="75000"/>
            </a:schemeClr>
          </a:solidFill>
        </p:spPr>
        <p:txBody>
          <a:bodyPr/>
          <a:lstStyle/>
          <a:p>
            <a:r>
              <a:rPr lang="en-US"/>
              <a:t>RISK SCORES BASED ON FREQUENCY</a:t>
            </a:r>
            <a:endParaRPr lang="en-GB" dirty="0"/>
          </a:p>
        </p:txBody>
      </p:sp>
      <p:sp>
        <p:nvSpPr>
          <p:cNvPr id="3" name="Text Placeholder 2">
            <a:extLst>
              <a:ext uri="{FF2B5EF4-FFF2-40B4-BE49-F238E27FC236}">
                <a16:creationId xmlns:a16="http://schemas.microsoft.com/office/drawing/2014/main" id="{9FBBC1D9-2B90-0BCF-BCC9-676DB71C02E7}"/>
              </a:ext>
            </a:extLst>
          </p:cNvPr>
          <p:cNvSpPr>
            <a:spLocks noGrp="1"/>
          </p:cNvSpPr>
          <p:nvPr>
            <p:ph type="body" sz="quarter" idx="14"/>
          </p:nvPr>
        </p:nvSpPr>
        <p:spPr>
          <a:xfrm>
            <a:off x="406400" y="685800"/>
            <a:ext cx="10871200" cy="5791200"/>
          </a:xfrm>
        </p:spPr>
        <p:txBody>
          <a:bodyPr/>
          <a:lstStyle/>
          <a:p>
            <a:endParaRPr lang="en-GB" dirty="0"/>
          </a:p>
        </p:txBody>
      </p:sp>
      <p:pic>
        <p:nvPicPr>
          <p:cNvPr id="5" name="Picture 4" descr="A graph of a bar chart&#10;&#10;Description automatically generated with medium confidence">
            <a:extLst>
              <a:ext uri="{FF2B5EF4-FFF2-40B4-BE49-F238E27FC236}">
                <a16:creationId xmlns:a16="http://schemas.microsoft.com/office/drawing/2014/main" id="{DB9DDB57-CE26-4266-C2F2-D414676D653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06400" y="685800"/>
            <a:ext cx="6908800" cy="5330648"/>
          </a:xfrm>
          <a:prstGeom prst="rect">
            <a:avLst/>
          </a:prstGeom>
        </p:spPr>
      </p:pic>
      <p:sp>
        <p:nvSpPr>
          <p:cNvPr id="7" name="TextBox 6">
            <a:extLst>
              <a:ext uri="{FF2B5EF4-FFF2-40B4-BE49-F238E27FC236}">
                <a16:creationId xmlns:a16="http://schemas.microsoft.com/office/drawing/2014/main" id="{C9E90133-0AA0-F335-2915-10093E4F3880}"/>
              </a:ext>
            </a:extLst>
          </p:cNvPr>
          <p:cNvSpPr txBox="1"/>
          <p:nvPr/>
        </p:nvSpPr>
        <p:spPr>
          <a:xfrm>
            <a:off x="7251700" y="1371600"/>
            <a:ext cx="4406900" cy="3970318"/>
          </a:xfrm>
          <a:prstGeom prst="rect">
            <a:avLst/>
          </a:prstGeom>
          <a:noFill/>
        </p:spPr>
        <p:txBody>
          <a:bodyPr wrap="square" rtlCol="0">
            <a:spAutoFit/>
          </a:bodyPr>
          <a:lstStyle/>
          <a:p>
            <a:r>
              <a:rPr lang="en-US" dirty="0"/>
              <a:t>Risk calculation based on frequency:</a:t>
            </a:r>
          </a:p>
          <a:p>
            <a:r>
              <a:rPr lang="en-US" dirty="0">
                <a:solidFill>
                  <a:srgbClr val="000000"/>
                </a:solidFill>
              </a:rPr>
              <a:t>Normalized frequency of each Assets= ‘</a:t>
            </a:r>
            <a:r>
              <a:rPr lang="en-US" dirty="0" err="1">
                <a:solidFill>
                  <a:srgbClr val="000000"/>
                </a:solidFill>
              </a:rPr>
              <a:t>asset_norm</a:t>
            </a:r>
            <a:r>
              <a:rPr lang="en-US" dirty="0">
                <a:solidFill>
                  <a:srgbClr val="000000"/>
                </a:solidFill>
              </a:rPr>
              <a:t>’</a:t>
            </a:r>
          </a:p>
          <a:p>
            <a:r>
              <a:rPr lang="en-US" dirty="0">
                <a:solidFill>
                  <a:srgbClr val="000000"/>
                </a:solidFill>
              </a:rPr>
              <a:t>Normalized frequency of each Action=</a:t>
            </a:r>
          </a:p>
          <a:p>
            <a:r>
              <a:rPr lang="en-US" dirty="0">
                <a:solidFill>
                  <a:srgbClr val="000000"/>
                </a:solidFill>
              </a:rPr>
              <a:t>‘</a:t>
            </a:r>
            <a:r>
              <a:rPr lang="en-US" dirty="0" err="1">
                <a:solidFill>
                  <a:srgbClr val="000000"/>
                </a:solidFill>
              </a:rPr>
              <a:t>action_norm</a:t>
            </a:r>
            <a:r>
              <a:rPr lang="en-US" dirty="0">
                <a:solidFill>
                  <a:srgbClr val="000000"/>
                </a:solidFill>
              </a:rPr>
              <a:t>’</a:t>
            </a:r>
          </a:p>
          <a:p>
            <a:endParaRPr lang="en-US" dirty="0">
              <a:solidFill>
                <a:srgbClr val="000000"/>
              </a:solidFill>
            </a:endParaRPr>
          </a:p>
          <a:p>
            <a:r>
              <a:rPr lang="en-US" dirty="0"/>
              <a:t>Assumption:</a:t>
            </a:r>
            <a:r>
              <a:rPr lang="en-US" dirty="0">
                <a:solidFill>
                  <a:srgbClr val="000000"/>
                </a:solidFill>
              </a:rPr>
              <a:t> Attributes essentially occur after the attack is initiated. Here we will consider only the asset affected and the attack taken place.</a:t>
            </a:r>
          </a:p>
          <a:p>
            <a:endParaRPr lang="en-US" dirty="0">
              <a:solidFill>
                <a:srgbClr val="000000"/>
              </a:solidFill>
            </a:endParaRPr>
          </a:p>
          <a:p>
            <a:r>
              <a:rPr lang="en-US" dirty="0">
                <a:solidFill>
                  <a:srgbClr val="000000"/>
                </a:solidFill>
              </a:rPr>
              <a:t>Formula:</a:t>
            </a:r>
          </a:p>
          <a:p>
            <a:r>
              <a:rPr lang="en-US" dirty="0">
                <a:solidFill>
                  <a:srgbClr val="000000"/>
                </a:solidFill>
              </a:rPr>
              <a:t>(only based on frequency)</a:t>
            </a:r>
          </a:p>
          <a:p>
            <a:endParaRPr lang="en-US" dirty="0">
              <a:solidFill>
                <a:srgbClr val="000000"/>
              </a:solidFill>
            </a:endParaRPr>
          </a:p>
        </p:txBody>
      </p:sp>
      <p:sp>
        <p:nvSpPr>
          <p:cNvPr id="6" name="Rectangle 5">
            <a:extLst>
              <a:ext uri="{FF2B5EF4-FFF2-40B4-BE49-F238E27FC236}">
                <a16:creationId xmlns:a16="http://schemas.microsoft.com/office/drawing/2014/main" id="{350BE1A0-12D9-0F75-10A7-B2FB3F25F61E}"/>
              </a:ext>
            </a:extLst>
          </p:cNvPr>
          <p:cNvSpPr/>
          <p:nvPr/>
        </p:nvSpPr>
        <p:spPr>
          <a:xfrm>
            <a:off x="7253575" y="5169108"/>
            <a:ext cx="3960733" cy="99684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rgbClr val="000000"/>
                </a:solidFill>
              </a:rPr>
              <a:t>Risk score= (sum of </a:t>
            </a:r>
            <a:r>
              <a:rPr lang="en-US" dirty="0" err="1">
                <a:solidFill>
                  <a:srgbClr val="000000"/>
                </a:solidFill>
              </a:rPr>
              <a:t>asset_norm</a:t>
            </a:r>
            <a:r>
              <a:rPr lang="en-US" dirty="0">
                <a:solidFill>
                  <a:srgbClr val="000000"/>
                </a:solidFill>
              </a:rPr>
              <a:t> </a:t>
            </a:r>
            <a:r>
              <a:rPr lang="en-US" dirty="0" err="1">
                <a:solidFill>
                  <a:srgbClr val="000000"/>
                </a:solidFill>
              </a:rPr>
              <a:t>freq</a:t>
            </a:r>
            <a:r>
              <a:rPr lang="en-US" dirty="0">
                <a:solidFill>
                  <a:srgbClr val="000000"/>
                </a:solidFill>
              </a:rPr>
              <a:t>) x </a:t>
            </a:r>
            <a:endParaRPr lang="en-GB" dirty="0">
              <a:solidFill>
                <a:srgbClr val="000000"/>
              </a:solidFill>
            </a:endParaRPr>
          </a:p>
          <a:p>
            <a:r>
              <a:rPr lang="en-US" dirty="0">
                <a:solidFill>
                  <a:srgbClr val="000000"/>
                </a:solidFill>
              </a:rPr>
              <a:t>                    (sum of </a:t>
            </a:r>
            <a:r>
              <a:rPr lang="en-US" dirty="0" err="1">
                <a:solidFill>
                  <a:srgbClr val="000000"/>
                </a:solidFill>
              </a:rPr>
              <a:t>action_norm</a:t>
            </a:r>
            <a:r>
              <a:rPr lang="en-US" dirty="0">
                <a:solidFill>
                  <a:srgbClr val="000000"/>
                </a:solidFill>
              </a:rPr>
              <a:t> </a:t>
            </a:r>
            <a:r>
              <a:rPr lang="en-US" dirty="0" err="1">
                <a:solidFill>
                  <a:srgbClr val="000000"/>
                </a:solidFill>
              </a:rPr>
              <a:t>freq</a:t>
            </a:r>
            <a:r>
              <a:rPr lang="en-US" dirty="0">
                <a:solidFill>
                  <a:srgbClr val="000000"/>
                </a:solidFill>
              </a:rPr>
              <a:t>) </a:t>
            </a:r>
            <a:endParaRPr lang="en-GB" dirty="0">
              <a:solidFill>
                <a:srgbClr val="000000"/>
              </a:solidFill>
              <a:ea typeface="Calibri"/>
              <a:cs typeface="Calibri"/>
            </a:endParaRPr>
          </a:p>
        </p:txBody>
      </p:sp>
    </p:spTree>
    <p:extLst>
      <p:ext uri="{BB962C8B-B14F-4D97-AF65-F5344CB8AC3E}">
        <p14:creationId xmlns:p14="http://schemas.microsoft.com/office/powerpoint/2010/main" val="2843233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62C94F-76E9-262F-DD30-C6C28790CBD5}"/>
              </a:ext>
            </a:extLst>
          </p:cNvPr>
          <p:cNvSpPr>
            <a:spLocks noGrp="1"/>
          </p:cNvSpPr>
          <p:nvPr>
            <p:ph type="body" sz="quarter" idx="13"/>
          </p:nvPr>
        </p:nvSpPr>
        <p:spPr>
          <a:solidFill>
            <a:schemeClr val="tx1">
              <a:lumMod val="75000"/>
            </a:schemeClr>
          </a:solidFill>
        </p:spPr>
        <p:txBody>
          <a:bodyPr/>
          <a:lstStyle/>
          <a:p>
            <a:r>
              <a:rPr lang="en-US" dirty="0"/>
              <a:t>RISK HEAT MAP: ASSETS vs actions (for incidents with measured impact levels)</a:t>
            </a:r>
            <a:endParaRPr lang="en-GB" dirty="0"/>
          </a:p>
        </p:txBody>
      </p:sp>
      <p:sp>
        <p:nvSpPr>
          <p:cNvPr id="3" name="Text Placeholder 2">
            <a:extLst>
              <a:ext uri="{FF2B5EF4-FFF2-40B4-BE49-F238E27FC236}">
                <a16:creationId xmlns:a16="http://schemas.microsoft.com/office/drawing/2014/main" id="{32205F1A-F06E-F4E3-DAE6-E3AE29CB69A9}"/>
              </a:ext>
            </a:extLst>
          </p:cNvPr>
          <p:cNvSpPr>
            <a:spLocks noGrp="1"/>
          </p:cNvSpPr>
          <p:nvPr>
            <p:ph type="body" sz="quarter" idx="14"/>
          </p:nvPr>
        </p:nvSpPr>
        <p:spPr>
          <a:xfrm>
            <a:off x="406400" y="761999"/>
            <a:ext cx="11176000" cy="6181725"/>
          </a:xfrm>
        </p:spPr>
        <p:txBody>
          <a:bodyPr/>
          <a:lstStyle/>
          <a:p>
            <a:pPr marL="0" indent="0"/>
            <a:r>
              <a:rPr lang="en-US" dirty="0">
                <a:solidFill>
                  <a:srgbClr val="000000"/>
                </a:solidFill>
              </a:rPr>
              <a:t> </a:t>
            </a:r>
            <a:endParaRPr lang="en-GB" dirty="0">
              <a:solidFill>
                <a:srgbClr val="000000"/>
              </a:solidFill>
            </a:endParaRPr>
          </a:p>
        </p:txBody>
      </p:sp>
      <p:pic>
        <p:nvPicPr>
          <p:cNvPr id="5" name="Picture 4" descr="A grid with text and numbers&#10;&#10;Description automatically generated with medium confidence">
            <a:extLst>
              <a:ext uri="{FF2B5EF4-FFF2-40B4-BE49-F238E27FC236}">
                <a16:creationId xmlns:a16="http://schemas.microsoft.com/office/drawing/2014/main" id="{16ABED03-4217-7990-57ED-1AD9A19D228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033982" y="762332"/>
            <a:ext cx="6172200" cy="6088694"/>
          </a:xfrm>
          <a:prstGeom prst="rect">
            <a:avLst/>
          </a:prstGeom>
        </p:spPr>
      </p:pic>
      <p:sp>
        <p:nvSpPr>
          <p:cNvPr id="6" name="TextBox 5">
            <a:extLst>
              <a:ext uri="{FF2B5EF4-FFF2-40B4-BE49-F238E27FC236}">
                <a16:creationId xmlns:a16="http://schemas.microsoft.com/office/drawing/2014/main" id="{00BA3E73-2944-59AB-46F8-CD186B0EC64B}"/>
              </a:ext>
            </a:extLst>
          </p:cNvPr>
          <p:cNvSpPr txBox="1"/>
          <p:nvPr/>
        </p:nvSpPr>
        <p:spPr>
          <a:xfrm>
            <a:off x="377039" y="844866"/>
            <a:ext cx="3098800" cy="5632311"/>
          </a:xfrm>
          <a:prstGeom prst="rect">
            <a:avLst/>
          </a:prstGeom>
          <a:noFill/>
        </p:spPr>
        <p:txBody>
          <a:bodyPr wrap="square" rtlCol="0">
            <a:spAutoFit/>
          </a:bodyPr>
          <a:lstStyle/>
          <a:p>
            <a:pPr marL="342900" indent="-342900">
              <a:buFont typeface="+mj-lt"/>
              <a:buAutoNum type="romanLcPeriod"/>
            </a:pPr>
            <a:r>
              <a:rPr lang="en-US" dirty="0">
                <a:solidFill>
                  <a:srgbClr val="000000"/>
                </a:solidFill>
              </a:rPr>
              <a:t>The heat map shows the possibility of higher risk based on asset and the action normal frequencies.</a:t>
            </a:r>
          </a:p>
          <a:p>
            <a:pPr marL="342900" indent="-342900">
              <a:buFont typeface="+mj-lt"/>
              <a:buAutoNum type="romanLcPeriod"/>
            </a:pPr>
            <a:endParaRPr lang="en-US" dirty="0">
              <a:solidFill>
                <a:srgbClr val="000000"/>
              </a:solidFill>
            </a:endParaRPr>
          </a:p>
          <a:p>
            <a:pPr marL="400050" indent="-400050">
              <a:buFont typeface="+mj-lt"/>
              <a:buAutoNum type="romanLcPeriod"/>
            </a:pPr>
            <a:r>
              <a:rPr lang="en-GB" dirty="0">
                <a:solidFill>
                  <a:srgbClr val="000000"/>
                </a:solidFill>
              </a:rPr>
              <a:t>If noticed closely,</a:t>
            </a:r>
            <a:r>
              <a:rPr lang="en-US" dirty="0">
                <a:solidFill>
                  <a:srgbClr val="000000"/>
                </a:solidFill>
              </a:rPr>
              <a:t> the asset with ‘cloud’ framework or system is the most affected with: </a:t>
            </a:r>
          </a:p>
          <a:p>
            <a:pPr marL="857250" lvl="1" indent="-400050">
              <a:buFont typeface="Arial" panose="020B0604020202020204" pitchFamily="34" charset="0"/>
              <a:buChar char="•"/>
            </a:pPr>
            <a:r>
              <a:rPr lang="en-US" dirty="0">
                <a:solidFill>
                  <a:srgbClr val="000000"/>
                </a:solidFill>
              </a:rPr>
              <a:t>Hacking</a:t>
            </a:r>
          </a:p>
          <a:p>
            <a:pPr marL="857250" lvl="1" indent="-400050">
              <a:buFont typeface="Arial" panose="020B0604020202020204" pitchFamily="34" charset="0"/>
              <a:buChar char="•"/>
            </a:pPr>
            <a:r>
              <a:rPr lang="en-US" dirty="0">
                <a:solidFill>
                  <a:srgbClr val="000000"/>
                </a:solidFill>
              </a:rPr>
              <a:t>Exploitation</a:t>
            </a:r>
          </a:p>
          <a:p>
            <a:pPr marL="857250" lvl="1" indent="-400050">
              <a:buFont typeface="Arial" panose="020B0604020202020204" pitchFamily="34" charset="0"/>
              <a:buChar char="•"/>
            </a:pPr>
            <a:r>
              <a:rPr lang="en-US" dirty="0">
                <a:solidFill>
                  <a:srgbClr val="000000"/>
                </a:solidFill>
              </a:rPr>
              <a:t>Physical</a:t>
            </a:r>
          </a:p>
          <a:p>
            <a:pPr marL="857250" lvl="1" indent="-400050">
              <a:buFont typeface="Arial" panose="020B0604020202020204" pitchFamily="34" charset="0"/>
              <a:buChar char="•"/>
            </a:pPr>
            <a:r>
              <a:rPr lang="en-US" dirty="0">
                <a:solidFill>
                  <a:srgbClr val="000000"/>
                </a:solidFill>
              </a:rPr>
              <a:t>Social via email</a:t>
            </a:r>
          </a:p>
          <a:p>
            <a:pPr marL="857250" lvl="1" indent="-400050">
              <a:buFont typeface="Arial" panose="020B0604020202020204" pitchFamily="34" charset="0"/>
              <a:buChar char="•"/>
            </a:pPr>
            <a:r>
              <a:rPr lang="en-US" dirty="0">
                <a:solidFill>
                  <a:srgbClr val="000000"/>
                </a:solidFill>
              </a:rPr>
              <a:t>And unknown error vectors</a:t>
            </a:r>
            <a:endParaRPr lang="en-GB" dirty="0">
              <a:solidFill>
                <a:srgbClr val="000000"/>
              </a:solidFill>
            </a:endParaRPr>
          </a:p>
          <a:p>
            <a:pPr marL="400050" indent="-400050">
              <a:buAutoNum type="romanLcPeriod" startAt="3"/>
            </a:pPr>
            <a:r>
              <a:rPr lang="en-GB" dirty="0">
                <a:solidFill>
                  <a:srgbClr val="000000"/>
                </a:solidFill>
              </a:rPr>
              <a:t>Similarly, ‘server’ as an asset is affected the most as well with actions similar to cloud system.</a:t>
            </a:r>
          </a:p>
          <a:p>
            <a:pPr marL="400050" indent="-400050">
              <a:buAutoNum type="romanLcPeriod" startAt="3"/>
            </a:pPr>
            <a:endParaRPr lang="en-US" dirty="0">
              <a:solidFill>
                <a:srgbClr val="000000"/>
              </a:solidFill>
            </a:endParaRPr>
          </a:p>
        </p:txBody>
      </p:sp>
      <p:sp>
        <p:nvSpPr>
          <p:cNvPr id="4" name="Rectangle 3">
            <a:extLst>
              <a:ext uri="{FF2B5EF4-FFF2-40B4-BE49-F238E27FC236}">
                <a16:creationId xmlns:a16="http://schemas.microsoft.com/office/drawing/2014/main" id="{5FECAFCB-52F2-83EC-2948-B154469291A7}"/>
              </a:ext>
            </a:extLst>
          </p:cNvPr>
          <p:cNvSpPr/>
          <p:nvPr/>
        </p:nvSpPr>
        <p:spPr>
          <a:xfrm>
            <a:off x="8420100" y="6049486"/>
            <a:ext cx="3276600" cy="32455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dirty="0">
                <a:solidFill>
                  <a:srgbClr val="000000"/>
                </a:solidFill>
              </a:rPr>
              <a:t>Product= (</a:t>
            </a:r>
            <a:r>
              <a:rPr lang="en-US" sz="1200" dirty="0" err="1">
                <a:solidFill>
                  <a:srgbClr val="000000"/>
                </a:solidFill>
              </a:rPr>
              <a:t>asset_norm</a:t>
            </a:r>
            <a:r>
              <a:rPr lang="en-US" sz="1200" dirty="0">
                <a:solidFill>
                  <a:srgbClr val="000000"/>
                </a:solidFill>
              </a:rPr>
              <a:t> </a:t>
            </a:r>
            <a:r>
              <a:rPr lang="en-US" sz="1200" dirty="0" err="1">
                <a:solidFill>
                  <a:srgbClr val="000000"/>
                </a:solidFill>
              </a:rPr>
              <a:t>freq</a:t>
            </a:r>
            <a:r>
              <a:rPr lang="en-US" sz="1200" dirty="0">
                <a:solidFill>
                  <a:srgbClr val="000000"/>
                </a:solidFill>
              </a:rPr>
              <a:t>) x (</a:t>
            </a:r>
            <a:r>
              <a:rPr lang="en-US" sz="1200" dirty="0" err="1">
                <a:solidFill>
                  <a:srgbClr val="000000"/>
                </a:solidFill>
              </a:rPr>
              <a:t>action_norm</a:t>
            </a:r>
            <a:r>
              <a:rPr lang="en-US" sz="1200" dirty="0">
                <a:solidFill>
                  <a:srgbClr val="000000"/>
                </a:solidFill>
              </a:rPr>
              <a:t> </a:t>
            </a:r>
            <a:r>
              <a:rPr lang="en-US" sz="1200" dirty="0" err="1">
                <a:solidFill>
                  <a:srgbClr val="000000"/>
                </a:solidFill>
              </a:rPr>
              <a:t>freq</a:t>
            </a:r>
            <a:r>
              <a:rPr lang="en-US" sz="1200" dirty="0">
                <a:solidFill>
                  <a:srgbClr val="000000"/>
                </a:solidFill>
              </a:rPr>
              <a:t>) </a:t>
            </a:r>
            <a:endParaRPr lang="en-GB" sz="1200" dirty="0">
              <a:solidFill>
                <a:srgbClr val="000000"/>
              </a:solidFill>
              <a:ea typeface="Calibri"/>
              <a:cs typeface="Calibri"/>
            </a:endParaRPr>
          </a:p>
        </p:txBody>
      </p:sp>
    </p:spTree>
    <p:extLst>
      <p:ext uri="{BB962C8B-B14F-4D97-AF65-F5344CB8AC3E}">
        <p14:creationId xmlns:p14="http://schemas.microsoft.com/office/powerpoint/2010/main" val="78455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00F6-EF14-825E-79A6-55929A1B86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2806D7-8168-4615-F0B3-47204078EEBD}"/>
              </a:ext>
            </a:extLst>
          </p:cNvPr>
          <p:cNvSpPr>
            <a:spLocks noGrp="1"/>
          </p:cNvSpPr>
          <p:nvPr>
            <p:ph idx="1"/>
          </p:nvPr>
        </p:nvSpPr>
        <p:spPr>
          <a:xfrm>
            <a:off x="76200" y="0"/>
            <a:ext cx="6553200" cy="609600"/>
          </a:xfrm>
        </p:spPr>
        <p:txBody>
          <a:bodyPr/>
          <a:lstStyle/>
          <a:p>
            <a:r>
              <a:rPr lang="en-US" sz="1200" u="sng" dirty="0"/>
              <a:t>For Each industry</a:t>
            </a:r>
            <a:r>
              <a:rPr lang="en-US" sz="1200" dirty="0"/>
              <a:t>, </a:t>
            </a:r>
            <a:r>
              <a:rPr lang="en-US" sz="1200" b="1" i="1" dirty="0"/>
              <a:t>normalizing</a:t>
            </a:r>
            <a:r>
              <a:rPr lang="en-US" sz="1200" dirty="0"/>
              <a:t> incident frequencies </a:t>
            </a:r>
            <a:r>
              <a:rPr lang="en-US" sz="1200" u="sng" dirty="0"/>
              <a:t>across  all attack techniques(i.e., Actions)</a:t>
            </a:r>
            <a:r>
              <a:rPr lang="en-US" sz="1200" dirty="0"/>
              <a:t>:</a:t>
            </a:r>
            <a:endParaRPr lang="en-US" sz="1200" u="sng" dirty="0"/>
          </a:p>
          <a:p>
            <a:endParaRPr lang="en-US" dirty="0"/>
          </a:p>
        </p:txBody>
      </p:sp>
      <p:graphicFrame>
        <p:nvGraphicFramePr>
          <p:cNvPr id="4" name="Table 3">
            <a:extLst>
              <a:ext uri="{FF2B5EF4-FFF2-40B4-BE49-F238E27FC236}">
                <a16:creationId xmlns:a16="http://schemas.microsoft.com/office/drawing/2014/main" id="{B96AE737-606F-F47B-46EB-33019E771082}"/>
              </a:ext>
            </a:extLst>
          </p:cNvPr>
          <p:cNvGraphicFramePr>
            <a:graphicFrameLocks noGrp="1"/>
          </p:cNvGraphicFramePr>
          <p:nvPr/>
        </p:nvGraphicFramePr>
        <p:xfrm>
          <a:off x="187411" y="337304"/>
          <a:ext cx="5943600" cy="1587360"/>
        </p:xfrm>
        <a:graphic>
          <a:graphicData uri="http://schemas.openxmlformats.org/drawingml/2006/table">
            <a:tbl>
              <a:tblPr firstRow="1" bandRow="1">
                <a:tableStyleId>{B301B821-A1FF-4177-AEE7-76D212191A09}</a:tableStyleId>
              </a:tblPr>
              <a:tblGrid>
                <a:gridCol w="920578">
                  <a:extLst>
                    <a:ext uri="{9D8B030D-6E8A-4147-A177-3AD203B41FA5}">
                      <a16:colId xmlns:a16="http://schemas.microsoft.com/office/drawing/2014/main" val="3475151144"/>
                    </a:ext>
                  </a:extLst>
                </a:gridCol>
                <a:gridCol w="838200">
                  <a:extLst>
                    <a:ext uri="{9D8B030D-6E8A-4147-A177-3AD203B41FA5}">
                      <a16:colId xmlns:a16="http://schemas.microsoft.com/office/drawing/2014/main" val="3315795625"/>
                    </a:ext>
                  </a:extLst>
                </a:gridCol>
                <a:gridCol w="1076664">
                  <a:extLst>
                    <a:ext uri="{9D8B030D-6E8A-4147-A177-3AD203B41FA5}">
                      <a16:colId xmlns:a16="http://schemas.microsoft.com/office/drawing/2014/main" val="1462883042"/>
                    </a:ext>
                  </a:extLst>
                </a:gridCol>
                <a:gridCol w="685800">
                  <a:extLst>
                    <a:ext uri="{9D8B030D-6E8A-4147-A177-3AD203B41FA5}">
                      <a16:colId xmlns:a16="http://schemas.microsoft.com/office/drawing/2014/main" val="1903057264"/>
                    </a:ext>
                  </a:extLst>
                </a:gridCol>
                <a:gridCol w="1219200">
                  <a:extLst>
                    <a:ext uri="{9D8B030D-6E8A-4147-A177-3AD203B41FA5}">
                      <a16:colId xmlns:a16="http://schemas.microsoft.com/office/drawing/2014/main" val="3802920877"/>
                    </a:ext>
                  </a:extLst>
                </a:gridCol>
                <a:gridCol w="1203158">
                  <a:extLst>
                    <a:ext uri="{9D8B030D-6E8A-4147-A177-3AD203B41FA5}">
                      <a16:colId xmlns:a16="http://schemas.microsoft.com/office/drawing/2014/main" val="3696504276"/>
                    </a:ext>
                  </a:extLst>
                </a:gridCol>
              </a:tblGrid>
              <a:tr h="152400">
                <a:tc>
                  <a:txBody>
                    <a:bodyPr/>
                    <a:lstStyle/>
                    <a:p>
                      <a:pPr fontAlgn="b"/>
                      <a:r>
                        <a:rPr lang="en-US" sz="1300" b="1" dirty="0">
                          <a:effectLst/>
                        </a:rPr>
                        <a:t>Industry</a:t>
                      </a:r>
                    </a:p>
                  </a:txBody>
                  <a:tcPr anchor="b"/>
                </a:tc>
                <a:tc>
                  <a:txBody>
                    <a:bodyPr/>
                    <a:lstStyle/>
                    <a:p>
                      <a:pPr fontAlgn="b"/>
                      <a:r>
                        <a:rPr lang="en-US" sz="1300" b="1" dirty="0">
                          <a:effectLst/>
                        </a:rPr>
                        <a:t>Phishing</a:t>
                      </a:r>
                    </a:p>
                  </a:txBody>
                  <a:tcPr anchor="b"/>
                </a:tc>
                <a:tc>
                  <a:txBody>
                    <a:bodyPr/>
                    <a:lstStyle/>
                    <a:p>
                      <a:pPr fontAlgn="b"/>
                      <a:r>
                        <a:rPr lang="en-US" sz="1300" b="1" dirty="0">
                          <a:effectLst/>
                        </a:rPr>
                        <a:t>Malware</a:t>
                      </a:r>
                    </a:p>
                  </a:txBody>
                  <a:tcPr anchor="b"/>
                </a:tc>
                <a:tc>
                  <a:txBody>
                    <a:bodyPr/>
                    <a:lstStyle/>
                    <a:p>
                      <a:pPr fontAlgn="b"/>
                      <a:r>
                        <a:rPr lang="en-US" sz="1300" b="1" dirty="0">
                          <a:effectLst/>
                        </a:rPr>
                        <a:t>DDoS</a:t>
                      </a:r>
                    </a:p>
                  </a:txBody>
                  <a:tcPr anchor="b"/>
                </a:tc>
                <a:tc>
                  <a:txBody>
                    <a:bodyPr/>
                    <a:lstStyle/>
                    <a:p>
                      <a:pPr fontAlgn="b"/>
                      <a:r>
                        <a:rPr lang="en-US" sz="1300" b="1" dirty="0">
                          <a:effectLst/>
                        </a:rPr>
                        <a:t>Insider Threat</a:t>
                      </a:r>
                    </a:p>
                  </a:txBody>
                  <a:tcPr anchor="b"/>
                </a:tc>
                <a:tc>
                  <a:txBody>
                    <a:bodyPr/>
                    <a:lstStyle/>
                    <a:p>
                      <a:pPr fontAlgn="b"/>
                      <a:r>
                        <a:rPr lang="en-US" sz="1300" b="1" dirty="0">
                          <a:effectLst/>
                        </a:rPr>
                        <a:t>Ransomware</a:t>
                      </a:r>
                    </a:p>
                  </a:txBody>
                  <a:tcPr anchor="b"/>
                </a:tc>
                <a:extLst>
                  <a:ext uri="{0D108BD9-81ED-4DB2-BD59-A6C34878D82A}">
                    <a16:rowId xmlns:a16="http://schemas.microsoft.com/office/drawing/2014/main" val="1309367750"/>
                  </a:ext>
                </a:extLst>
              </a:tr>
              <a:tr h="282714">
                <a:tc>
                  <a:txBody>
                    <a:bodyPr/>
                    <a:lstStyle/>
                    <a:p>
                      <a:pPr fontAlgn="base"/>
                      <a:r>
                        <a:rPr lang="en-US" sz="1300" dirty="0">
                          <a:effectLst/>
                        </a:rPr>
                        <a:t>Banking</a:t>
                      </a:r>
                    </a:p>
                  </a:txBody>
                  <a:tcPr anchor="ctr"/>
                </a:tc>
                <a:tc>
                  <a:txBody>
                    <a:bodyPr/>
                    <a:lstStyle/>
                    <a:p>
                      <a:pPr algn="ctr" fontAlgn="b"/>
                      <a:r>
                        <a:rPr lang="en-US" sz="1300" b="0" i="0" u="none" strike="noStrike" dirty="0">
                          <a:solidFill>
                            <a:srgbClr val="116020"/>
                          </a:solidFill>
                          <a:effectLst/>
                          <a:latin typeface="+mn-lt"/>
                        </a:rPr>
                        <a:t>0.25</a:t>
                      </a:r>
                    </a:p>
                  </a:txBody>
                  <a:tcPr marL="7620" marR="7620" marT="7620" marB="0" anchor="ctr"/>
                </a:tc>
                <a:tc>
                  <a:txBody>
                    <a:bodyPr/>
                    <a:lstStyle/>
                    <a:p>
                      <a:pPr algn="ctr" fontAlgn="b"/>
                      <a:r>
                        <a:rPr lang="en-US" sz="1300" b="0" i="0" u="none" strike="noStrike" dirty="0">
                          <a:solidFill>
                            <a:srgbClr val="116020"/>
                          </a:solidFill>
                          <a:effectLst/>
                          <a:latin typeface="+mn-lt"/>
                        </a:rPr>
                        <a:t>0.375</a:t>
                      </a:r>
                    </a:p>
                  </a:txBody>
                  <a:tcPr marL="7620" marR="7620" marT="7620" marB="0" anchor="ctr"/>
                </a:tc>
                <a:tc>
                  <a:txBody>
                    <a:bodyPr/>
                    <a:lstStyle/>
                    <a:p>
                      <a:pPr algn="ctr" fontAlgn="b"/>
                      <a:r>
                        <a:rPr lang="en-US" sz="1300" b="0" i="0" u="none" strike="noStrike" dirty="0">
                          <a:solidFill>
                            <a:srgbClr val="116020"/>
                          </a:solidFill>
                          <a:effectLst/>
                          <a:latin typeface="+mn-lt"/>
                        </a:rPr>
                        <a:t>0.125</a:t>
                      </a:r>
                    </a:p>
                  </a:txBody>
                  <a:tcPr marL="7620" marR="7620" marT="7620" marB="0" anchor="ctr"/>
                </a:tc>
                <a:tc>
                  <a:txBody>
                    <a:bodyPr/>
                    <a:lstStyle/>
                    <a:p>
                      <a:pPr algn="ctr" fontAlgn="b"/>
                      <a:r>
                        <a:rPr lang="en-US" sz="1300" b="0" i="0" u="none" strike="noStrike" dirty="0">
                          <a:solidFill>
                            <a:srgbClr val="116020"/>
                          </a:solidFill>
                          <a:effectLst/>
                          <a:latin typeface="+mn-lt"/>
                        </a:rPr>
                        <a:t>0.075</a:t>
                      </a:r>
                    </a:p>
                  </a:txBody>
                  <a:tcPr marL="7620" marR="7620" marT="7620" marB="0" anchor="ctr"/>
                </a:tc>
                <a:tc>
                  <a:txBody>
                    <a:bodyPr/>
                    <a:lstStyle/>
                    <a:p>
                      <a:pPr algn="ctr" fontAlgn="b"/>
                      <a:r>
                        <a:rPr lang="en-US" sz="1300" b="0" i="0" u="none" strike="noStrike" dirty="0">
                          <a:solidFill>
                            <a:srgbClr val="116020"/>
                          </a:solidFill>
                          <a:effectLst/>
                          <a:latin typeface="+mn-lt"/>
                        </a:rPr>
                        <a:t>0.175</a:t>
                      </a:r>
                    </a:p>
                  </a:txBody>
                  <a:tcPr marL="7620" marR="7620" marT="7620" marB="0" anchor="ctr"/>
                </a:tc>
                <a:extLst>
                  <a:ext uri="{0D108BD9-81ED-4DB2-BD59-A6C34878D82A}">
                    <a16:rowId xmlns:a16="http://schemas.microsoft.com/office/drawing/2014/main" val="3337088292"/>
                  </a:ext>
                </a:extLst>
              </a:tr>
              <a:tr h="259080">
                <a:tc>
                  <a:txBody>
                    <a:bodyPr/>
                    <a:lstStyle/>
                    <a:p>
                      <a:pPr fontAlgn="base"/>
                      <a:r>
                        <a:rPr lang="en-US" sz="1300">
                          <a:effectLst/>
                        </a:rPr>
                        <a:t>Healthcare</a:t>
                      </a:r>
                    </a:p>
                  </a:txBody>
                  <a:tcPr anchor="ctr"/>
                </a:tc>
                <a:tc>
                  <a:txBody>
                    <a:bodyPr/>
                    <a:lstStyle/>
                    <a:p>
                      <a:pPr algn="ctr" fontAlgn="b"/>
                      <a:r>
                        <a:rPr lang="en-US" sz="1300" b="0" i="0" u="none" strike="noStrike" dirty="0">
                          <a:solidFill>
                            <a:srgbClr val="116020"/>
                          </a:solidFill>
                          <a:effectLst/>
                          <a:latin typeface="+mn-lt"/>
                        </a:rPr>
                        <a:t>0.2</a:t>
                      </a:r>
                    </a:p>
                  </a:txBody>
                  <a:tcPr marL="7620" marR="7620" marT="7620" marB="0" anchor="ctr"/>
                </a:tc>
                <a:tc>
                  <a:txBody>
                    <a:bodyPr/>
                    <a:lstStyle/>
                    <a:p>
                      <a:pPr algn="ctr" fontAlgn="b"/>
                      <a:r>
                        <a:rPr lang="en-US" sz="1300" b="0" i="0" u="none" strike="noStrike" dirty="0">
                          <a:solidFill>
                            <a:srgbClr val="116020"/>
                          </a:solidFill>
                          <a:effectLst/>
                          <a:latin typeface="+mn-lt"/>
                        </a:rPr>
                        <a:t>0.3</a:t>
                      </a:r>
                    </a:p>
                  </a:txBody>
                  <a:tcPr marL="7620" marR="7620" marT="7620" marB="0" anchor="ctr"/>
                </a:tc>
                <a:tc>
                  <a:txBody>
                    <a:bodyPr/>
                    <a:lstStyle/>
                    <a:p>
                      <a:pPr algn="ctr" fontAlgn="b"/>
                      <a:r>
                        <a:rPr lang="en-US" sz="1300" b="0" i="0" u="none" strike="noStrike" dirty="0">
                          <a:solidFill>
                            <a:srgbClr val="116020"/>
                          </a:solidFill>
                          <a:effectLst/>
                          <a:latin typeface="+mn-lt"/>
                        </a:rPr>
                        <a:t>0.1</a:t>
                      </a:r>
                    </a:p>
                  </a:txBody>
                  <a:tcPr marL="7620" marR="7620" marT="7620" marB="0" anchor="ctr"/>
                </a:tc>
                <a:tc>
                  <a:txBody>
                    <a:bodyPr/>
                    <a:lstStyle/>
                    <a:p>
                      <a:pPr algn="ctr" fontAlgn="b"/>
                      <a:r>
                        <a:rPr lang="en-US" sz="1300" b="0" i="0" u="none" strike="noStrike" dirty="0">
                          <a:solidFill>
                            <a:srgbClr val="116020"/>
                          </a:solidFill>
                          <a:effectLst/>
                          <a:latin typeface="+mn-lt"/>
                        </a:rPr>
                        <a:t>0.15</a:t>
                      </a:r>
                    </a:p>
                  </a:txBody>
                  <a:tcPr marL="7620" marR="7620" marT="7620" marB="0" anchor="ctr"/>
                </a:tc>
                <a:tc>
                  <a:txBody>
                    <a:bodyPr/>
                    <a:lstStyle/>
                    <a:p>
                      <a:pPr algn="ctr" fontAlgn="b"/>
                      <a:r>
                        <a:rPr lang="en-US" sz="1300" b="0" i="0" u="none" strike="noStrike" dirty="0">
                          <a:solidFill>
                            <a:srgbClr val="116020"/>
                          </a:solidFill>
                          <a:effectLst/>
                          <a:latin typeface="+mn-lt"/>
                        </a:rPr>
                        <a:t>0.25</a:t>
                      </a:r>
                    </a:p>
                  </a:txBody>
                  <a:tcPr marL="7620" marR="7620" marT="7620" marB="0" anchor="ctr"/>
                </a:tc>
                <a:extLst>
                  <a:ext uri="{0D108BD9-81ED-4DB2-BD59-A6C34878D82A}">
                    <a16:rowId xmlns:a16="http://schemas.microsoft.com/office/drawing/2014/main" val="992628059"/>
                  </a:ext>
                </a:extLst>
              </a:tr>
              <a:tr h="322440">
                <a:tc>
                  <a:txBody>
                    <a:bodyPr/>
                    <a:lstStyle/>
                    <a:p>
                      <a:pPr fontAlgn="base"/>
                      <a:r>
                        <a:rPr lang="en-US" sz="1300" dirty="0">
                          <a:effectLst/>
                        </a:rPr>
                        <a:t>Retail</a:t>
                      </a:r>
                    </a:p>
                  </a:txBody>
                  <a:tcPr anchor="ctr"/>
                </a:tc>
                <a:tc>
                  <a:txBody>
                    <a:bodyPr/>
                    <a:lstStyle/>
                    <a:p>
                      <a:pPr algn="ctr" fontAlgn="b"/>
                      <a:r>
                        <a:rPr lang="en-US" sz="1300" b="0" i="0" u="none" strike="noStrike" dirty="0">
                          <a:solidFill>
                            <a:srgbClr val="116020"/>
                          </a:solidFill>
                          <a:effectLst/>
                          <a:latin typeface="+mn-lt"/>
                        </a:rPr>
                        <a:t>0.257143</a:t>
                      </a:r>
                    </a:p>
                  </a:txBody>
                  <a:tcPr marL="7620" marR="7620" marT="7620" marB="0" anchor="ctr"/>
                </a:tc>
                <a:tc>
                  <a:txBody>
                    <a:bodyPr/>
                    <a:lstStyle/>
                    <a:p>
                      <a:pPr algn="ctr" fontAlgn="b"/>
                      <a:r>
                        <a:rPr lang="en-US" sz="1300" b="0" i="0" u="none" strike="noStrike" dirty="0">
                          <a:solidFill>
                            <a:srgbClr val="116020"/>
                          </a:solidFill>
                          <a:effectLst/>
                          <a:latin typeface="+mn-lt"/>
                        </a:rPr>
                        <a:t>0.314286</a:t>
                      </a:r>
                    </a:p>
                  </a:txBody>
                  <a:tcPr marL="7620" marR="7620" marT="7620" marB="0" anchor="ctr"/>
                </a:tc>
                <a:tc>
                  <a:txBody>
                    <a:bodyPr/>
                    <a:lstStyle/>
                    <a:p>
                      <a:pPr algn="ctr" fontAlgn="b"/>
                      <a:r>
                        <a:rPr lang="en-US" sz="1300" b="0" i="0" u="none" strike="noStrike" dirty="0">
                          <a:solidFill>
                            <a:srgbClr val="116020"/>
                          </a:solidFill>
                          <a:effectLst/>
                          <a:latin typeface="+mn-lt"/>
                        </a:rPr>
                        <a:t>0.2</a:t>
                      </a:r>
                    </a:p>
                  </a:txBody>
                  <a:tcPr marL="7620" marR="7620" marT="7620" marB="0" anchor="ctr"/>
                </a:tc>
                <a:tc>
                  <a:txBody>
                    <a:bodyPr/>
                    <a:lstStyle/>
                    <a:p>
                      <a:pPr algn="ctr" fontAlgn="b"/>
                      <a:r>
                        <a:rPr lang="en-US" sz="1300" b="0" i="0" u="none" strike="noStrike" dirty="0">
                          <a:solidFill>
                            <a:srgbClr val="116020"/>
                          </a:solidFill>
                          <a:effectLst/>
                          <a:latin typeface="+mn-lt"/>
                        </a:rPr>
                        <a:t>0.057143</a:t>
                      </a:r>
                    </a:p>
                  </a:txBody>
                  <a:tcPr marL="7620" marR="7620" marT="7620" marB="0" anchor="ctr"/>
                </a:tc>
                <a:tc>
                  <a:txBody>
                    <a:bodyPr/>
                    <a:lstStyle/>
                    <a:p>
                      <a:pPr algn="ctr" fontAlgn="b"/>
                      <a:r>
                        <a:rPr lang="en-US" sz="1300" b="0" i="0" u="none" strike="noStrike" dirty="0">
                          <a:solidFill>
                            <a:srgbClr val="116020"/>
                          </a:solidFill>
                          <a:effectLst/>
                          <a:latin typeface="+mn-lt"/>
                        </a:rPr>
                        <a:t>0.171429</a:t>
                      </a:r>
                    </a:p>
                  </a:txBody>
                  <a:tcPr marL="7620" marR="7620" marT="7620" marB="0" anchor="ctr"/>
                </a:tc>
                <a:extLst>
                  <a:ext uri="{0D108BD9-81ED-4DB2-BD59-A6C34878D82A}">
                    <a16:rowId xmlns:a16="http://schemas.microsoft.com/office/drawing/2014/main" val="3632173896"/>
                  </a:ext>
                </a:extLst>
              </a:tr>
            </a:tbl>
          </a:graphicData>
        </a:graphic>
      </p:graphicFrame>
      <p:graphicFrame>
        <p:nvGraphicFramePr>
          <p:cNvPr id="5" name="Table 4">
            <a:extLst>
              <a:ext uri="{FF2B5EF4-FFF2-40B4-BE49-F238E27FC236}">
                <a16:creationId xmlns:a16="http://schemas.microsoft.com/office/drawing/2014/main" id="{CEEF48CE-2D0A-8FC5-044B-5C6F5AB54E47}"/>
              </a:ext>
            </a:extLst>
          </p:cNvPr>
          <p:cNvGraphicFramePr>
            <a:graphicFrameLocks noGrp="1"/>
          </p:cNvGraphicFramePr>
          <p:nvPr/>
        </p:nvGraphicFramePr>
        <p:xfrm>
          <a:off x="6266936" y="337304"/>
          <a:ext cx="5498756" cy="1598098"/>
        </p:xfrm>
        <a:graphic>
          <a:graphicData uri="http://schemas.openxmlformats.org/drawingml/2006/table">
            <a:tbl>
              <a:tblPr firstRow="1" bandRow="1">
                <a:tableStyleId>{B301B821-A1FF-4177-AEE7-76D212191A09}</a:tableStyleId>
              </a:tblPr>
              <a:tblGrid>
                <a:gridCol w="926756">
                  <a:extLst>
                    <a:ext uri="{9D8B030D-6E8A-4147-A177-3AD203B41FA5}">
                      <a16:colId xmlns:a16="http://schemas.microsoft.com/office/drawing/2014/main" val="3475151144"/>
                    </a:ext>
                  </a:extLst>
                </a:gridCol>
                <a:gridCol w="838200">
                  <a:extLst>
                    <a:ext uri="{9D8B030D-6E8A-4147-A177-3AD203B41FA5}">
                      <a16:colId xmlns:a16="http://schemas.microsoft.com/office/drawing/2014/main" val="3315795625"/>
                    </a:ext>
                  </a:extLst>
                </a:gridCol>
                <a:gridCol w="838200">
                  <a:extLst>
                    <a:ext uri="{9D8B030D-6E8A-4147-A177-3AD203B41FA5}">
                      <a16:colId xmlns:a16="http://schemas.microsoft.com/office/drawing/2014/main" val="1462883042"/>
                    </a:ext>
                  </a:extLst>
                </a:gridCol>
                <a:gridCol w="609600">
                  <a:extLst>
                    <a:ext uri="{9D8B030D-6E8A-4147-A177-3AD203B41FA5}">
                      <a16:colId xmlns:a16="http://schemas.microsoft.com/office/drawing/2014/main" val="1903057264"/>
                    </a:ext>
                  </a:extLst>
                </a:gridCol>
                <a:gridCol w="1143000">
                  <a:extLst>
                    <a:ext uri="{9D8B030D-6E8A-4147-A177-3AD203B41FA5}">
                      <a16:colId xmlns:a16="http://schemas.microsoft.com/office/drawing/2014/main" val="3802920877"/>
                    </a:ext>
                  </a:extLst>
                </a:gridCol>
                <a:gridCol w="1143000">
                  <a:extLst>
                    <a:ext uri="{9D8B030D-6E8A-4147-A177-3AD203B41FA5}">
                      <a16:colId xmlns:a16="http://schemas.microsoft.com/office/drawing/2014/main" val="3696504276"/>
                    </a:ext>
                  </a:extLst>
                </a:gridCol>
              </a:tblGrid>
              <a:tr h="286050">
                <a:tc>
                  <a:txBody>
                    <a:bodyPr/>
                    <a:lstStyle/>
                    <a:p>
                      <a:pPr fontAlgn="b"/>
                      <a:r>
                        <a:rPr lang="en-US" sz="1300" b="1" dirty="0">
                          <a:effectLst/>
                        </a:rPr>
                        <a:t>Industry</a:t>
                      </a:r>
                    </a:p>
                  </a:txBody>
                  <a:tcPr anchor="b"/>
                </a:tc>
                <a:tc>
                  <a:txBody>
                    <a:bodyPr/>
                    <a:lstStyle/>
                    <a:p>
                      <a:pPr fontAlgn="b"/>
                      <a:r>
                        <a:rPr lang="en-US" sz="1300" b="1" dirty="0">
                          <a:effectLst/>
                        </a:rPr>
                        <a:t>Phishing</a:t>
                      </a:r>
                    </a:p>
                  </a:txBody>
                  <a:tcPr anchor="b"/>
                </a:tc>
                <a:tc>
                  <a:txBody>
                    <a:bodyPr/>
                    <a:lstStyle/>
                    <a:p>
                      <a:pPr fontAlgn="b"/>
                      <a:r>
                        <a:rPr lang="en-US" sz="1300" b="1">
                          <a:effectLst/>
                        </a:rPr>
                        <a:t>Malware</a:t>
                      </a:r>
                    </a:p>
                  </a:txBody>
                  <a:tcPr anchor="b"/>
                </a:tc>
                <a:tc>
                  <a:txBody>
                    <a:bodyPr/>
                    <a:lstStyle/>
                    <a:p>
                      <a:pPr fontAlgn="b"/>
                      <a:r>
                        <a:rPr lang="en-US" sz="1300" b="1" dirty="0">
                          <a:effectLst/>
                        </a:rPr>
                        <a:t>DDoS</a:t>
                      </a:r>
                    </a:p>
                  </a:txBody>
                  <a:tcPr anchor="b"/>
                </a:tc>
                <a:tc>
                  <a:txBody>
                    <a:bodyPr/>
                    <a:lstStyle/>
                    <a:p>
                      <a:pPr fontAlgn="b"/>
                      <a:r>
                        <a:rPr lang="en-US" sz="1300" b="1" dirty="0">
                          <a:effectLst/>
                        </a:rPr>
                        <a:t>Insider Threat</a:t>
                      </a:r>
                    </a:p>
                  </a:txBody>
                  <a:tcPr anchor="b"/>
                </a:tc>
                <a:tc>
                  <a:txBody>
                    <a:bodyPr/>
                    <a:lstStyle/>
                    <a:p>
                      <a:pPr fontAlgn="b"/>
                      <a:r>
                        <a:rPr lang="en-US" sz="1300" b="1" dirty="0">
                          <a:effectLst/>
                        </a:rPr>
                        <a:t>Ransomware</a:t>
                      </a:r>
                    </a:p>
                  </a:txBody>
                  <a:tcPr anchor="b"/>
                </a:tc>
                <a:extLst>
                  <a:ext uri="{0D108BD9-81ED-4DB2-BD59-A6C34878D82A}">
                    <a16:rowId xmlns:a16="http://schemas.microsoft.com/office/drawing/2014/main" val="1309367750"/>
                  </a:ext>
                </a:extLst>
              </a:tr>
              <a:tr h="300328">
                <a:tc>
                  <a:txBody>
                    <a:bodyPr/>
                    <a:lstStyle/>
                    <a:p>
                      <a:pPr fontAlgn="base"/>
                      <a:r>
                        <a:rPr lang="en-US" sz="1300" dirty="0">
                          <a:effectLst/>
                        </a:rPr>
                        <a:t>Banking</a:t>
                      </a:r>
                    </a:p>
                  </a:txBody>
                  <a:tcPr anchor="ctr"/>
                </a:tc>
                <a:tc>
                  <a:txBody>
                    <a:bodyPr/>
                    <a:lstStyle/>
                    <a:p>
                      <a:pPr algn="ctr" fontAlgn="b"/>
                      <a:r>
                        <a:rPr lang="en-US" sz="1300" b="0" i="0" u="none" strike="noStrike" dirty="0">
                          <a:solidFill>
                            <a:srgbClr val="116020"/>
                          </a:solidFill>
                          <a:effectLst/>
                          <a:latin typeface="+mn-lt"/>
                        </a:rPr>
                        <a:t>0.37037</a:t>
                      </a:r>
                    </a:p>
                  </a:txBody>
                  <a:tcPr marL="7620" marR="7620" marT="7620" marB="0" anchor="ctr"/>
                </a:tc>
                <a:tc>
                  <a:txBody>
                    <a:bodyPr/>
                    <a:lstStyle/>
                    <a:p>
                      <a:pPr algn="ctr" fontAlgn="b"/>
                      <a:r>
                        <a:rPr lang="en-US" sz="1300" b="0" i="0" u="none" strike="noStrike" dirty="0">
                          <a:solidFill>
                            <a:srgbClr val="116020"/>
                          </a:solidFill>
                          <a:effectLst/>
                          <a:latin typeface="+mn-lt"/>
                        </a:rPr>
                        <a:t>0.394737</a:t>
                      </a:r>
                    </a:p>
                  </a:txBody>
                  <a:tcPr marL="7620" marR="7620" marT="7620" marB="0" anchor="ctr"/>
                </a:tc>
                <a:tc>
                  <a:txBody>
                    <a:bodyPr/>
                    <a:lstStyle/>
                    <a:p>
                      <a:pPr algn="ctr" fontAlgn="b"/>
                      <a:r>
                        <a:rPr lang="en-US" sz="1300" b="0" i="0" u="none" strike="noStrike" dirty="0">
                          <a:solidFill>
                            <a:srgbClr val="116020"/>
                          </a:solidFill>
                          <a:effectLst/>
                          <a:latin typeface="+mn-lt"/>
                        </a:rPr>
                        <a:t>0.3125</a:t>
                      </a:r>
                    </a:p>
                  </a:txBody>
                  <a:tcPr marL="7620" marR="7620" marT="7620" marB="0" anchor="ctr"/>
                </a:tc>
                <a:tc>
                  <a:txBody>
                    <a:bodyPr/>
                    <a:lstStyle/>
                    <a:p>
                      <a:pPr algn="ctr" fontAlgn="b"/>
                      <a:r>
                        <a:rPr lang="en-US" sz="1300" b="0" i="0" u="none" strike="noStrike">
                          <a:solidFill>
                            <a:srgbClr val="116020"/>
                          </a:solidFill>
                          <a:effectLst/>
                          <a:latin typeface="+mn-lt"/>
                        </a:rPr>
                        <a:t>0.272727</a:t>
                      </a:r>
                    </a:p>
                  </a:txBody>
                  <a:tcPr marL="7620" marR="7620" marT="7620" marB="0" anchor="ctr"/>
                </a:tc>
                <a:tc>
                  <a:txBody>
                    <a:bodyPr/>
                    <a:lstStyle/>
                    <a:p>
                      <a:pPr algn="ctr" fontAlgn="b"/>
                      <a:r>
                        <a:rPr lang="en-US" sz="1300" b="0" i="0" u="none" strike="noStrike" dirty="0">
                          <a:solidFill>
                            <a:srgbClr val="116020"/>
                          </a:solidFill>
                          <a:effectLst/>
                          <a:latin typeface="+mn-lt"/>
                        </a:rPr>
                        <a:t>0.304348</a:t>
                      </a:r>
                    </a:p>
                  </a:txBody>
                  <a:tcPr marL="7620" marR="7620" marT="7620" marB="0" anchor="ctr"/>
                </a:tc>
                <a:extLst>
                  <a:ext uri="{0D108BD9-81ED-4DB2-BD59-A6C34878D82A}">
                    <a16:rowId xmlns:a16="http://schemas.microsoft.com/office/drawing/2014/main" val="3337088292"/>
                  </a:ext>
                </a:extLst>
              </a:tr>
              <a:tr h="286050">
                <a:tc>
                  <a:txBody>
                    <a:bodyPr/>
                    <a:lstStyle/>
                    <a:p>
                      <a:pPr fontAlgn="base"/>
                      <a:r>
                        <a:rPr lang="en-US" sz="1300">
                          <a:effectLst/>
                        </a:rPr>
                        <a:t>Healthcare</a:t>
                      </a:r>
                    </a:p>
                  </a:txBody>
                  <a:tcPr anchor="ctr"/>
                </a:tc>
                <a:tc>
                  <a:txBody>
                    <a:bodyPr/>
                    <a:lstStyle/>
                    <a:p>
                      <a:pPr algn="ctr" fontAlgn="b"/>
                      <a:r>
                        <a:rPr lang="en-US" sz="1300" b="0" i="0" u="none" strike="noStrike">
                          <a:solidFill>
                            <a:srgbClr val="116020"/>
                          </a:solidFill>
                          <a:effectLst/>
                          <a:latin typeface="+mn-lt"/>
                        </a:rPr>
                        <a:t>0.296296</a:t>
                      </a:r>
                    </a:p>
                  </a:txBody>
                  <a:tcPr marL="7620" marR="7620" marT="7620" marB="0" anchor="ctr"/>
                </a:tc>
                <a:tc>
                  <a:txBody>
                    <a:bodyPr/>
                    <a:lstStyle/>
                    <a:p>
                      <a:pPr algn="ctr" fontAlgn="b"/>
                      <a:r>
                        <a:rPr lang="en-US" sz="1300" b="0" i="0" u="none" strike="noStrike" dirty="0">
                          <a:solidFill>
                            <a:srgbClr val="116020"/>
                          </a:solidFill>
                          <a:effectLst/>
                          <a:latin typeface="+mn-lt"/>
                        </a:rPr>
                        <a:t>0.315789</a:t>
                      </a:r>
                    </a:p>
                  </a:txBody>
                  <a:tcPr marL="7620" marR="7620" marT="7620" marB="0" anchor="ctr"/>
                </a:tc>
                <a:tc>
                  <a:txBody>
                    <a:bodyPr/>
                    <a:lstStyle/>
                    <a:p>
                      <a:pPr algn="ctr" fontAlgn="b"/>
                      <a:r>
                        <a:rPr lang="en-US" sz="1300" b="0" i="0" u="none" strike="noStrike" dirty="0">
                          <a:solidFill>
                            <a:srgbClr val="116020"/>
                          </a:solidFill>
                          <a:effectLst/>
                          <a:latin typeface="+mn-lt"/>
                        </a:rPr>
                        <a:t>0.25</a:t>
                      </a:r>
                    </a:p>
                  </a:txBody>
                  <a:tcPr marL="7620" marR="7620" marT="7620" marB="0" anchor="ctr"/>
                </a:tc>
                <a:tc>
                  <a:txBody>
                    <a:bodyPr/>
                    <a:lstStyle/>
                    <a:p>
                      <a:pPr algn="ctr" fontAlgn="b"/>
                      <a:r>
                        <a:rPr lang="en-US" sz="1300" b="0" i="0" u="none" strike="noStrike">
                          <a:solidFill>
                            <a:srgbClr val="116020"/>
                          </a:solidFill>
                          <a:effectLst/>
                          <a:latin typeface="+mn-lt"/>
                        </a:rPr>
                        <a:t>0.545455</a:t>
                      </a:r>
                    </a:p>
                  </a:txBody>
                  <a:tcPr marL="7620" marR="7620" marT="7620" marB="0" anchor="ctr"/>
                </a:tc>
                <a:tc>
                  <a:txBody>
                    <a:bodyPr/>
                    <a:lstStyle/>
                    <a:p>
                      <a:pPr algn="ctr" fontAlgn="b"/>
                      <a:r>
                        <a:rPr lang="en-US" sz="1300" b="0" i="0" u="none" strike="noStrike">
                          <a:solidFill>
                            <a:srgbClr val="116020"/>
                          </a:solidFill>
                          <a:effectLst/>
                          <a:latin typeface="+mn-lt"/>
                        </a:rPr>
                        <a:t>0.434783</a:t>
                      </a:r>
                    </a:p>
                  </a:txBody>
                  <a:tcPr marL="7620" marR="7620" marT="7620" marB="0" anchor="ctr"/>
                </a:tc>
                <a:extLst>
                  <a:ext uri="{0D108BD9-81ED-4DB2-BD59-A6C34878D82A}">
                    <a16:rowId xmlns:a16="http://schemas.microsoft.com/office/drawing/2014/main" val="992628059"/>
                  </a:ext>
                </a:extLst>
              </a:tr>
              <a:tr h="322410">
                <a:tc>
                  <a:txBody>
                    <a:bodyPr/>
                    <a:lstStyle/>
                    <a:p>
                      <a:pPr fontAlgn="base"/>
                      <a:r>
                        <a:rPr lang="en-US" sz="1300" dirty="0">
                          <a:effectLst/>
                        </a:rPr>
                        <a:t>Retail</a:t>
                      </a:r>
                    </a:p>
                  </a:txBody>
                  <a:tcPr anchor="ctr"/>
                </a:tc>
                <a:tc>
                  <a:txBody>
                    <a:bodyPr/>
                    <a:lstStyle/>
                    <a:p>
                      <a:pPr algn="ctr" fontAlgn="b"/>
                      <a:r>
                        <a:rPr lang="en-US" sz="1300" b="0" i="0" u="none" strike="noStrike" dirty="0">
                          <a:solidFill>
                            <a:srgbClr val="116020"/>
                          </a:solidFill>
                          <a:effectLst/>
                          <a:latin typeface="+mn-lt"/>
                        </a:rPr>
                        <a:t>0.333333</a:t>
                      </a:r>
                    </a:p>
                  </a:txBody>
                  <a:tcPr marL="7620" marR="7620" marT="7620" marB="0" anchor="ctr"/>
                </a:tc>
                <a:tc>
                  <a:txBody>
                    <a:bodyPr/>
                    <a:lstStyle/>
                    <a:p>
                      <a:pPr algn="ctr" fontAlgn="b"/>
                      <a:r>
                        <a:rPr lang="en-US" sz="1300" b="0" i="0" u="none" strike="noStrike">
                          <a:solidFill>
                            <a:srgbClr val="116020"/>
                          </a:solidFill>
                          <a:effectLst/>
                          <a:latin typeface="+mn-lt"/>
                        </a:rPr>
                        <a:t>0.289474</a:t>
                      </a:r>
                    </a:p>
                  </a:txBody>
                  <a:tcPr marL="7620" marR="7620" marT="7620" marB="0" anchor="ctr"/>
                </a:tc>
                <a:tc>
                  <a:txBody>
                    <a:bodyPr/>
                    <a:lstStyle/>
                    <a:p>
                      <a:pPr algn="ctr" fontAlgn="b"/>
                      <a:r>
                        <a:rPr lang="en-US" sz="1300" b="0" i="0" u="none" strike="noStrike">
                          <a:solidFill>
                            <a:srgbClr val="116020"/>
                          </a:solidFill>
                          <a:effectLst/>
                          <a:latin typeface="+mn-lt"/>
                        </a:rPr>
                        <a:t>0.4375</a:t>
                      </a:r>
                    </a:p>
                  </a:txBody>
                  <a:tcPr marL="7620" marR="7620" marT="7620" marB="0" anchor="ctr"/>
                </a:tc>
                <a:tc>
                  <a:txBody>
                    <a:bodyPr/>
                    <a:lstStyle/>
                    <a:p>
                      <a:pPr algn="ctr" fontAlgn="b"/>
                      <a:r>
                        <a:rPr lang="en-US" sz="1300" b="0" i="0" u="none" strike="noStrike">
                          <a:solidFill>
                            <a:srgbClr val="116020"/>
                          </a:solidFill>
                          <a:effectLst/>
                          <a:latin typeface="+mn-lt"/>
                        </a:rPr>
                        <a:t>0.181818</a:t>
                      </a:r>
                    </a:p>
                  </a:txBody>
                  <a:tcPr marL="7620" marR="7620" marT="7620" marB="0" anchor="ctr"/>
                </a:tc>
                <a:tc>
                  <a:txBody>
                    <a:bodyPr/>
                    <a:lstStyle/>
                    <a:p>
                      <a:pPr algn="ctr" fontAlgn="b"/>
                      <a:r>
                        <a:rPr lang="en-US" sz="1300" b="0" i="0" u="none" strike="noStrike" dirty="0">
                          <a:solidFill>
                            <a:srgbClr val="116020"/>
                          </a:solidFill>
                          <a:effectLst/>
                          <a:latin typeface="+mn-lt"/>
                        </a:rPr>
                        <a:t>0.26087</a:t>
                      </a:r>
                    </a:p>
                  </a:txBody>
                  <a:tcPr marL="7620" marR="7620" marT="7620" marB="0" anchor="ctr"/>
                </a:tc>
                <a:extLst>
                  <a:ext uri="{0D108BD9-81ED-4DB2-BD59-A6C34878D82A}">
                    <a16:rowId xmlns:a16="http://schemas.microsoft.com/office/drawing/2014/main" val="3632173896"/>
                  </a:ext>
                </a:extLst>
              </a:tr>
            </a:tbl>
          </a:graphicData>
        </a:graphic>
      </p:graphicFrame>
      <p:sp>
        <p:nvSpPr>
          <p:cNvPr id="7" name="TextBox 6">
            <a:extLst>
              <a:ext uri="{FF2B5EF4-FFF2-40B4-BE49-F238E27FC236}">
                <a16:creationId xmlns:a16="http://schemas.microsoft.com/office/drawing/2014/main" id="{472759D7-EED7-3BB9-3B3B-EB07260B70F9}"/>
              </a:ext>
            </a:extLst>
          </p:cNvPr>
          <p:cNvSpPr txBox="1"/>
          <p:nvPr/>
        </p:nvSpPr>
        <p:spPr>
          <a:xfrm>
            <a:off x="6157784" y="0"/>
            <a:ext cx="6186616" cy="26930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50" b="0" i="0" u="sng" strike="noStrike" kern="0" cap="none" spc="0" normalizeH="0" baseline="0" noProof="0" dirty="0">
                <a:ln>
                  <a:noFill/>
                </a:ln>
                <a:solidFill>
                  <a:srgbClr val="116020"/>
                </a:solidFill>
                <a:effectLst/>
                <a:uLnTx/>
                <a:uFillTx/>
                <a:latin typeface="Calibri" charset="0"/>
                <a:ea typeface="ＭＳ Ｐゴシック" charset="0"/>
              </a:rPr>
              <a:t>For Each Attack techniques(i.e. Action)</a:t>
            </a:r>
            <a:r>
              <a:rPr kumimoji="0" lang="en-US" sz="1150" b="0" i="0" u="none" strike="noStrike" kern="0" cap="none" spc="0" normalizeH="0" baseline="0" noProof="0" dirty="0">
                <a:ln>
                  <a:noFill/>
                </a:ln>
                <a:solidFill>
                  <a:srgbClr val="116020"/>
                </a:solidFill>
                <a:effectLst/>
                <a:uLnTx/>
                <a:uFillTx/>
                <a:latin typeface="Calibri" charset="0"/>
                <a:ea typeface="ＭＳ Ｐゴシック" charset="0"/>
              </a:rPr>
              <a:t>, </a:t>
            </a:r>
            <a:r>
              <a:rPr kumimoji="0" lang="en-US" sz="1150" b="1" i="1" u="none" strike="noStrike" kern="0" cap="none" spc="0" normalizeH="0" baseline="0" noProof="0" dirty="0">
                <a:ln>
                  <a:noFill/>
                </a:ln>
                <a:solidFill>
                  <a:srgbClr val="116020"/>
                </a:solidFill>
                <a:effectLst/>
                <a:uLnTx/>
                <a:uFillTx/>
                <a:latin typeface="Calibri" charset="0"/>
                <a:ea typeface="ＭＳ Ｐゴシック" charset="0"/>
              </a:rPr>
              <a:t>normalizing</a:t>
            </a:r>
            <a:r>
              <a:rPr kumimoji="0" lang="en-US" sz="1150" b="0" i="0" u="none" strike="noStrike" kern="0" cap="none" spc="0" normalizeH="0" baseline="0" noProof="0" dirty="0">
                <a:ln>
                  <a:noFill/>
                </a:ln>
                <a:solidFill>
                  <a:srgbClr val="116020"/>
                </a:solidFill>
                <a:effectLst/>
                <a:uLnTx/>
                <a:uFillTx/>
                <a:latin typeface="Calibri" charset="0"/>
                <a:ea typeface="ＭＳ Ｐゴシック" charset="0"/>
              </a:rPr>
              <a:t> incident frequencies </a:t>
            </a:r>
            <a:r>
              <a:rPr kumimoji="0" lang="en-US" sz="1150" b="0" i="0" u="sng" strike="noStrike" kern="0" cap="none" spc="0" normalizeH="0" baseline="0" noProof="0" dirty="0">
                <a:ln>
                  <a:noFill/>
                </a:ln>
                <a:solidFill>
                  <a:srgbClr val="116020"/>
                </a:solidFill>
                <a:effectLst/>
                <a:uLnTx/>
                <a:uFillTx/>
                <a:latin typeface="Calibri" charset="0"/>
                <a:ea typeface="ＭＳ Ｐゴシック" charset="0"/>
              </a:rPr>
              <a:t>across  all Industries</a:t>
            </a:r>
            <a:r>
              <a:rPr kumimoji="0" lang="en-US" sz="1150" b="0" i="0" u="none" strike="noStrike" kern="0" cap="none" spc="0" normalizeH="0" baseline="0" noProof="0" dirty="0">
                <a:ln>
                  <a:noFill/>
                </a:ln>
                <a:solidFill>
                  <a:srgbClr val="116020"/>
                </a:solidFill>
                <a:effectLst/>
                <a:uLnTx/>
                <a:uFillTx/>
                <a:latin typeface="Calibri" charset="0"/>
                <a:ea typeface="ＭＳ Ｐゴシック" charset="0"/>
              </a:rPr>
              <a:t>:</a:t>
            </a:r>
            <a:endParaRPr kumimoji="0" lang="en-US" sz="1150" b="0" i="0" u="sng" strike="noStrike" kern="0" cap="none" spc="0" normalizeH="0" baseline="0" noProof="0" dirty="0">
              <a:ln>
                <a:noFill/>
              </a:ln>
              <a:solidFill>
                <a:srgbClr val="116020"/>
              </a:solidFill>
              <a:effectLst/>
              <a:uLnTx/>
              <a:uFillTx/>
              <a:latin typeface="Calibri" charset="0"/>
              <a:ea typeface="ＭＳ Ｐゴシック"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BDD93B-2F7F-B9BF-DD86-640A9C63506F}"/>
                  </a:ext>
                </a:extLst>
              </p:cNvPr>
              <p:cNvSpPr txBox="1"/>
              <p:nvPr/>
            </p:nvSpPr>
            <p:spPr>
              <a:xfrm>
                <a:off x="2209800" y="1676400"/>
                <a:ext cx="9677400" cy="1999522"/>
              </a:xfrm>
              <a:prstGeom prst="rect">
                <a:avLst/>
              </a:prstGeom>
              <a:noFill/>
            </p:spPr>
            <p:txBody>
              <a:bodyPr wrap="square" rtlCol="0">
                <a:spAutoFit/>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500" b="0" i="0" u="none"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Let { x</a:t>
                </a:r>
                <a:r>
                  <a:rPr kumimoji="0" lang="en-US" sz="1500" b="0" i="0" u="none" strike="noStrike" kern="100" cap="none" spc="0" normalizeH="0" baseline="-2500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1</a:t>
                </a:r>
                <a:r>
                  <a:rPr kumimoji="0" lang="en-US" sz="1500" b="0" i="0" u="none"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 x</a:t>
                </a:r>
                <a:r>
                  <a:rPr kumimoji="0" lang="en-US" sz="1500" b="0" i="0" u="none" strike="noStrike" kern="100" cap="none" spc="0" normalizeH="0" baseline="-2500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2</a:t>
                </a:r>
                <a:r>
                  <a:rPr kumimoji="0" lang="en-US" sz="1500" b="0" i="0" u="none"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 x</a:t>
                </a:r>
                <a:r>
                  <a:rPr kumimoji="0" lang="en-US" sz="1500" b="0" i="0" u="none" strike="noStrike" kern="100" cap="none" spc="0" normalizeH="0" baseline="-2500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3</a:t>
                </a:r>
                <a:r>
                  <a:rPr kumimoji="0" lang="en-US" sz="1500" b="0" i="0" u="none"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 . . . , </a:t>
                </a:r>
                <a:r>
                  <a:rPr kumimoji="0" lang="en-US" sz="1500" b="0" i="0" u="none" strike="noStrike" kern="100" cap="none" spc="0" normalizeH="0" baseline="0" noProof="0" dirty="0" err="1">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x</a:t>
                </a:r>
                <a:r>
                  <a:rPr kumimoji="0" lang="en-US" sz="1500" b="0" i="0" u="none" strike="noStrike" kern="100" cap="none" spc="0" normalizeH="0" baseline="-25000" noProof="0" dirty="0" err="1">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n</a:t>
                </a:r>
                <a:r>
                  <a:rPr kumimoji="0" lang="en-US" sz="1500" b="0" i="0" u="none"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 } be a set of values, where x</a:t>
                </a:r>
                <a:r>
                  <a:rPr kumimoji="0" lang="en-US" sz="1500" b="0" i="0" u="none" strike="noStrike" kern="100" cap="none" spc="0" normalizeH="0" baseline="-2500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i</a:t>
                </a:r>
                <a:r>
                  <a:rPr kumimoji="0" lang="en-US" sz="1500" b="0" i="0" u="none"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 </a:t>
                </a:r>
                <a:r>
                  <a:rPr kumimoji="0" lang="en-US" sz="1500" b="0" i="0" u="none" strike="noStrike" kern="100" cap="none" spc="0" normalizeH="0" baseline="0" noProof="0" dirty="0">
                    <a:ln>
                      <a:noFill/>
                    </a:ln>
                    <a:solidFill>
                      <a:srgbClr val="000000"/>
                    </a:solidFill>
                    <a:effectLst/>
                    <a:uLnTx/>
                    <a:uFillTx/>
                    <a:latin typeface="Cambria Math" panose="02040503050406030204" pitchFamily="18" charset="0"/>
                    <a:ea typeface="Aptos" panose="020B0004020202020204" pitchFamily="34" charset="0"/>
                    <a:cs typeface="Cambria Math" panose="02040503050406030204" pitchFamily="18" charset="0"/>
                  </a:rPr>
                  <a:t>∈ [0, 1] for </a:t>
                </a:r>
                <a:r>
                  <a:rPr kumimoji="0" lang="en-US" sz="1500" b="0" i="0" u="none" strike="noStrike" kern="100" cap="none" spc="0" normalizeH="0" baseline="0" noProof="0" dirty="0" err="1">
                    <a:ln>
                      <a:noFill/>
                    </a:ln>
                    <a:solidFill>
                      <a:srgbClr val="000000"/>
                    </a:solidFill>
                    <a:effectLst/>
                    <a:uLnTx/>
                    <a:uFillTx/>
                    <a:latin typeface="Cambria Math" panose="02040503050406030204" pitchFamily="18" charset="0"/>
                    <a:ea typeface="Aptos" panose="020B0004020202020204" pitchFamily="34" charset="0"/>
                    <a:cs typeface="Cambria Math" panose="02040503050406030204" pitchFamily="18" charset="0"/>
                  </a:rPr>
                  <a:t>i</a:t>
                </a:r>
                <a:r>
                  <a:rPr kumimoji="0" lang="en-US" sz="1500" b="0" i="0" u="none" strike="noStrike" kern="100" cap="none" spc="0" normalizeH="0" baseline="0" noProof="0" dirty="0">
                    <a:ln>
                      <a:noFill/>
                    </a:ln>
                    <a:solidFill>
                      <a:srgbClr val="000000"/>
                    </a:solidFill>
                    <a:effectLst/>
                    <a:uLnTx/>
                    <a:uFillTx/>
                    <a:latin typeface="Cambria Math" panose="02040503050406030204" pitchFamily="18" charset="0"/>
                    <a:ea typeface="Aptos" panose="020B0004020202020204" pitchFamily="34" charset="0"/>
                    <a:cs typeface="Cambria Math" panose="02040503050406030204" pitchFamily="18" charset="0"/>
                  </a:rPr>
                  <a:t> = 1, 2, . . . , n.</a:t>
                </a:r>
                <a:endParaRPr kumimoji="0" lang="en-US" sz="1500" b="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500" b="0" i="0" u="sng"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rPr>
                  <a:t>The function f(</a:t>
                </a:r>
                <a:r>
                  <a:rPr kumimoji="0" lang="en-US" sz="1500" b="0" i="0" u="sng"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x</a:t>
                </a:r>
                <a:r>
                  <a:rPr kumimoji="0" lang="en-US" sz="1500" b="0" i="0" u="sng" strike="noStrike" kern="100" cap="none" spc="0" normalizeH="0" baseline="-2500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i</a:t>
                </a:r>
                <a:r>
                  <a:rPr kumimoji="0" lang="en-US" sz="1500" b="0" i="0" u="sng"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 is defined as follows</a:t>
                </a:r>
                <a:r>
                  <a:rPr kumimoji="0" lang="en-US" sz="1500" b="0" i="0" u="none"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a:t>
                </a:r>
                <a:endParaRPr kumimoji="0" lang="en-US" sz="1500" b="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500" b="0" i="0" u="none" strike="noStrike" kern="100" cap="none" spc="0" normalizeH="0" baseline="0" noProof="0" dirty="0">
                    <a:ln>
                      <a:noFill/>
                    </a:ln>
                    <a:solidFill>
                      <a:srgbClr val="000000"/>
                    </a:solidFill>
                    <a:effectLst/>
                    <a:uLnTx/>
                    <a:uFillTx/>
                    <a:latin typeface="Calibri" panose="020F0502020204030204" pitchFamily="34" charset="0"/>
                    <a:ea typeface="Aptos" panose="020B0004020202020204" pitchFamily="34" charset="0"/>
                    <a:cs typeface="Times New Roman" panose="02020603050405020304" pitchFamily="18" charset="0"/>
                  </a:rPr>
                  <a:t>	</a:t>
                </a:r>
                <a14:m>
                  <m:oMath xmlns:m="http://schemas.openxmlformats.org/officeDocument/2006/math">
                    <m:r>
                      <m:rPr>
                        <m:sty m:val="p"/>
                      </m:rPr>
                      <a:rPr kumimoji="0" lang="en-US" sz="1500" b="0" i="0"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f</m:t>
                    </m:r>
                    <m:d>
                      <m:d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ctrlPr>
                      </m:dPr>
                      <m:e>
                        <m:sSub>
                          <m:sSub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sSub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𝑥</m:t>
                            </m:r>
                          </m:e>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𝑖</m:t>
                            </m:r>
                          </m:sub>
                        </m:sSub>
                      </m:e>
                    </m:d>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m:t>
                    </m:r>
                    <m:d>
                      <m:dPr>
                        <m:begChr m:val="{"/>
                        <m:endChr m:val="}"/>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dPr>
                      <m:e>
                        <m:sSub>
                          <m:sSub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sSub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𝑥</m:t>
                            </m:r>
                          </m:e>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𝑖</m:t>
                            </m:r>
                          </m:sub>
                        </m:s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m:t>
                        </m:r>
                        <m:d>
                          <m:dPr>
                            <m:begChr m:val="["/>
                            <m:endChr m:val="]"/>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dPr>
                          <m:e>
                            <m:d>
                              <m:d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dPr>
                              <m:e>
                                <m:nary>
                                  <m:naryPr>
                                    <m:chr m:val="∑"/>
                                    <m:limLoc m:val="undOv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naryPr>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𝑗</m:t>
                                    </m:r>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 1</m:t>
                                    </m:r>
                                  </m:sub>
                                  <m:sup>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𝑛</m:t>
                                    </m:r>
                                  </m:sup>
                                  <m:e>
                                    <m:sSub>
                                      <m:sSub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sSub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𝑥</m:t>
                                        </m:r>
                                      </m:e>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𝑗</m:t>
                                        </m:r>
                                      </m:sub>
                                    </m:sSub>
                                  </m:e>
                                </m:nary>
                              </m:e>
                            </m:d>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+ 2</m:t>
                            </m:r>
                            <m:d>
                              <m:d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dPr>
                              <m:e>
                                <m:nary>
                                  <m:naryPr>
                                    <m:chr m:val="∑"/>
                                    <m:limLoc m:val="undOv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naryPr>
                                  <m:sub>
                                    <m:eqArr>
                                      <m:eqArr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eqArr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𝑗</m:t>
                                        </m:r>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 1</m:t>
                                        </m:r>
                                      </m:e>
                                      <m:e>
                                        <m:sSub>
                                          <m:sSub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sSub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𝑥</m:t>
                                            </m:r>
                                          </m:e>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𝑗</m:t>
                                            </m:r>
                                          </m:sub>
                                        </m:s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&gt; </m:t>
                                        </m:r>
                                        <m:sSub>
                                          <m:sSub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sSub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𝑥</m:t>
                                            </m:r>
                                          </m:e>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𝑖</m:t>
                                            </m:r>
                                          </m:sub>
                                        </m:sSub>
                                      </m:e>
                                    </m:eqArr>
                                  </m:sub>
                                  <m:sup>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𝑛</m:t>
                                    </m:r>
                                  </m:sup>
                                  <m:e>
                                    <m:sSub>
                                      <m:sSub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sSub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𝑥</m:t>
                                        </m:r>
                                      </m:e>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𝑗</m:t>
                                        </m:r>
                                      </m:sub>
                                    </m:sSub>
                                  </m:e>
                                </m:nary>
                              </m:e>
                            </m:d>
                          </m:e>
                        </m:d>
                      </m:e>
                    </m:d>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 </m:t>
                    </m:r>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𝑖𝑓</m:t>
                    </m:r>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m:t>
                    </m:r>
                    <m:sSub>
                      <m:sSub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sSub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𝑥</m:t>
                        </m:r>
                      </m:e>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𝑖</m:t>
                        </m:r>
                      </m:sub>
                    </m:s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&gt;0</m:t>
                    </m:r>
                  </m:oMath>
                </a14:m>
                <a:endParaRPr kumimoji="0" lang="en-US" sz="1500" b="0" i="1" u="none" strike="noStrike" kern="100" cap="none" spc="0" normalizeH="0" baseline="0" noProof="0" dirty="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500" b="0" i="1" u="none" strike="noStrike" kern="100" cap="none" spc="0" normalizeH="0" baseline="0" noProof="0" dirty="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a:t>	</a:t>
                </a:r>
                <a14:m>
                  <m:oMath xmlns:m="http://schemas.openxmlformats.org/officeDocument/2006/math">
                    <m:r>
                      <m:rPr>
                        <m:sty m:val="p"/>
                      </m:rPr>
                      <a:rPr kumimoji="0" lang="en-US" sz="1500" b="0" i="0"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t>f</m:t>
                    </m:r>
                    <m:d>
                      <m:d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Times New Roman" panose="02020603050405020304" pitchFamily="18" charset="0"/>
                          </a:rPr>
                        </m:ctrlPr>
                      </m:dPr>
                      <m:e>
                        <m:sSub>
                          <m:sSub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sSub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𝑥</m:t>
                            </m:r>
                          </m:e>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𝑖</m:t>
                            </m:r>
                          </m:sub>
                        </m:sSub>
                      </m:e>
                    </m:d>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m:t>
                    </m:r>
                    <m:r>
                      <m:rPr>
                        <m:nor/>
                      </m:rPr>
                      <a:rPr kumimoji="0" lang="en-US" sz="1500" b="0" i="0"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NULL</m:t>
                    </m:r>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m:t>
                    </m:r>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𝑖𝑓</m:t>
                    </m:r>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  </m:t>
                    </m:r>
                    <m:sSub>
                      <m:sSubPr>
                        <m:ctrlP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ctrlPr>
                      </m:sSubPr>
                      <m:e>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𝑥</m:t>
                        </m:r>
                      </m:e>
                      <m:sub>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𝑖</m:t>
                        </m:r>
                      </m:sub>
                    </m:sSub>
                    <m:r>
                      <a:rPr kumimoji="0" lang="en-US" sz="1500" b="0" i="1" u="none" strike="noStrike" kern="100" cap="none" spc="0" normalizeH="0" baseline="0" noProof="0" smtClean="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m:t>
                    </m:r>
                    <m:r>
                      <a:rPr kumimoji="0" lang="en-US" sz="1500" b="0" i="1" u="none" strike="noStrike" kern="100" cap="none" spc="0" normalizeH="0" baseline="0" noProof="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rPr>
                      <m:t>0</m:t>
                    </m:r>
                  </m:oMath>
                </a14:m>
                <a:endParaRPr kumimoji="0" lang="en-US" sz="1500" b="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kumimoji="0" lang="en-US" sz="1800" b="0" i="1" u="none" strike="noStrike" kern="100" cap="none" spc="0" normalizeH="0" baseline="0" noProof="0" dirty="0">
                  <a:ln>
                    <a:noFill/>
                  </a:ln>
                  <a:solidFill>
                    <a:srgbClr val="000000"/>
                  </a:solidFill>
                  <a:effectLst/>
                  <a:uLnTx/>
                  <a:uFillTx/>
                  <a:latin typeface="Cambria Math" panose="02040503050406030204" pitchFamily="18" charset="0"/>
                  <a:ea typeface="Aptos" panose="020B000402020202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05BDD93B-2F7F-B9BF-DD86-640A9C63506F}"/>
                  </a:ext>
                </a:extLst>
              </p:cNvPr>
              <p:cNvSpPr txBox="1">
                <a:spLocks noRot="1" noChangeAspect="1" noMove="1" noResize="1" noEditPoints="1" noAdjustHandles="1" noChangeArrowheads="1" noChangeShapeType="1" noTextEdit="1"/>
              </p:cNvSpPr>
              <p:nvPr/>
            </p:nvSpPr>
            <p:spPr>
              <a:xfrm>
                <a:off x="2209800" y="1676400"/>
                <a:ext cx="9677400" cy="1999522"/>
              </a:xfrm>
              <a:prstGeom prst="rect">
                <a:avLst/>
              </a:prstGeom>
              <a:blipFill>
                <a:blip r:embed="rId2"/>
                <a:stretch>
                  <a:fillRect l="-252" t="-610"/>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58193792-95AB-F737-7396-8D2C2C83E859}"/>
              </a:ext>
            </a:extLst>
          </p:cNvPr>
          <p:cNvSpPr/>
          <p:nvPr/>
        </p:nvSpPr>
        <p:spPr>
          <a:xfrm>
            <a:off x="2971800" y="2348439"/>
            <a:ext cx="4953000" cy="102507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D2C14F62-E1A1-9311-9170-3B0E721E5859}"/>
              </a:ext>
            </a:extLst>
          </p:cNvPr>
          <p:cNvSpPr/>
          <p:nvPr/>
        </p:nvSpPr>
        <p:spPr>
          <a:xfrm>
            <a:off x="1143000" y="618154"/>
            <a:ext cx="4988011" cy="323189"/>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16020"/>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1735BA13-6C4E-2BA6-43F6-0F20121251B5}"/>
              </a:ext>
            </a:extLst>
          </p:cNvPr>
          <p:cNvSpPr/>
          <p:nvPr/>
        </p:nvSpPr>
        <p:spPr>
          <a:xfrm>
            <a:off x="7195864" y="618154"/>
            <a:ext cx="805135" cy="910270"/>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3" name="Table 22">
            <a:extLst>
              <a:ext uri="{FF2B5EF4-FFF2-40B4-BE49-F238E27FC236}">
                <a16:creationId xmlns:a16="http://schemas.microsoft.com/office/drawing/2014/main" id="{36B1326D-A5A2-F570-4C45-7E9E099E0F49}"/>
              </a:ext>
            </a:extLst>
          </p:cNvPr>
          <p:cNvGraphicFramePr>
            <a:graphicFrameLocks noGrp="1"/>
          </p:cNvGraphicFramePr>
          <p:nvPr/>
        </p:nvGraphicFramePr>
        <p:xfrm>
          <a:off x="175281" y="3632379"/>
          <a:ext cx="5943600" cy="1480884"/>
        </p:xfrm>
        <a:graphic>
          <a:graphicData uri="http://schemas.openxmlformats.org/drawingml/2006/table">
            <a:tbl>
              <a:tblPr firstRow="1" bandRow="1">
                <a:tableStyleId>{B301B821-A1FF-4177-AEE7-76D212191A09}</a:tableStyleId>
              </a:tblPr>
              <a:tblGrid>
                <a:gridCol w="815654">
                  <a:extLst>
                    <a:ext uri="{9D8B030D-6E8A-4147-A177-3AD203B41FA5}">
                      <a16:colId xmlns:a16="http://schemas.microsoft.com/office/drawing/2014/main" val="3475151144"/>
                    </a:ext>
                  </a:extLst>
                </a:gridCol>
                <a:gridCol w="742202">
                  <a:extLst>
                    <a:ext uri="{9D8B030D-6E8A-4147-A177-3AD203B41FA5}">
                      <a16:colId xmlns:a16="http://schemas.microsoft.com/office/drawing/2014/main" val="3315795625"/>
                    </a:ext>
                  </a:extLst>
                </a:gridCol>
                <a:gridCol w="883935">
                  <a:extLst>
                    <a:ext uri="{9D8B030D-6E8A-4147-A177-3AD203B41FA5}">
                      <a16:colId xmlns:a16="http://schemas.microsoft.com/office/drawing/2014/main" val="1462883042"/>
                    </a:ext>
                  </a:extLst>
                </a:gridCol>
                <a:gridCol w="1147041">
                  <a:extLst>
                    <a:ext uri="{9D8B030D-6E8A-4147-A177-3AD203B41FA5}">
                      <a16:colId xmlns:a16="http://schemas.microsoft.com/office/drawing/2014/main" val="1903057264"/>
                    </a:ext>
                  </a:extLst>
                </a:gridCol>
                <a:gridCol w="1281986">
                  <a:extLst>
                    <a:ext uri="{9D8B030D-6E8A-4147-A177-3AD203B41FA5}">
                      <a16:colId xmlns:a16="http://schemas.microsoft.com/office/drawing/2014/main" val="3802920877"/>
                    </a:ext>
                  </a:extLst>
                </a:gridCol>
                <a:gridCol w="1072782">
                  <a:extLst>
                    <a:ext uri="{9D8B030D-6E8A-4147-A177-3AD203B41FA5}">
                      <a16:colId xmlns:a16="http://schemas.microsoft.com/office/drawing/2014/main" val="3696504276"/>
                    </a:ext>
                  </a:extLst>
                </a:gridCol>
              </a:tblGrid>
              <a:tr h="265493">
                <a:tc>
                  <a:txBody>
                    <a:bodyPr/>
                    <a:lstStyle/>
                    <a:p>
                      <a:pPr fontAlgn="b"/>
                      <a:r>
                        <a:rPr lang="en-US" sz="1100" b="1" dirty="0">
                          <a:effectLst/>
                        </a:rPr>
                        <a:t>Industry</a:t>
                      </a:r>
                    </a:p>
                  </a:txBody>
                  <a:tcPr anchor="b"/>
                </a:tc>
                <a:tc>
                  <a:txBody>
                    <a:bodyPr/>
                    <a:lstStyle/>
                    <a:p>
                      <a:pPr fontAlgn="b"/>
                      <a:r>
                        <a:rPr lang="en-US" sz="1100" b="1" dirty="0">
                          <a:effectLst/>
                        </a:rPr>
                        <a:t>Phishing</a:t>
                      </a:r>
                    </a:p>
                  </a:txBody>
                  <a:tcPr anchor="b"/>
                </a:tc>
                <a:tc>
                  <a:txBody>
                    <a:bodyPr/>
                    <a:lstStyle/>
                    <a:p>
                      <a:pPr fontAlgn="b"/>
                      <a:r>
                        <a:rPr lang="en-US" sz="1100" b="1" dirty="0">
                          <a:effectLst/>
                        </a:rPr>
                        <a:t>Malware</a:t>
                      </a:r>
                    </a:p>
                  </a:txBody>
                  <a:tcPr anchor="b"/>
                </a:tc>
                <a:tc>
                  <a:txBody>
                    <a:bodyPr/>
                    <a:lstStyle/>
                    <a:p>
                      <a:pPr fontAlgn="b"/>
                      <a:r>
                        <a:rPr lang="en-US" sz="1100" b="1" dirty="0">
                          <a:effectLst/>
                        </a:rPr>
                        <a:t>DDoS</a:t>
                      </a:r>
                    </a:p>
                  </a:txBody>
                  <a:tcPr anchor="b"/>
                </a:tc>
                <a:tc>
                  <a:txBody>
                    <a:bodyPr/>
                    <a:lstStyle/>
                    <a:p>
                      <a:pPr fontAlgn="b"/>
                      <a:r>
                        <a:rPr lang="en-US" sz="1100" b="1" dirty="0">
                          <a:effectLst/>
                        </a:rPr>
                        <a:t>Insider Threat</a:t>
                      </a:r>
                    </a:p>
                  </a:txBody>
                  <a:tcPr anchor="b"/>
                </a:tc>
                <a:tc>
                  <a:txBody>
                    <a:bodyPr/>
                    <a:lstStyle/>
                    <a:p>
                      <a:pPr fontAlgn="b"/>
                      <a:r>
                        <a:rPr lang="en-US" sz="1100" b="1" dirty="0">
                          <a:effectLst/>
                        </a:rPr>
                        <a:t>Ransomware</a:t>
                      </a:r>
                    </a:p>
                  </a:txBody>
                  <a:tcPr anchor="b"/>
                </a:tc>
                <a:extLst>
                  <a:ext uri="{0D108BD9-81ED-4DB2-BD59-A6C34878D82A}">
                    <a16:rowId xmlns:a16="http://schemas.microsoft.com/office/drawing/2014/main" val="1309367750"/>
                  </a:ext>
                </a:extLst>
              </a:tr>
              <a:tr h="523178">
                <a:tc>
                  <a:txBody>
                    <a:bodyPr/>
                    <a:lstStyle/>
                    <a:p>
                      <a:pPr fontAlgn="base"/>
                      <a:r>
                        <a:rPr lang="en-US" sz="1100" dirty="0">
                          <a:effectLst/>
                        </a:rPr>
                        <a:t>Banking</a:t>
                      </a:r>
                    </a:p>
                  </a:txBody>
                  <a:tcPr anchor="ctr"/>
                </a:tc>
                <a:tc>
                  <a:txBody>
                    <a:bodyPr/>
                    <a:lstStyle/>
                    <a:p>
                      <a:pPr algn="ctr" fontAlgn="b"/>
                      <a:r>
                        <a:rPr lang="en-US" sz="1100" b="0" i="0" u="none" strike="noStrike" dirty="0">
                          <a:solidFill>
                            <a:srgbClr val="116020"/>
                          </a:solidFill>
                          <a:effectLst/>
                          <a:latin typeface="+mn-lt"/>
                        </a:rPr>
                        <a:t>0.25[1 + 2(0.375)]</a:t>
                      </a:r>
                    </a:p>
                  </a:txBody>
                  <a:tcPr marL="7620" marR="7620" marT="7620" marB="0" anchor="ctr"/>
                </a:tc>
                <a:tc>
                  <a:txBody>
                    <a:bodyPr/>
                    <a:lstStyle/>
                    <a:p>
                      <a:pPr algn="ctr" fontAlgn="b"/>
                      <a:r>
                        <a:rPr lang="en-US" sz="1100" b="0" i="0" u="none" strike="noStrike" dirty="0">
                          <a:solidFill>
                            <a:srgbClr val="116020"/>
                          </a:solidFill>
                          <a:effectLst/>
                          <a:latin typeface="+mn-lt"/>
                        </a:rPr>
                        <a:t>0.375[1 + 2(0)]</a:t>
                      </a:r>
                    </a:p>
                  </a:txBody>
                  <a:tcPr marL="7620" marR="7620" marT="7620" marB="0" anchor="ctr"/>
                </a:tc>
                <a:tc>
                  <a:txBody>
                    <a:bodyPr/>
                    <a:lstStyle/>
                    <a:p>
                      <a:pPr algn="ctr" fontAlgn="b"/>
                      <a:r>
                        <a:rPr lang="en-US" sz="1100" b="0" i="0" u="none" strike="noStrike" dirty="0">
                          <a:solidFill>
                            <a:srgbClr val="116020"/>
                          </a:solidFill>
                          <a:effectLst/>
                          <a:latin typeface="+mn-lt"/>
                        </a:rPr>
                        <a:t>0.125[1 + 2(0.25+0.375+0.175)]</a:t>
                      </a:r>
                    </a:p>
                  </a:txBody>
                  <a:tcPr marL="7620" marR="7620" marT="7620" marB="0" anchor="ctr"/>
                </a:tc>
                <a:tc>
                  <a:txBody>
                    <a:bodyPr/>
                    <a:lstStyle/>
                    <a:p>
                      <a:pPr algn="ctr" fontAlgn="b"/>
                      <a:r>
                        <a:rPr lang="en-US" sz="1100" b="0" i="0" u="none" strike="noStrike" dirty="0">
                          <a:solidFill>
                            <a:srgbClr val="116020"/>
                          </a:solidFill>
                          <a:effectLst/>
                          <a:latin typeface="+mn-lt"/>
                        </a:rPr>
                        <a:t>0.075[1 + 2(0.25+0.375+0.125+0.175)]</a:t>
                      </a:r>
                    </a:p>
                  </a:txBody>
                  <a:tcPr marL="7620" marR="7620" marT="7620" marB="0" anchor="ctr"/>
                </a:tc>
                <a:tc>
                  <a:txBody>
                    <a:bodyPr/>
                    <a:lstStyle/>
                    <a:p>
                      <a:pPr algn="ctr" fontAlgn="b"/>
                      <a:r>
                        <a:rPr lang="en-US" sz="1100" b="0" i="0" u="none" strike="noStrike">
                          <a:solidFill>
                            <a:srgbClr val="116020"/>
                          </a:solidFill>
                          <a:effectLst/>
                          <a:latin typeface="+mn-lt"/>
                        </a:rPr>
                        <a:t>0.175[1+ 2(0.25+0.375)]</a:t>
                      </a:r>
                      <a:endParaRPr lang="en-US" sz="1100" b="0" i="0" u="none" strike="noStrike" dirty="0">
                        <a:solidFill>
                          <a:srgbClr val="116020"/>
                        </a:solidFill>
                        <a:effectLst/>
                        <a:latin typeface="+mn-lt"/>
                      </a:endParaRPr>
                    </a:p>
                  </a:txBody>
                  <a:tcPr marL="7620" marR="7620" marT="7620" marB="0" anchor="ctr"/>
                </a:tc>
                <a:extLst>
                  <a:ext uri="{0D108BD9-81ED-4DB2-BD59-A6C34878D82A}">
                    <a16:rowId xmlns:a16="http://schemas.microsoft.com/office/drawing/2014/main" val="3337088292"/>
                  </a:ext>
                </a:extLst>
              </a:tr>
              <a:tr h="284914">
                <a:tc>
                  <a:txBody>
                    <a:bodyPr/>
                    <a:lstStyle/>
                    <a:p>
                      <a:pPr fontAlgn="base"/>
                      <a:r>
                        <a:rPr lang="en-US" sz="1100" dirty="0">
                          <a:effectLst/>
                        </a:rPr>
                        <a:t>Healthcare</a:t>
                      </a:r>
                    </a:p>
                  </a:txBody>
                  <a:tcPr anchor="ctr"/>
                </a:tc>
                <a:tc>
                  <a:txBody>
                    <a:bodyPr/>
                    <a:lstStyle/>
                    <a:p>
                      <a:pPr algn="ctr" fontAlgn="b"/>
                      <a:r>
                        <a:rPr lang="en-US" sz="1100" b="0" i="0" u="none" strike="noStrike" dirty="0">
                          <a:solidFill>
                            <a:srgbClr val="116020"/>
                          </a:solidFill>
                          <a:effectLst/>
                          <a:latin typeface="Aptos Narrow" panose="020B0004020202020204" pitchFamily="34" charset="0"/>
                        </a:rPr>
                        <a:t>0.42</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0.3</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0.28</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0.375</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0.4</a:t>
                      </a:r>
                    </a:p>
                  </a:txBody>
                  <a:tcPr marL="7620" marR="7620" marT="7620" marB="0" anchor="ctr"/>
                </a:tc>
                <a:extLst>
                  <a:ext uri="{0D108BD9-81ED-4DB2-BD59-A6C34878D82A}">
                    <a16:rowId xmlns:a16="http://schemas.microsoft.com/office/drawing/2014/main" val="992628059"/>
                  </a:ext>
                </a:extLst>
              </a:tr>
              <a:tr h="265493">
                <a:tc>
                  <a:txBody>
                    <a:bodyPr/>
                    <a:lstStyle/>
                    <a:p>
                      <a:pPr fontAlgn="base"/>
                      <a:r>
                        <a:rPr lang="en-US" sz="1100" dirty="0">
                          <a:effectLst/>
                        </a:rPr>
                        <a:t>Retail</a:t>
                      </a:r>
                    </a:p>
                  </a:txBody>
                  <a:tcPr anchor="ctr"/>
                </a:tc>
                <a:tc>
                  <a:txBody>
                    <a:bodyPr/>
                    <a:lstStyle/>
                    <a:p>
                      <a:pPr algn="ctr" fontAlgn="b"/>
                      <a:r>
                        <a:rPr lang="en-US" sz="1100" b="0" i="0" u="none" strike="noStrike" dirty="0">
                          <a:solidFill>
                            <a:srgbClr val="116020"/>
                          </a:solidFill>
                          <a:effectLst/>
                          <a:latin typeface="Aptos Narrow" panose="020B0004020202020204" pitchFamily="34" charset="0"/>
                        </a:rPr>
                        <a:t>0.418776</a:t>
                      </a:r>
                    </a:p>
                  </a:txBody>
                  <a:tcPr marL="7620" marR="7620" marT="7620" marB="0" anchor="ctr"/>
                </a:tc>
                <a:tc>
                  <a:txBody>
                    <a:bodyPr/>
                    <a:lstStyle/>
                    <a:p>
                      <a:pPr algn="ctr" fontAlgn="b"/>
                      <a:r>
                        <a:rPr lang="en-US" sz="1100" b="0" i="0" u="none" strike="noStrike" dirty="0">
                          <a:solidFill>
                            <a:srgbClr val="116020"/>
                          </a:solidFill>
                          <a:effectLst/>
                          <a:latin typeface="Aptos Narrow" panose="020B0004020202020204" pitchFamily="34" charset="0"/>
                        </a:rPr>
                        <a:t>0.314286</a:t>
                      </a:r>
                    </a:p>
                  </a:txBody>
                  <a:tcPr marL="7620" marR="7620" marT="7620" marB="0" anchor="ctr"/>
                </a:tc>
                <a:tc>
                  <a:txBody>
                    <a:bodyPr/>
                    <a:lstStyle/>
                    <a:p>
                      <a:pPr algn="ctr" fontAlgn="b"/>
                      <a:r>
                        <a:rPr lang="en-US" sz="1100" b="0" i="0" u="none" strike="noStrike" dirty="0">
                          <a:solidFill>
                            <a:srgbClr val="116020"/>
                          </a:solidFill>
                          <a:effectLst/>
                          <a:latin typeface="Aptos Narrow" panose="020B0004020202020204" pitchFamily="34" charset="0"/>
                        </a:rPr>
                        <a:t>0.428571</a:t>
                      </a:r>
                    </a:p>
                  </a:txBody>
                  <a:tcPr marL="7620" marR="7620" marT="7620" marB="0" anchor="ctr"/>
                </a:tc>
                <a:tc>
                  <a:txBody>
                    <a:bodyPr/>
                    <a:lstStyle/>
                    <a:p>
                      <a:pPr algn="ctr" fontAlgn="b"/>
                      <a:r>
                        <a:rPr lang="en-US" sz="1100" b="0" i="0" u="none" strike="noStrike" dirty="0">
                          <a:solidFill>
                            <a:srgbClr val="116020"/>
                          </a:solidFill>
                          <a:effectLst/>
                          <a:latin typeface="Aptos Narrow" panose="020B0004020202020204" pitchFamily="34" charset="0"/>
                        </a:rPr>
                        <a:t>0.164898</a:t>
                      </a:r>
                    </a:p>
                  </a:txBody>
                  <a:tcPr marL="7620" marR="7620" marT="7620" marB="0" anchor="ctr"/>
                </a:tc>
                <a:tc>
                  <a:txBody>
                    <a:bodyPr/>
                    <a:lstStyle/>
                    <a:p>
                      <a:pPr algn="ctr" fontAlgn="b"/>
                      <a:r>
                        <a:rPr lang="en-US" sz="1100" b="0" i="0" u="none" strike="noStrike" dirty="0">
                          <a:solidFill>
                            <a:srgbClr val="116020"/>
                          </a:solidFill>
                          <a:effectLst/>
                          <a:latin typeface="Aptos Narrow" panose="020B0004020202020204" pitchFamily="34" charset="0"/>
                        </a:rPr>
                        <a:t>0.435918</a:t>
                      </a:r>
                    </a:p>
                  </a:txBody>
                  <a:tcPr marL="7620" marR="7620" marT="7620" marB="0" anchor="ctr"/>
                </a:tc>
                <a:extLst>
                  <a:ext uri="{0D108BD9-81ED-4DB2-BD59-A6C34878D82A}">
                    <a16:rowId xmlns:a16="http://schemas.microsoft.com/office/drawing/2014/main" val="3632173896"/>
                  </a:ext>
                </a:extLst>
              </a:tr>
            </a:tbl>
          </a:graphicData>
        </a:graphic>
      </p:graphicFrame>
      <p:sp>
        <p:nvSpPr>
          <p:cNvPr id="24" name="Rectangle 23">
            <a:extLst>
              <a:ext uri="{FF2B5EF4-FFF2-40B4-BE49-F238E27FC236}">
                <a16:creationId xmlns:a16="http://schemas.microsoft.com/office/drawing/2014/main" id="{7020E521-000A-A3D3-0831-CB2571EFE781}"/>
              </a:ext>
            </a:extLst>
          </p:cNvPr>
          <p:cNvSpPr/>
          <p:nvPr/>
        </p:nvSpPr>
        <p:spPr>
          <a:xfrm>
            <a:off x="990600" y="3895824"/>
            <a:ext cx="5105400" cy="523776"/>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16020"/>
              </a:solidFill>
              <a:effectLst/>
              <a:uLnTx/>
              <a:uFillTx/>
              <a:latin typeface="Calibri"/>
              <a:ea typeface="+mn-ea"/>
              <a:cs typeface="+mn-cs"/>
            </a:endParaRPr>
          </a:p>
        </p:txBody>
      </p:sp>
      <p:graphicFrame>
        <p:nvGraphicFramePr>
          <p:cNvPr id="27" name="Table 26">
            <a:extLst>
              <a:ext uri="{FF2B5EF4-FFF2-40B4-BE49-F238E27FC236}">
                <a16:creationId xmlns:a16="http://schemas.microsoft.com/office/drawing/2014/main" id="{44669CC3-F5C8-B352-F18E-85485BB24F81}"/>
              </a:ext>
            </a:extLst>
          </p:cNvPr>
          <p:cNvGraphicFramePr>
            <a:graphicFrameLocks noGrp="1"/>
          </p:cNvGraphicFramePr>
          <p:nvPr/>
        </p:nvGraphicFramePr>
        <p:xfrm>
          <a:off x="6239933" y="3632379"/>
          <a:ext cx="5943600" cy="1642111"/>
        </p:xfrm>
        <a:graphic>
          <a:graphicData uri="http://schemas.openxmlformats.org/drawingml/2006/table">
            <a:tbl>
              <a:tblPr firstRow="1" bandRow="1">
                <a:tableStyleId>{B301B821-A1FF-4177-AEE7-76D212191A09}</a:tableStyleId>
              </a:tblPr>
              <a:tblGrid>
                <a:gridCol w="815654">
                  <a:extLst>
                    <a:ext uri="{9D8B030D-6E8A-4147-A177-3AD203B41FA5}">
                      <a16:colId xmlns:a16="http://schemas.microsoft.com/office/drawing/2014/main" val="3475151144"/>
                    </a:ext>
                  </a:extLst>
                </a:gridCol>
                <a:gridCol w="1478813">
                  <a:extLst>
                    <a:ext uri="{9D8B030D-6E8A-4147-A177-3AD203B41FA5}">
                      <a16:colId xmlns:a16="http://schemas.microsoft.com/office/drawing/2014/main" val="3315795625"/>
                    </a:ext>
                  </a:extLst>
                </a:gridCol>
                <a:gridCol w="914400">
                  <a:extLst>
                    <a:ext uri="{9D8B030D-6E8A-4147-A177-3AD203B41FA5}">
                      <a16:colId xmlns:a16="http://schemas.microsoft.com/office/drawing/2014/main" val="1462883042"/>
                    </a:ext>
                  </a:extLst>
                </a:gridCol>
                <a:gridCol w="685800">
                  <a:extLst>
                    <a:ext uri="{9D8B030D-6E8A-4147-A177-3AD203B41FA5}">
                      <a16:colId xmlns:a16="http://schemas.microsoft.com/office/drawing/2014/main" val="1903057264"/>
                    </a:ext>
                  </a:extLst>
                </a:gridCol>
                <a:gridCol w="1066800">
                  <a:extLst>
                    <a:ext uri="{9D8B030D-6E8A-4147-A177-3AD203B41FA5}">
                      <a16:colId xmlns:a16="http://schemas.microsoft.com/office/drawing/2014/main" val="3802920877"/>
                    </a:ext>
                  </a:extLst>
                </a:gridCol>
                <a:gridCol w="982133">
                  <a:extLst>
                    <a:ext uri="{9D8B030D-6E8A-4147-A177-3AD203B41FA5}">
                      <a16:colId xmlns:a16="http://schemas.microsoft.com/office/drawing/2014/main" val="3696504276"/>
                    </a:ext>
                  </a:extLst>
                </a:gridCol>
              </a:tblGrid>
              <a:tr h="265493">
                <a:tc>
                  <a:txBody>
                    <a:bodyPr/>
                    <a:lstStyle/>
                    <a:p>
                      <a:pPr fontAlgn="b"/>
                      <a:r>
                        <a:rPr lang="en-US" sz="1100" b="1" dirty="0">
                          <a:effectLst/>
                        </a:rPr>
                        <a:t>Industry</a:t>
                      </a:r>
                    </a:p>
                  </a:txBody>
                  <a:tcPr anchor="b"/>
                </a:tc>
                <a:tc>
                  <a:txBody>
                    <a:bodyPr/>
                    <a:lstStyle/>
                    <a:p>
                      <a:pPr fontAlgn="b"/>
                      <a:r>
                        <a:rPr lang="en-US" sz="1100" b="1" dirty="0">
                          <a:effectLst/>
                        </a:rPr>
                        <a:t>Phishing</a:t>
                      </a:r>
                    </a:p>
                  </a:txBody>
                  <a:tcPr anchor="b"/>
                </a:tc>
                <a:tc>
                  <a:txBody>
                    <a:bodyPr/>
                    <a:lstStyle/>
                    <a:p>
                      <a:pPr fontAlgn="b"/>
                      <a:r>
                        <a:rPr lang="en-US" sz="1100" b="1" dirty="0">
                          <a:effectLst/>
                        </a:rPr>
                        <a:t>Malware</a:t>
                      </a:r>
                    </a:p>
                  </a:txBody>
                  <a:tcPr anchor="b"/>
                </a:tc>
                <a:tc>
                  <a:txBody>
                    <a:bodyPr/>
                    <a:lstStyle/>
                    <a:p>
                      <a:pPr fontAlgn="b"/>
                      <a:r>
                        <a:rPr lang="en-US" sz="1100" b="1" dirty="0">
                          <a:effectLst/>
                        </a:rPr>
                        <a:t>DDoS</a:t>
                      </a:r>
                    </a:p>
                  </a:txBody>
                  <a:tcPr anchor="b"/>
                </a:tc>
                <a:tc>
                  <a:txBody>
                    <a:bodyPr/>
                    <a:lstStyle/>
                    <a:p>
                      <a:pPr fontAlgn="b"/>
                      <a:r>
                        <a:rPr lang="en-US" sz="1100" b="1" dirty="0">
                          <a:effectLst/>
                        </a:rPr>
                        <a:t>Insider Threat</a:t>
                      </a:r>
                    </a:p>
                  </a:txBody>
                  <a:tcPr anchor="b"/>
                </a:tc>
                <a:tc>
                  <a:txBody>
                    <a:bodyPr/>
                    <a:lstStyle/>
                    <a:p>
                      <a:pPr fontAlgn="b"/>
                      <a:r>
                        <a:rPr lang="en-US" sz="1100" b="1" dirty="0">
                          <a:effectLst/>
                        </a:rPr>
                        <a:t>Ransomware</a:t>
                      </a:r>
                    </a:p>
                  </a:txBody>
                  <a:tcPr anchor="b"/>
                </a:tc>
                <a:extLst>
                  <a:ext uri="{0D108BD9-81ED-4DB2-BD59-A6C34878D82A}">
                    <a16:rowId xmlns:a16="http://schemas.microsoft.com/office/drawing/2014/main" val="1309367750"/>
                  </a:ext>
                </a:extLst>
              </a:tr>
              <a:tr h="523178">
                <a:tc>
                  <a:txBody>
                    <a:bodyPr/>
                    <a:lstStyle/>
                    <a:p>
                      <a:pPr fontAlgn="base"/>
                      <a:r>
                        <a:rPr lang="en-US" sz="1100" dirty="0">
                          <a:solidFill>
                            <a:srgbClr val="116020"/>
                          </a:solidFill>
                          <a:effectLst/>
                        </a:rPr>
                        <a:t>Banking</a:t>
                      </a:r>
                    </a:p>
                  </a:txBody>
                  <a:tcPr anchor="ctr"/>
                </a:tc>
                <a:tc>
                  <a:txBody>
                    <a:bodyPr/>
                    <a:lstStyle/>
                    <a:p>
                      <a:pPr algn="ctr" fontAlgn="b"/>
                      <a:r>
                        <a:rPr lang="en-US" sz="1100" b="0" i="0" u="none" strike="noStrike" dirty="0">
                          <a:solidFill>
                            <a:srgbClr val="116020"/>
                          </a:solidFill>
                          <a:effectLst/>
                          <a:latin typeface="+mn-lt"/>
                        </a:rPr>
                        <a:t>0.37037[1 + 2(0)]</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0.394737</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0.585938</a:t>
                      </a:r>
                    </a:p>
                  </a:txBody>
                  <a:tcPr marL="7620" marR="7620" marT="7620" marB="0" anchor="ctr"/>
                </a:tc>
                <a:tc>
                  <a:txBody>
                    <a:bodyPr/>
                    <a:lstStyle/>
                    <a:p>
                      <a:pPr algn="ctr" fontAlgn="b"/>
                      <a:r>
                        <a:rPr lang="en-US" sz="1100" b="0" i="0" u="none" strike="noStrike" dirty="0">
                          <a:solidFill>
                            <a:srgbClr val="116020"/>
                          </a:solidFill>
                          <a:effectLst/>
                          <a:latin typeface="Aptos Narrow" panose="020B0004020202020204" pitchFamily="34" charset="0"/>
                        </a:rPr>
                        <a:t>0.570248</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0.568998</a:t>
                      </a:r>
                    </a:p>
                  </a:txBody>
                  <a:tcPr marL="7620" marR="7620" marT="7620" marB="0" anchor="ctr"/>
                </a:tc>
                <a:extLst>
                  <a:ext uri="{0D108BD9-81ED-4DB2-BD59-A6C34878D82A}">
                    <a16:rowId xmlns:a16="http://schemas.microsoft.com/office/drawing/2014/main" val="3337088292"/>
                  </a:ext>
                </a:extLst>
              </a:tr>
              <a:tr h="245364">
                <a:tc>
                  <a:txBody>
                    <a:bodyPr/>
                    <a:lstStyle/>
                    <a:p>
                      <a:pPr fontAlgn="base"/>
                      <a:r>
                        <a:rPr lang="en-US" sz="1100">
                          <a:solidFill>
                            <a:srgbClr val="116020"/>
                          </a:solidFill>
                          <a:effectLst/>
                        </a:rPr>
                        <a:t>Healthcare</a:t>
                      </a:r>
                    </a:p>
                  </a:txBody>
                  <a:tcPr anchor="ctr"/>
                </a:tc>
                <a:tc>
                  <a:txBody>
                    <a:bodyPr/>
                    <a:lstStyle/>
                    <a:p>
                      <a:pPr algn="ctr" fontAlgn="b"/>
                      <a:r>
                        <a:rPr lang="en-US" sz="1100" b="0" i="0" u="none" strike="noStrike" dirty="0">
                          <a:solidFill>
                            <a:srgbClr val="116020"/>
                          </a:solidFill>
                          <a:effectLst/>
                          <a:latin typeface="Aptos Narrow" panose="020B0004020202020204" pitchFamily="34" charset="0"/>
                        </a:rPr>
                        <a:t>0.296296[1 + 2(0.37037+0.333333)]</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0.448138</a:t>
                      </a:r>
                    </a:p>
                  </a:txBody>
                  <a:tcPr marL="7620" marR="7620" marT="7620" marB="0" anchor="ctr"/>
                </a:tc>
                <a:tc>
                  <a:txBody>
                    <a:bodyPr/>
                    <a:lstStyle/>
                    <a:p>
                      <a:pPr algn="ctr" fontAlgn="b"/>
                      <a:r>
                        <a:rPr lang="en-US" sz="1100" b="0" i="0" u="none" strike="noStrike" dirty="0">
                          <a:solidFill>
                            <a:srgbClr val="116020"/>
                          </a:solidFill>
                          <a:effectLst/>
                          <a:latin typeface="Aptos Narrow" panose="020B0004020202020204" pitchFamily="34" charset="0"/>
                        </a:rPr>
                        <a:t>0.532407</a:t>
                      </a:r>
                    </a:p>
                  </a:txBody>
                  <a:tcPr marL="7620" marR="7620" marT="7620" marB="0" anchor="ctr"/>
                </a:tc>
                <a:tc>
                  <a:txBody>
                    <a:bodyPr/>
                    <a:lstStyle/>
                    <a:p>
                      <a:pPr algn="ctr" fontAlgn="b"/>
                      <a:r>
                        <a:rPr lang="en-US" sz="1100" b="0" i="0" u="none" strike="noStrike" dirty="0">
                          <a:solidFill>
                            <a:srgbClr val="116020"/>
                          </a:solidFill>
                          <a:effectLst/>
                          <a:latin typeface="Aptos Narrow" panose="020B0004020202020204" pitchFamily="34" charset="0"/>
                        </a:rPr>
                        <a:t>0.343434</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0.273752</a:t>
                      </a:r>
                    </a:p>
                  </a:txBody>
                  <a:tcPr marL="7620" marR="7620" marT="7620" marB="0" anchor="ctr"/>
                </a:tc>
                <a:extLst>
                  <a:ext uri="{0D108BD9-81ED-4DB2-BD59-A6C34878D82A}">
                    <a16:rowId xmlns:a16="http://schemas.microsoft.com/office/drawing/2014/main" val="992628059"/>
                  </a:ext>
                </a:extLst>
              </a:tr>
              <a:tr h="265493">
                <a:tc>
                  <a:txBody>
                    <a:bodyPr/>
                    <a:lstStyle/>
                    <a:p>
                      <a:pPr fontAlgn="base"/>
                      <a:r>
                        <a:rPr lang="en-US" sz="1100" dirty="0">
                          <a:solidFill>
                            <a:srgbClr val="116020"/>
                          </a:solidFill>
                          <a:effectLst/>
                        </a:rPr>
                        <a:t>Retail</a:t>
                      </a:r>
                    </a:p>
                  </a:txBody>
                  <a:tcPr anchor="ctr"/>
                </a:tc>
                <a:tc>
                  <a:txBody>
                    <a:bodyPr/>
                    <a:lstStyle/>
                    <a:p>
                      <a:pPr algn="ctr" fontAlgn="b"/>
                      <a:r>
                        <a:rPr lang="en-US" sz="1100" b="0" i="0" u="none" strike="noStrike" dirty="0">
                          <a:solidFill>
                            <a:srgbClr val="116020"/>
                          </a:solidFill>
                          <a:effectLst/>
                          <a:latin typeface="Aptos Narrow" panose="020B0004020202020204" pitchFamily="34" charset="0"/>
                        </a:rPr>
                        <a:t>0.333333[1 + 2(0.37037)]</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0.507849</a:t>
                      </a:r>
                    </a:p>
                  </a:txBody>
                  <a:tcPr marL="7620" marR="7620" marT="7620" marB="0" anchor="ctr"/>
                </a:tc>
                <a:tc>
                  <a:txBody>
                    <a:bodyPr/>
                    <a:lstStyle/>
                    <a:p>
                      <a:pPr algn="ctr" fontAlgn="b"/>
                      <a:r>
                        <a:rPr lang="en-US" sz="1100" b="0" i="0" u="none" strike="noStrike" dirty="0">
                          <a:solidFill>
                            <a:srgbClr val="116020"/>
                          </a:solidFill>
                          <a:effectLst/>
                          <a:latin typeface="Aptos Narrow" panose="020B0004020202020204" pitchFamily="34" charset="0"/>
                        </a:rPr>
                        <a:t>0.145833</a:t>
                      </a:r>
                    </a:p>
                  </a:txBody>
                  <a:tcPr marL="7620" marR="7620" marT="7620" marB="0" anchor="ctr"/>
                </a:tc>
                <a:tc>
                  <a:txBody>
                    <a:bodyPr/>
                    <a:lstStyle/>
                    <a:p>
                      <a:pPr algn="ctr" fontAlgn="b"/>
                      <a:r>
                        <a:rPr lang="en-US" sz="1100" b="0" i="0" u="none" strike="noStrike">
                          <a:solidFill>
                            <a:srgbClr val="116020"/>
                          </a:solidFill>
                          <a:effectLst/>
                          <a:latin typeface="Aptos Narrow" panose="020B0004020202020204" pitchFamily="34" charset="0"/>
                        </a:rPr>
                        <a:t>0.358127</a:t>
                      </a:r>
                    </a:p>
                  </a:txBody>
                  <a:tcPr marL="7620" marR="7620" marT="7620" marB="0" anchor="ctr"/>
                </a:tc>
                <a:tc>
                  <a:txBody>
                    <a:bodyPr/>
                    <a:lstStyle/>
                    <a:p>
                      <a:pPr algn="ctr" fontAlgn="b"/>
                      <a:r>
                        <a:rPr lang="en-US" sz="1100" b="0" i="0" u="none" strike="noStrike" dirty="0">
                          <a:solidFill>
                            <a:srgbClr val="116020"/>
                          </a:solidFill>
                          <a:effectLst/>
                          <a:latin typeface="Aptos Narrow" panose="020B0004020202020204" pitchFamily="34" charset="0"/>
                        </a:rPr>
                        <a:t>0.47259</a:t>
                      </a:r>
                    </a:p>
                  </a:txBody>
                  <a:tcPr marL="7620" marR="7620" marT="7620" marB="0" anchor="ctr"/>
                </a:tc>
                <a:extLst>
                  <a:ext uri="{0D108BD9-81ED-4DB2-BD59-A6C34878D82A}">
                    <a16:rowId xmlns:a16="http://schemas.microsoft.com/office/drawing/2014/main" val="3632173896"/>
                  </a:ext>
                </a:extLst>
              </a:tr>
            </a:tbl>
          </a:graphicData>
        </a:graphic>
      </p:graphicFrame>
      <p:sp>
        <p:nvSpPr>
          <p:cNvPr id="29" name="Rectangle 28">
            <a:extLst>
              <a:ext uri="{FF2B5EF4-FFF2-40B4-BE49-F238E27FC236}">
                <a16:creationId xmlns:a16="http://schemas.microsoft.com/office/drawing/2014/main" id="{E79844B5-A823-6DA8-3C4C-36F6C104AC74}"/>
              </a:ext>
            </a:extLst>
          </p:cNvPr>
          <p:cNvSpPr/>
          <p:nvPr/>
        </p:nvSpPr>
        <p:spPr>
          <a:xfrm>
            <a:off x="7010400" y="3632379"/>
            <a:ext cx="1600200" cy="1397064"/>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2" name="Picture 31">
            <a:extLst>
              <a:ext uri="{FF2B5EF4-FFF2-40B4-BE49-F238E27FC236}">
                <a16:creationId xmlns:a16="http://schemas.microsoft.com/office/drawing/2014/main" id="{15AB4D20-8175-2489-1B67-3782557F1B11}"/>
              </a:ext>
            </a:extLst>
          </p:cNvPr>
          <p:cNvPicPr>
            <a:picLocks noChangeAspect="1"/>
          </p:cNvPicPr>
          <p:nvPr/>
        </p:nvPicPr>
        <p:blipFill>
          <a:blip r:embed="rId3"/>
          <a:stretch>
            <a:fillRect/>
          </a:stretch>
        </p:blipFill>
        <p:spPr>
          <a:xfrm>
            <a:off x="145979" y="5337266"/>
            <a:ext cx="6002204" cy="1151904"/>
          </a:xfrm>
          <a:prstGeom prst="rect">
            <a:avLst/>
          </a:prstGeom>
        </p:spPr>
      </p:pic>
      <p:pic>
        <p:nvPicPr>
          <p:cNvPr id="34" name="Picture 33">
            <a:extLst>
              <a:ext uri="{FF2B5EF4-FFF2-40B4-BE49-F238E27FC236}">
                <a16:creationId xmlns:a16="http://schemas.microsoft.com/office/drawing/2014/main" id="{2F852774-A0BB-473C-7553-28311F32FFA8}"/>
              </a:ext>
            </a:extLst>
          </p:cNvPr>
          <p:cNvPicPr>
            <a:picLocks noChangeAspect="1"/>
          </p:cNvPicPr>
          <p:nvPr/>
        </p:nvPicPr>
        <p:blipFill>
          <a:blip r:embed="rId4"/>
          <a:stretch>
            <a:fillRect/>
          </a:stretch>
        </p:blipFill>
        <p:spPr>
          <a:xfrm>
            <a:off x="6208585" y="5337266"/>
            <a:ext cx="5974948" cy="1124337"/>
          </a:xfrm>
          <a:prstGeom prst="rect">
            <a:avLst/>
          </a:prstGeom>
        </p:spPr>
      </p:pic>
    </p:spTree>
    <p:extLst>
      <p:ext uri="{BB962C8B-B14F-4D97-AF65-F5344CB8AC3E}">
        <p14:creationId xmlns:p14="http://schemas.microsoft.com/office/powerpoint/2010/main" val="4126064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9C9EFD-3F5F-3B1E-6176-9A5243BC47F2}"/>
              </a:ext>
            </a:extLst>
          </p:cNvPr>
          <p:cNvSpPr>
            <a:spLocks noGrp="1"/>
          </p:cNvSpPr>
          <p:nvPr>
            <p:ph type="body" sz="quarter" idx="13"/>
          </p:nvPr>
        </p:nvSpPr>
        <p:spPr>
          <a:solidFill>
            <a:schemeClr val="tx1">
              <a:lumMod val="75000"/>
            </a:schemeClr>
          </a:solidFill>
        </p:spPr>
        <p:txBody>
          <a:bodyPr/>
          <a:lstStyle/>
          <a:p>
            <a:r>
              <a:rPr lang="en-GB" dirty="0">
                <a:ea typeface="Calibri"/>
                <a:cs typeface="Calibri"/>
              </a:rPr>
              <a:t>SYNTHETIC DATA</a:t>
            </a:r>
            <a:r>
              <a:rPr lang="en-US" dirty="0">
                <a:ea typeface="Calibri"/>
                <a:cs typeface="Calibri"/>
              </a:rPr>
              <a:t> </a:t>
            </a:r>
            <a:endParaRPr lang="en-US" b="0" dirty="0">
              <a:solidFill>
                <a:srgbClr val="000000"/>
              </a:solidFill>
              <a:ea typeface="Calibri"/>
              <a:cs typeface="Calibri"/>
            </a:endParaRPr>
          </a:p>
          <a:p>
            <a:endParaRPr lang="en-US" dirty="0"/>
          </a:p>
        </p:txBody>
      </p:sp>
      <p:pic>
        <p:nvPicPr>
          <p:cNvPr id="4" name="Picture 3">
            <a:extLst>
              <a:ext uri="{FF2B5EF4-FFF2-40B4-BE49-F238E27FC236}">
                <a16:creationId xmlns:a16="http://schemas.microsoft.com/office/drawing/2014/main" id="{663B3B45-EB7B-DB23-A3DB-A4FDA252CDB8}"/>
              </a:ext>
            </a:extLst>
          </p:cNvPr>
          <p:cNvPicPr>
            <a:picLocks noChangeAspect="1"/>
          </p:cNvPicPr>
          <p:nvPr/>
        </p:nvPicPr>
        <p:blipFill>
          <a:blip r:embed="rId2"/>
          <a:stretch>
            <a:fillRect/>
          </a:stretch>
        </p:blipFill>
        <p:spPr>
          <a:xfrm>
            <a:off x="2202493" y="1443625"/>
            <a:ext cx="7010400" cy="3976986"/>
          </a:xfrm>
          <a:prstGeom prst="rect">
            <a:avLst/>
          </a:prstGeom>
          <a:ln w="38100">
            <a:solidFill>
              <a:schemeClr val="accent1"/>
            </a:solidFill>
          </a:ln>
        </p:spPr>
      </p:pic>
      <p:sp>
        <p:nvSpPr>
          <p:cNvPr id="5" name="TextBox 4">
            <a:extLst>
              <a:ext uri="{FF2B5EF4-FFF2-40B4-BE49-F238E27FC236}">
                <a16:creationId xmlns:a16="http://schemas.microsoft.com/office/drawing/2014/main" id="{12996085-DD09-0416-8A12-4C9378CEC639}"/>
              </a:ext>
            </a:extLst>
          </p:cNvPr>
          <p:cNvSpPr txBox="1"/>
          <p:nvPr/>
        </p:nvSpPr>
        <p:spPr>
          <a:xfrm>
            <a:off x="3543300" y="5604359"/>
            <a:ext cx="4495800" cy="369332"/>
          </a:xfrm>
          <a:prstGeom prst="rect">
            <a:avLst/>
          </a:prstGeom>
          <a:noFill/>
          <a:ln w="12700">
            <a:solidFill>
              <a:srgbClr val="000000"/>
            </a:solidFill>
          </a:ln>
        </p:spPr>
        <p:txBody>
          <a:bodyPr wrap="square" rtlCol="0">
            <a:spAutoFit/>
          </a:bodyPr>
          <a:lstStyle/>
          <a:p>
            <a:pPr algn="ctr"/>
            <a:r>
              <a:rPr lang="en-US" dirty="0"/>
              <a:t>Architecture Flow Chart</a:t>
            </a:r>
          </a:p>
        </p:txBody>
      </p:sp>
      <p:sp>
        <p:nvSpPr>
          <p:cNvPr id="3" name="TextBox 2">
            <a:extLst>
              <a:ext uri="{FF2B5EF4-FFF2-40B4-BE49-F238E27FC236}">
                <a16:creationId xmlns:a16="http://schemas.microsoft.com/office/drawing/2014/main" id="{7441DCC0-26C2-B02B-F77D-C473B7B77929}"/>
              </a:ext>
            </a:extLst>
          </p:cNvPr>
          <p:cNvSpPr txBox="1"/>
          <p:nvPr/>
        </p:nvSpPr>
        <p:spPr>
          <a:xfrm>
            <a:off x="308976" y="71607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dirty="0">
                <a:latin typeface="Calibri"/>
                <a:ea typeface="ＭＳ Ｐゴシック"/>
              </a:rPr>
              <a:t>GAN – Architecture </a:t>
            </a:r>
            <a:endParaRPr lang="en-US" dirty="0">
              <a:latin typeface="Calibri"/>
              <a:ea typeface="ＭＳ Ｐゴシック"/>
            </a:endParaRPr>
          </a:p>
        </p:txBody>
      </p:sp>
    </p:spTree>
    <p:extLst>
      <p:ext uri="{BB962C8B-B14F-4D97-AF65-F5344CB8AC3E}">
        <p14:creationId xmlns:p14="http://schemas.microsoft.com/office/powerpoint/2010/main" val="3822014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4C4BF-AF3C-A932-4DEF-0FE549A28321}"/>
              </a:ext>
            </a:extLst>
          </p:cNvPr>
          <p:cNvSpPr>
            <a:spLocks noGrp="1"/>
          </p:cNvSpPr>
          <p:nvPr>
            <p:ph type="body" sz="quarter" idx="13"/>
          </p:nvPr>
        </p:nvSpPr>
        <p:spPr>
          <a:solidFill>
            <a:schemeClr val="tx1">
              <a:lumMod val="75000"/>
            </a:schemeClr>
          </a:solidFill>
        </p:spPr>
        <p:txBody>
          <a:bodyPr/>
          <a:lstStyle/>
          <a:p>
            <a:r>
              <a:rPr lang="en-GB" dirty="0"/>
              <a:t>Synthetic data </a:t>
            </a:r>
          </a:p>
        </p:txBody>
      </p:sp>
      <p:sp>
        <p:nvSpPr>
          <p:cNvPr id="3" name="Text Placeholder 2">
            <a:extLst>
              <a:ext uri="{FF2B5EF4-FFF2-40B4-BE49-F238E27FC236}">
                <a16:creationId xmlns:a16="http://schemas.microsoft.com/office/drawing/2014/main" id="{8A7A2B58-FAF0-D9CE-0682-42FCCF3E332D}"/>
              </a:ext>
            </a:extLst>
          </p:cNvPr>
          <p:cNvSpPr>
            <a:spLocks noGrp="1"/>
          </p:cNvSpPr>
          <p:nvPr>
            <p:ph type="body" sz="quarter" idx="14"/>
          </p:nvPr>
        </p:nvSpPr>
        <p:spPr>
          <a:xfrm>
            <a:off x="700958" y="742511"/>
            <a:ext cx="9951884" cy="631849"/>
          </a:xfrm>
          <a:ln w="44450">
            <a:solidFill>
              <a:srgbClr val="557317"/>
            </a:solidFill>
          </a:ln>
        </p:spPr>
        <p:txBody>
          <a:bodyPr>
            <a:normAutofit fontScale="85000" lnSpcReduction="20000"/>
          </a:bodyPr>
          <a:lstStyle/>
          <a:p>
            <a:r>
              <a:rPr lang="en-GB" dirty="0"/>
              <a:t>Synthetic data provides a valuable tool for various applications where access to large, diverse, and privacy-respecting datasets is crucial.</a:t>
            </a:r>
          </a:p>
          <a:p>
            <a:endParaRPr lang="en-GB" dirty="0"/>
          </a:p>
        </p:txBody>
      </p:sp>
      <p:pic>
        <p:nvPicPr>
          <p:cNvPr id="11" name="Picture 10">
            <a:extLst>
              <a:ext uri="{FF2B5EF4-FFF2-40B4-BE49-F238E27FC236}">
                <a16:creationId xmlns:a16="http://schemas.microsoft.com/office/drawing/2014/main" id="{08063235-1378-35A8-4226-789208C48531}"/>
              </a:ext>
            </a:extLst>
          </p:cNvPr>
          <p:cNvPicPr>
            <a:picLocks noChangeAspect="1"/>
          </p:cNvPicPr>
          <p:nvPr/>
        </p:nvPicPr>
        <p:blipFill>
          <a:blip r:embed="rId2"/>
          <a:stretch>
            <a:fillRect/>
          </a:stretch>
        </p:blipFill>
        <p:spPr>
          <a:xfrm>
            <a:off x="2133600" y="1946963"/>
            <a:ext cx="7086600" cy="3595923"/>
          </a:xfrm>
          <a:prstGeom prst="rect">
            <a:avLst/>
          </a:prstGeom>
        </p:spPr>
      </p:pic>
    </p:spTree>
    <p:extLst>
      <p:ext uri="{BB962C8B-B14F-4D97-AF65-F5344CB8AC3E}">
        <p14:creationId xmlns:p14="http://schemas.microsoft.com/office/powerpoint/2010/main" val="332836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65ECD-4BAF-11F1-AB14-BB23CEE99C76}"/>
              </a:ext>
            </a:extLst>
          </p:cNvPr>
          <p:cNvSpPr>
            <a:spLocks noGrp="1"/>
          </p:cNvSpPr>
          <p:nvPr>
            <p:ph type="body" sz="quarter" idx="13"/>
          </p:nvPr>
        </p:nvSpPr>
        <p:spPr>
          <a:solidFill>
            <a:schemeClr val="tx1">
              <a:lumMod val="75000"/>
            </a:schemeClr>
          </a:solidFill>
        </p:spPr>
        <p:txBody>
          <a:bodyPr/>
          <a:lstStyle/>
          <a:p>
            <a:r>
              <a:rPr lang="en-US" dirty="0"/>
              <a:t>Exploratory data analysis </a:t>
            </a:r>
          </a:p>
        </p:txBody>
      </p:sp>
      <p:pic>
        <p:nvPicPr>
          <p:cNvPr id="3" name="Picture 2">
            <a:extLst>
              <a:ext uri="{FF2B5EF4-FFF2-40B4-BE49-F238E27FC236}">
                <a16:creationId xmlns:a16="http://schemas.microsoft.com/office/drawing/2014/main" id="{7293311E-9524-B314-DF00-5547DE2D7960}"/>
              </a:ext>
            </a:extLst>
          </p:cNvPr>
          <p:cNvPicPr>
            <a:picLocks noChangeAspect="1"/>
          </p:cNvPicPr>
          <p:nvPr/>
        </p:nvPicPr>
        <p:blipFill>
          <a:blip r:embed="rId3"/>
          <a:stretch>
            <a:fillRect/>
          </a:stretch>
        </p:blipFill>
        <p:spPr>
          <a:xfrm>
            <a:off x="500063" y="1085850"/>
            <a:ext cx="5298283" cy="4793456"/>
          </a:xfrm>
          <a:prstGeom prst="rect">
            <a:avLst/>
          </a:prstGeom>
        </p:spPr>
      </p:pic>
      <p:pic>
        <p:nvPicPr>
          <p:cNvPr id="4" name="Picture 3" descr="A graph of different colored bars&#10;&#10;Description automatically generated">
            <a:extLst>
              <a:ext uri="{FF2B5EF4-FFF2-40B4-BE49-F238E27FC236}">
                <a16:creationId xmlns:a16="http://schemas.microsoft.com/office/drawing/2014/main" id="{A0C5DD48-2032-80C4-458C-A5B1AC9F9EFB}"/>
              </a:ext>
            </a:extLst>
          </p:cNvPr>
          <p:cNvPicPr>
            <a:picLocks noChangeAspect="1"/>
          </p:cNvPicPr>
          <p:nvPr/>
        </p:nvPicPr>
        <p:blipFill>
          <a:blip r:embed="rId4"/>
          <a:stretch>
            <a:fillRect/>
          </a:stretch>
        </p:blipFill>
        <p:spPr>
          <a:xfrm>
            <a:off x="5965031" y="1085850"/>
            <a:ext cx="5286374" cy="4793456"/>
          </a:xfrm>
          <a:prstGeom prst="rect">
            <a:avLst/>
          </a:prstGeom>
        </p:spPr>
      </p:pic>
    </p:spTree>
    <p:extLst>
      <p:ext uri="{BB962C8B-B14F-4D97-AF65-F5344CB8AC3E}">
        <p14:creationId xmlns:p14="http://schemas.microsoft.com/office/powerpoint/2010/main" val="1468942673"/>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7FBCC9-8469-9280-5BD1-D1A6F54BFAEC}"/>
              </a:ext>
            </a:extLst>
          </p:cNvPr>
          <p:cNvSpPr>
            <a:spLocks noGrp="1"/>
          </p:cNvSpPr>
          <p:nvPr>
            <p:ph type="body" sz="quarter" idx="13"/>
          </p:nvPr>
        </p:nvSpPr>
        <p:spPr>
          <a:solidFill>
            <a:schemeClr val="tx1">
              <a:lumMod val="75000"/>
            </a:schemeClr>
          </a:solidFill>
        </p:spPr>
        <p:txBody>
          <a:bodyPr>
            <a:normAutofit fontScale="70000" lnSpcReduction="20000"/>
          </a:bodyPr>
          <a:lstStyle/>
          <a:p>
            <a:r>
              <a:rPr lang="en-US" dirty="0"/>
              <a:t>Exploratory data analysis </a:t>
            </a:r>
          </a:p>
          <a:p>
            <a:r>
              <a:rPr lang="en-US" dirty="0"/>
              <a:t> </a:t>
            </a:r>
          </a:p>
        </p:txBody>
      </p:sp>
      <p:sp>
        <p:nvSpPr>
          <p:cNvPr id="3" name="Text Placeholder 2">
            <a:extLst>
              <a:ext uri="{FF2B5EF4-FFF2-40B4-BE49-F238E27FC236}">
                <a16:creationId xmlns:a16="http://schemas.microsoft.com/office/drawing/2014/main" id="{1D2DDCDC-C6AB-58F5-EEE9-A203227B22BA}"/>
              </a:ext>
            </a:extLst>
          </p:cNvPr>
          <p:cNvSpPr>
            <a:spLocks noGrp="1"/>
          </p:cNvSpPr>
          <p:nvPr>
            <p:ph type="body" sz="quarter" idx="14"/>
          </p:nvPr>
        </p:nvSpPr>
        <p:spPr>
          <a:xfrm>
            <a:off x="399409" y="685800"/>
            <a:ext cx="4640543" cy="760855"/>
          </a:xfrm>
        </p:spPr>
        <p:txBody>
          <a:bodyPr>
            <a:normAutofit fontScale="92500" lnSpcReduction="10000"/>
          </a:bodyPr>
          <a:lstStyle/>
          <a:p>
            <a:r>
              <a:rPr lang="en-US" dirty="0">
                <a:ea typeface="ＭＳ Ｐゴシック"/>
              </a:rPr>
              <a:t>which type of attack harms the industry most  </a:t>
            </a:r>
            <a:endParaRPr lang="en-US" dirty="0"/>
          </a:p>
        </p:txBody>
      </p:sp>
      <p:pic>
        <p:nvPicPr>
          <p:cNvPr id="4" name="Picture 3" descr="A graph with different colored bars&#10;&#10;Description automatically generated">
            <a:extLst>
              <a:ext uri="{FF2B5EF4-FFF2-40B4-BE49-F238E27FC236}">
                <a16:creationId xmlns:a16="http://schemas.microsoft.com/office/drawing/2014/main" id="{7647A7EB-AB5A-2EF0-34BB-8AD86B8FA7EB}"/>
              </a:ext>
            </a:extLst>
          </p:cNvPr>
          <p:cNvPicPr>
            <a:picLocks noChangeAspect="1"/>
          </p:cNvPicPr>
          <p:nvPr/>
        </p:nvPicPr>
        <p:blipFill rotWithShape="1">
          <a:blip r:embed="rId2"/>
          <a:srcRect t="3985" r="-104"/>
          <a:stretch/>
        </p:blipFill>
        <p:spPr>
          <a:xfrm>
            <a:off x="399409" y="1369291"/>
            <a:ext cx="6458591" cy="5163070"/>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4099942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3E449-2F0D-BD9B-37FE-1A0E8A5755CA}"/>
              </a:ext>
            </a:extLst>
          </p:cNvPr>
          <p:cNvSpPr>
            <a:spLocks noGrp="1"/>
          </p:cNvSpPr>
          <p:nvPr>
            <p:ph type="body" sz="quarter" idx="13"/>
          </p:nvPr>
        </p:nvSpPr>
        <p:spPr>
          <a:solidFill>
            <a:schemeClr val="tx1">
              <a:lumMod val="75000"/>
            </a:schemeClr>
          </a:solidFill>
        </p:spPr>
        <p:txBody>
          <a:bodyPr/>
          <a:lstStyle/>
          <a:p>
            <a:r>
              <a:rPr lang="en-GB" dirty="0">
                <a:ea typeface="Calibri"/>
                <a:cs typeface="Calibri"/>
              </a:rPr>
              <a:t>Synthetic data</a:t>
            </a:r>
            <a:r>
              <a:rPr lang="en-US" dirty="0">
                <a:ea typeface="ＭＳ Ｐゴシック"/>
              </a:rPr>
              <a:t> </a:t>
            </a:r>
            <a:endParaRPr lang="en-US"/>
          </a:p>
        </p:txBody>
      </p:sp>
      <p:sp>
        <p:nvSpPr>
          <p:cNvPr id="3" name="Text Placeholder 2">
            <a:extLst>
              <a:ext uri="{FF2B5EF4-FFF2-40B4-BE49-F238E27FC236}">
                <a16:creationId xmlns:a16="http://schemas.microsoft.com/office/drawing/2014/main" id="{2474E756-5F3E-D1A3-B751-A316756DEAEA}"/>
              </a:ext>
            </a:extLst>
          </p:cNvPr>
          <p:cNvSpPr>
            <a:spLocks noGrp="1"/>
          </p:cNvSpPr>
          <p:nvPr>
            <p:ph type="body" sz="quarter" idx="14"/>
          </p:nvPr>
        </p:nvSpPr>
        <p:spPr>
          <a:xfrm>
            <a:off x="6451600" y="1600200"/>
            <a:ext cx="4724400" cy="3657600"/>
          </a:xfrm>
          <a:ln w="41275">
            <a:solidFill>
              <a:srgbClr val="000000"/>
            </a:solidFill>
          </a:ln>
        </p:spPr>
        <p:txBody>
          <a:bodyPr/>
          <a:lstStyle/>
          <a:p>
            <a:pPr marL="0" indent="0"/>
            <a:r>
              <a:rPr lang="en-US" dirty="0">
                <a:solidFill>
                  <a:srgbClr val="000000"/>
                </a:solidFill>
              </a:rPr>
              <a:t>A few methods to implement </a:t>
            </a:r>
          </a:p>
          <a:p>
            <a:pPr marL="285750" indent="-285750">
              <a:buFont typeface="Arial" panose="020B0604020202020204" pitchFamily="34" charset="0"/>
              <a:buChar char="•"/>
            </a:pPr>
            <a:r>
              <a:rPr lang="en-US" sz="1400" dirty="0">
                <a:solidFill>
                  <a:srgbClr val="FF0000"/>
                </a:solidFill>
                <a:ea typeface="ＭＳ Ｐゴシック"/>
              </a:rPr>
              <a:t>GAN </a:t>
            </a:r>
            <a:r>
              <a:rPr lang="en-US" sz="1400" dirty="0">
                <a:ea typeface="ＭＳ Ｐゴシック"/>
              </a:rPr>
              <a:t>- GAN synthetic data refers to data that is generated using </a:t>
            </a:r>
            <a:r>
              <a:rPr lang="en-US" sz="1400" u="sng" dirty="0">
                <a:solidFill>
                  <a:srgbClr val="FF0000"/>
                </a:solidFill>
                <a:ea typeface="ＭＳ Ｐゴシック"/>
              </a:rPr>
              <a:t>Generative Adversarial Networks</a:t>
            </a:r>
            <a:r>
              <a:rPr lang="en-US" sz="1400" dirty="0">
                <a:ea typeface="ＭＳ Ｐゴシック"/>
              </a:rPr>
              <a:t> (GANs), a type of deep learning model. The generator learns to produce synthetic data that is increasingly indistinguishable from </a:t>
            </a:r>
            <a:r>
              <a:rPr lang="en-US" sz="1400">
                <a:ea typeface="ＭＳ Ｐゴシック"/>
              </a:rPr>
              <a:t>real data. </a:t>
            </a:r>
            <a:endParaRPr lang="en-US" sz="1400" dirty="0"/>
          </a:p>
          <a:p>
            <a:pPr marL="285750" indent="-285750">
              <a:buFont typeface="Arial" panose="020B0604020202020204" pitchFamily="34" charset="0"/>
              <a:buChar char="•"/>
            </a:pPr>
            <a:r>
              <a:rPr lang="en-US" sz="1400" dirty="0">
                <a:solidFill>
                  <a:srgbClr val="FF0000"/>
                </a:solidFill>
                <a:ea typeface="ＭＳ Ｐゴシック"/>
              </a:rPr>
              <a:t>VAE </a:t>
            </a:r>
            <a:r>
              <a:rPr lang="en-US" sz="1400" dirty="0">
                <a:ea typeface="ＭＳ Ｐゴシック"/>
              </a:rPr>
              <a:t>- VAE stands </a:t>
            </a:r>
            <a:r>
              <a:rPr lang="en-US" sz="1400" u="sng">
                <a:solidFill>
                  <a:srgbClr val="FF0000"/>
                </a:solidFill>
                <a:ea typeface="ＭＳ Ｐゴシック"/>
              </a:rPr>
              <a:t>Variational Autoencoder</a:t>
            </a:r>
            <a:r>
              <a:rPr lang="en-US" sz="1400" dirty="0">
                <a:ea typeface="ＭＳ Ｐゴシック"/>
              </a:rPr>
              <a:t>. </a:t>
            </a:r>
            <a:r>
              <a:rPr lang="en-US" sz="1400">
                <a:ea typeface="ＭＳ Ｐゴシック"/>
              </a:rPr>
              <a:t>(ANN for unsupervised learning).</a:t>
            </a:r>
            <a:r>
              <a:rPr lang="en-US" sz="1400" dirty="0">
                <a:ea typeface="ＭＳ Ｐゴシック"/>
              </a:rPr>
              <a:t> VAEs are particularly effective in generating new data samples </a:t>
            </a:r>
            <a:r>
              <a:rPr lang="en-US" sz="1400">
                <a:ea typeface="ＭＳ Ｐゴシック"/>
              </a:rPr>
              <a:t>like</a:t>
            </a:r>
            <a:r>
              <a:rPr lang="en-US" sz="1400" dirty="0">
                <a:ea typeface="ＭＳ Ｐゴシック"/>
              </a:rPr>
              <a:t> the ones they were trained on.</a:t>
            </a:r>
            <a:endParaRPr lang="en-US" dirty="0">
              <a:ea typeface="ＭＳ Ｐゴシック"/>
            </a:endParaRPr>
          </a:p>
          <a:p>
            <a:pPr>
              <a:buFont typeface="Arial" panose="020B0604020202020204" pitchFamily="34" charset="0"/>
              <a:buChar char="•"/>
            </a:pPr>
            <a:r>
              <a:rPr lang="en-US" sz="1400" dirty="0">
                <a:solidFill>
                  <a:srgbClr val="FF0000"/>
                </a:solidFill>
              </a:rPr>
              <a:t>SMOTE</a:t>
            </a:r>
            <a:r>
              <a:rPr lang="en-US" sz="1400" dirty="0"/>
              <a:t> - SMOTE stands for </a:t>
            </a:r>
            <a:r>
              <a:rPr lang="en-US" sz="1400" u="sng" dirty="0">
                <a:solidFill>
                  <a:srgbClr val="FF0000"/>
                </a:solidFill>
              </a:rPr>
              <a:t>Synthetic Minority Over-sampling Technique</a:t>
            </a:r>
            <a:r>
              <a:rPr lang="en-US" sz="1400" dirty="0"/>
              <a:t>. SMOTE is a data augmentation technique commonly used in the field of machine learning, particularly in scenarios where there is a class imbalance problem.</a:t>
            </a:r>
          </a:p>
        </p:txBody>
      </p:sp>
      <p:pic>
        <p:nvPicPr>
          <p:cNvPr id="5" name="Picture 4">
            <a:extLst>
              <a:ext uri="{FF2B5EF4-FFF2-40B4-BE49-F238E27FC236}">
                <a16:creationId xmlns:a16="http://schemas.microsoft.com/office/drawing/2014/main" id="{2CBE0831-8F26-0001-2460-4EB87F78E984}"/>
              </a:ext>
            </a:extLst>
          </p:cNvPr>
          <p:cNvPicPr>
            <a:picLocks noChangeAspect="1"/>
          </p:cNvPicPr>
          <p:nvPr/>
        </p:nvPicPr>
        <p:blipFill>
          <a:blip r:embed="rId2"/>
          <a:stretch>
            <a:fillRect/>
          </a:stretch>
        </p:blipFill>
        <p:spPr>
          <a:xfrm>
            <a:off x="436336" y="1905000"/>
            <a:ext cx="5696699" cy="3048000"/>
          </a:xfrm>
          <a:prstGeom prst="rect">
            <a:avLst/>
          </a:prstGeom>
          <a:solidFill>
            <a:srgbClr val="000000"/>
          </a:solidFill>
          <a:ln w="25400">
            <a:solidFill>
              <a:srgbClr val="000000"/>
            </a:solidFill>
          </a:ln>
          <a:effectLst>
            <a:softEdge rad="3746"/>
          </a:effectLst>
        </p:spPr>
      </p:pic>
      <p:sp>
        <p:nvSpPr>
          <p:cNvPr id="4" name="TextBox 3">
            <a:extLst>
              <a:ext uri="{FF2B5EF4-FFF2-40B4-BE49-F238E27FC236}">
                <a16:creationId xmlns:a16="http://schemas.microsoft.com/office/drawing/2014/main" id="{62D17D1F-7B5B-CA0E-83EF-96C01C952759}"/>
              </a:ext>
            </a:extLst>
          </p:cNvPr>
          <p:cNvSpPr txBox="1"/>
          <p:nvPr/>
        </p:nvSpPr>
        <p:spPr>
          <a:xfrm>
            <a:off x="407095" y="720246"/>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Calibri"/>
                <a:ea typeface="ＭＳ Ｐゴシック"/>
              </a:rPr>
              <a:t>METHOD</a:t>
            </a:r>
            <a:endParaRPr lang="en-US" dirty="0"/>
          </a:p>
        </p:txBody>
      </p:sp>
    </p:spTree>
    <p:extLst>
      <p:ext uri="{BB962C8B-B14F-4D97-AF65-F5344CB8AC3E}">
        <p14:creationId xmlns:p14="http://schemas.microsoft.com/office/powerpoint/2010/main" val="3070067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494547-671E-B6CB-5CB0-A3D0FBDC022D}"/>
              </a:ext>
            </a:extLst>
          </p:cNvPr>
          <p:cNvSpPr>
            <a:spLocks noGrp="1"/>
          </p:cNvSpPr>
          <p:nvPr>
            <p:ph type="body" sz="quarter" idx="13"/>
          </p:nvPr>
        </p:nvSpPr>
        <p:spPr>
          <a:solidFill>
            <a:schemeClr val="tx1">
              <a:lumMod val="75000"/>
            </a:schemeClr>
          </a:solidFill>
        </p:spPr>
        <p:txBody>
          <a:bodyPr/>
          <a:lstStyle/>
          <a:p>
            <a:r>
              <a:rPr lang="en-GB" dirty="0">
                <a:ea typeface="Calibri"/>
                <a:cs typeface="Calibri"/>
              </a:rPr>
              <a:t>SYNTHETIC DATA</a:t>
            </a:r>
            <a:r>
              <a:rPr lang="en-US" dirty="0">
                <a:ea typeface="Calibri"/>
                <a:cs typeface="Calibri"/>
              </a:rPr>
              <a:t> </a:t>
            </a:r>
            <a:endParaRPr lang="en-US" b="0" dirty="0">
              <a:solidFill>
                <a:srgbClr val="000000"/>
              </a:solidFill>
              <a:ea typeface="Calibri"/>
              <a:cs typeface="Calibri"/>
            </a:endParaRPr>
          </a:p>
          <a:p>
            <a:endParaRPr lang="en-US" dirty="0"/>
          </a:p>
        </p:txBody>
      </p:sp>
      <p:pic>
        <p:nvPicPr>
          <p:cNvPr id="4" name="Picture 3">
            <a:extLst>
              <a:ext uri="{FF2B5EF4-FFF2-40B4-BE49-F238E27FC236}">
                <a16:creationId xmlns:a16="http://schemas.microsoft.com/office/drawing/2014/main" id="{6F6931E4-ADD5-A108-F92E-669AD19DB684}"/>
              </a:ext>
            </a:extLst>
          </p:cNvPr>
          <p:cNvPicPr>
            <a:picLocks noChangeAspect="1"/>
          </p:cNvPicPr>
          <p:nvPr/>
        </p:nvPicPr>
        <p:blipFill>
          <a:blip r:embed="rId2"/>
          <a:stretch>
            <a:fillRect/>
          </a:stretch>
        </p:blipFill>
        <p:spPr>
          <a:xfrm>
            <a:off x="534211" y="1584340"/>
            <a:ext cx="5562600" cy="2998969"/>
          </a:xfrm>
          <a:prstGeom prst="rect">
            <a:avLst/>
          </a:prstGeom>
          <a:ln>
            <a:solidFill>
              <a:srgbClr val="000000"/>
            </a:solidFill>
          </a:ln>
        </p:spPr>
      </p:pic>
      <p:sp>
        <p:nvSpPr>
          <p:cNvPr id="3" name="Text Placeholder 2">
            <a:extLst>
              <a:ext uri="{FF2B5EF4-FFF2-40B4-BE49-F238E27FC236}">
                <a16:creationId xmlns:a16="http://schemas.microsoft.com/office/drawing/2014/main" id="{66A7F063-2CBD-0275-9B4E-F265DC9D1B16}"/>
              </a:ext>
            </a:extLst>
          </p:cNvPr>
          <p:cNvSpPr>
            <a:spLocks noGrp="1"/>
          </p:cNvSpPr>
          <p:nvPr>
            <p:ph type="body" sz="quarter" idx="14"/>
          </p:nvPr>
        </p:nvSpPr>
        <p:spPr>
          <a:xfrm>
            <a:off x="825893" y="4730663"/>
            <a:ext cx="5088194" cy="381000"/>
          </a:xfrm>
          <a:ln>
            <a:solidFill>
              <a:srgbClr val="000000"/>
            </a:solidFill>
          </a:ln>
        </p:spPr>
        <p:txBody>
          <a:bodyPr>
            <a:normAutofit fontScale="55000" lnSpcReduction="20000"/>
          </a:bodyPr>
          <a:lstStyle/>
          <a:p>
            <a:r>
              <a:rPr lang="en-US" dirty="0"/>
              <a:t>Performing Predictive analysis on a sample dataset  </a:t>
            </a:r>
          </a:p>
        </p:txBody>
      </p:sp>
      <p:pic>
        <p:nvPicPr>
          <p:cNvPr id="5" name="Picture 4">
            <a:extLst>
              <a:ext uri="{FF2B5EF4-FFF2-40B4-BE49-F238E27FC236}">
                <a16:creationId xmlns:a16="http://schemas.microsoft.com/office/drawing/2014/main" id="{03DEE239-5875-4B5F-F2D3-9972797871B0}"/>
              </a:ext>
            </a:extLst>
          </p:cNvPr>
          <p:cNvPicPr>
            <a:picLocks noChangeAspect="1"/>
          </p:cNvPicPr>
          <p:nvPr/>
        </p:nvPicPr>
        <p:blipFill>
          <a:blip r:embed="rId3"/>
          <a:stretch>
            <a:fillRect/>
          </a:stretch>
        </p:blipFill>
        <p:spPr>
          <a:xfrm>
            <a:off x="6212520" y="1281628"/>
            <a:ext cx="5058617" cy="3527323"/>
          </a:xfrm>
          <a:prstGeom prst="rect">
            <a:avLst/>
          </a:prstGeom>
          <a:ln>
            <a:solidFill>
              <a:srgbClr val="000000"/>
            </a:solidFill>
          </a:ln>
        </p:spPr>
      </p:pic>
      <p:sp>
        <p:nvSpPr>
          <p:cNvPr id="6" name="TextBox 5">
            <a:extLst>
              <a:ext uri="{FF2B5EF4-FFF2-40B4-BE49-F238E27FC236}">
                <a16:creationId xmlns:a16="http://schemas.microsoft.com/office/drawing/2014/main" id="{D2AEBA54-A9E2-09CB-1687-39F3C598DB77}"/>
              </a:ext>
            </a:extLst>
          </p:cNvPr>
          <p:cNvSpPr txBox="1"/>
          <p:nvPr/>
        </p:nvSpPr>
        <p:spPr>
          <a:xfrm>
            <a:off x="7691208" y="4889217"/>
            <a:ext cx="1641954" cy="369332"/>
          </a:xfrm>
          <a:prstGeom prst="rect">
            <a:avLst/>
          </a:prstGeom>
          <a:noFill/>
          <a:ln>
            <a:solidFill>
              <a:srgbClr val="000000"/>
            </a:solidFill>
          </a:ln>
        </p:spPr>
        <p:txBody>
          <a:bodyPr wrap="square" rtlCol="0">
            <a:spAutoFit/>
          </a:bodyPr>
          <a:lstStyle/>
          <a:p>
            <a:r>
              <a:rPr lang="en-US" dirty="0"/>
              <a:t>Label Encoding </a:t>
            </a:r>
          </a:p>
        </p:txBody>
      </p:sp>
      <p:sp>
        <p:nvSpPr>
          <p:cNvPr id="7" name="TextBox 6">
            <a:extLst>
              <a:ext uri="{FF2B5EF4-FFF2-40B4-BE49-F238E27FC236}">
                <a16:creationId xmlns:a16="http://schemas.microsoft.com/office/drawing/2014/main" id="{7D576E0E-2E35-C245-AA6B-2E66B78AB301}"/>
              </a:ext>
            </a:extLst>
          </p:cNvPr>
          <p:cNvSpPr txBox="1"/>
          <p:nvPr/>
        </p:nvSpPr>
        <p:spPr>
          <a:xfrm>
            <a:off x="480164" y="7620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Calibri"/>
                <a:ea typeface="ＭＳ Ｐゴシック"/>
              </a:rPr>
              <a:t>PROCESS</a:t>
            </a:r>
            <a:endParaRPr lang="en-US" dirty="0"/>
          </a:p>
        </p:txBody>
      </p:sp>
    </p:spTree>
    <p:extLst>
      <p:ext uri="{BB962C8B-B14F-4D97-AF65-F5344CB8AC3E}">
        <p14:creationId xmlns:p14="http://schemas.microsoft.com/office/powerpoint/2010/main" val="104403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093432-7E86-A606-F25F-C7BACED9FB8C}"/>
              </a:ext>
            </a:extLst>
          </p:cNvPr>
          <p:cNvSpPr>
            <a:spLocks noGrp="1"/>
          </p:cNvSpPr>
          <p:nvPr>
            <p:ph type="body" sz="quarter" idx="13"/>
          </p:nvPr>
        </p:nvSpPr>
        <p:spPr>
          <a:solidFill>
            <a:schemeClr val="tx1">
              <a:lumMod val="75000"/>
            </a:schemeClr>
          </a:solidFill>
        </p:spPr>
        <p:txBody>
          <a:bodyPr/>
          <a:lstStyle/>
          <a:p>
            <a:r>
              <a:rPr lang="en-GB" dirty="0">
                <a:ea typeface="Calibri"/>
                <a:cs typeface="Calibri"/>
              </a:rPr>
              <a:t>SYNTHETIC DATA</a:t>
            </a:r>
            <a:r>
              <a:rPr lang="en-US" dirty="0">
                <a:ea typeface="Calibri"/>
                <a:cs typeface="Calibri"/>
              </a:rPr>
              <a:t> </a:t>
            </a:r>
            <a:endParaRPr lang="en-US" b="0" dirty="0">
              <a:solidFill>
                <a:srgbClr val="000000"/>
              </a:solidFill>
              <a:ea typeface="Calibri"/>
              <a:cs typeface="Calibri"/>
            </a:endParaRPr>
          </a:p>
          <a:p>
            <a:endParaRPr lang="en-US" dirty="0"/>
          </a:p>
        </p:txBody>
      </p:sp>
      <p:pic>
        <p:nvPicPr>
          <p:cNvPr id="4" name="Picture 3">
            <a:extLst>
              <a:ext uri="{FF2B5EF4-FFF2-40B4-BE49-F238E27FC236}">
                <a16:creationId xmlns:a16="http://schemas.microsoft.com/office/drawing/2014/main" id="{3810D293-7201-57D4-8B64-2E0712160E7A}"/>
              </a:ext>
            </a:extLst>
          </p:cNvPr>
          <p:cNvPicPr>
            <a:picLocks noChangeAspect="1"/>
          </p:cNvPicPr>
          <p:nvPr/>
        </p:nvPicPr>
        <p:blipFill>
          <a:blip r:embed="rId2"/>
          <a:stretch>
            <a:fillRect/>
          </a:stretch>
        </p:blipFill>
        <p:spPr>
          <a:xfrm>
            <a:off x="762000" y="1143000"/>
            <a:ext cx="4900309" cy="1574800"/>
          </a:xfrm>
          <a:prstGeom prst="rect">
            <a:avLst/>
          </a:prstGeom>
          <a:ln>
            <a:solidFill>
              <a:srgbClr val="000000"/>
            </a:solidFill>
          </a:ln>
        </p:spPr>
      </p:pic>
      <p:sp>
        <p:nvSpPr>
          <p:cNvPr id="3" name="Text Placeholder 2">
            <a:extLst>
              <a:ext uri="{FF2B5EF4-FFF2-40B4-BE49-F238E27FC236}">
                <a16:creationId xmlns:a16="http://schemas.microsoft.com/office/drawing/2014/main" id="{C9CFF182-2C6F-9A75-EBEF-F465010163CF}"/>
              </a:ext>
            </a:extLst>
          </p:cNvPr>
          <p:cNvSpPr>
            <a:spLocks noGrp="1"/>
          </p:cNvSpPr>
          <p:nvPr>
            <p:ph type="body" sz="quarter" idx="14"/>
          </p:nvPr>
        </p:nvSpPr>
        <p:spPr>
          <a:xfrm>
            <a:off x="914400" y="2870200"/>
            <a:ext cx="4443109" cy="381000"/>
          </a:xfrm>
          <a:ln w="9525">
            <a:solidFill>
              <a:srgbClr val="000000"/>
            </a:solidFill>
          </a:ln>
        </p:spPr>
        <p:txBody>
          <a:bodyPr>
            <a:normAutofit fontScale="55000" lnSpcReduction="20000"/>
          </a:bodyPr>
          <a:lstStyle/>
          <a:p>
            <a:r>
              <a:rPr lang="en-US" dirty="0"/>
              <a:t>Fitting a model to the manually imputed data</a:t>
            </a:r>
          </a:p>
        </p:txBody>
      </p:sp>
      <p:pic>
        <p:nvPicPr>
          <p:cNvPr id="5" name="Picture 4">
            <a:extLst>
              <a:ext uri="{FF2B5EF4-FFF2-40B4-BE49-F238E27FC236}">
                <a16:creationId xmlns:a16="http://schemas.microsoft.com/office/drawing/2014/main" id="{8146C2B6-83E4-2E5F-B57A-437C7CF81404}"/>
              </a:ext>
            </a:extLst>
          </p:cNvPr>
          <p:cNvPicPr>
            <a:picLocks noChangeAspect="1"/>
          </p:cNvPicPr>
          <p:nvPr/>
        </p:nvPicPr>
        <p:blipFill rotWithShape="1">
          <a:blip r:embed="rId3"/>
          <a:srcRect t="-1" r="25177" b="-259"/>
          <a:stretch/>
        </p:blipFill>
        <p:spPr>
          <a:xfrm>
            <a:off x="5943600" y="949960"/>
            <a:ext cx="4846320" cy="3840480"/>
          </a:xfrm>
          <a:prstGeom prst="rect">
            <a:avLst/>
          </a:prstGeom>
          <a:ln>
            <a:solidFill>
              <a:srgbClr val="000000"/>
            </a:solidFill>
          </a:ln>
        </p:spPr>
      </p:pic>
      <p:sp>
        <p:nvSpPr>
          <p:cNvPr id="6" name="TextBox 5">
            <a:extLst>
              <a:ext uri="{FF2B5EF4-FFF2-40B4-BE49-F238E27FC236}">
                <a16:creationId xmlns:a16="http://schemas.microsoft.com/office/drawing/2014/main" id="{40B747B8-C038-DE85-48CC-3826C4126068}"/>
              </a:ext>
            </a:extLst>
          </p:cNvPr>
          <p:cNvSpPr txBox="1"/>
          <p:nvPr/>
        </p:nvSpPr>
        <p:spPr>
          <a:xfrm>
            <a:off x="6309360" y="4832521"/>
            <a:ext cx="4114800" cy="369332"/>
          </a:xfrm>
          <a:prstGeom prst="rect">
            <a:avLst/>
          </a:prstGeom>
          <a:noFill/>
          <a:ln>
            <a:solidFill>
              <a:srgbClr val="000000"/>
            </a:solidFill>
          </a:ln>
        </p:spPr>
        <p:txBody>
          <a:bodyPr wrap="square" rtlCol="0">
            <a:spAutoFit/>
          </a:bodyPr>
          <a:lstStyle/>
          <a:p>
            <a:r>
              <a:rPr lang="en-US" dirty="0"/>
              <a:t>Defining GAN architecture and compiling </a:t>
            </a:r>
          </a:p>
        </p:txBody>
      </p:sp>
      <p:sp>
        <p:nvSpPr>
          <p:cNvPr id="7" name="TextBox 6">
            <a:extLst>
              <a:ext uri="{FF2B5EF4-FFF2-40B4-BE49-F238E27FC236}">
                <a16:creationId xmlns:a16="http://schemas.microsoft.com/office/drawing/2014/main" id="{B04B8989-44D4-6F8E-8313-77C9FAF6093A}"/>
              </a:ext>
            </a:extLst>
          </p:cNvPr>
          <p:cNvSpPr txBox="1"/>
          <p:nvPr/>
        </p:nvSpPr>
        <p:spPr>
          <a:xfrm>
            <a:off x="334027" y="66805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ＭＳ Ｐゴシック"/>
              </a:rPr>
              <a:t>LINEAR REGRESSION</a:t>
            </a:r>
            <a:endParaRPr lang="en-US" dirty="0"/>
          </a:p>
        </p:txBody>
      </p:sp>
    </p:spTree>
    <p:extLst>
      <p:ext uri="{BB962C8B-B14F-4D97-AF65-F5344CB8AC3E}">
        <p14:creationId xmlns:p14="http://schemas.microsoft.com/office/powerpoint/2010/main" val="187108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ED01F2-50D8-B845-0088-042D3EF74C6C}"/>
              </a:ext>
            </a:extLst>
          </p:cNvPr>
          <p:cNvSpPr>
            <a:spLocks noGrp="1"/>
          </p:cNvSpPr>
          <p:nvPr>
            <p:ph type="body" sz="quarter" idx="13"/>
          </p:nvPr>
        </p:nvSpPr>
        <p:spPr>
          <a:solidFill>
            <a:schemeClr val="tx1">
              <a:lumMod val="75000"/>
            </a:schemeClr>
          </a:solidFill>
        </p:spPr>
        <p:txBody>
          <a:bodyPr/>
          <a:lstStyle/>
          <a:p>
            <a:r>
              <a:rPr lang="en-GB" dirty="0">
                <a:ea typeface="Calibri"/>
                <a:cs typeface="Calibri"/>
              </a:rPr>
              <a:t>SYNTHETIC DATA</a:t>
            </a:r>
            <a:r>
              <a:rPr lang="en-US" dirty="0">
                <a:ea typeface="Calibri"/>
                <a:cs typeface="Calibri"/>
              </a:rPr>
              <a:t> </a:t>
            </a:r>
            <a:endParaRPr lang="en-US" b="0" dirty="0">
              <a:solidFill>
                <a:srgbClr val="000000"/>
              </a:solidFill>
              <a:ea typeface="Calibri"/>
              <a:cs typeface="Calibri"/>
            </a:endParaRPr>
          </a:p>
          <a:p>
            <a:endParaRPr lang="en-US"/>
          </a:p>
        </p:txBody>
      </p:sp>
      <p:pic>
        <p:nvPicPr>
          <p:cNvPr id="4" name="Picture 3">
            <a:extLst>
              <a:ext uri="{FF2B5EF4-FFF2-40B4-BE49-F238E27FC236}">
                <a16:creationId xmlns:a16="http://schemas.microsoft.com/office/drawing/2014/main" id="{790D07EE-52C6-B5A9-B042-E7FF6DC0078F}"/>
              </a:ext>
            </a:extLst>
          </p:cNvPr>
          <p:cNvPicPr>
            <a:picLocks noChangeAspect="1"/>
          </p:cNvPicPr>
          <p:nvPr/>
        </p:nvPicPr>
        <p:blipFill>
          <a:blip r:embed="rId2"/>
          <a:stretch>
            <a:fillRect/>
          </a:stretch>
        </p:blipFill>
        <p:spPr>
          <a:xfrm>
            <a:off x="1079270" y="1283918"/>
            <a:ext cx="5050503" cy="4720674"/>
          </a:xfrm>
          <a:prstGeom prst="rect">
            <a:avLst/>
          </a:prstGeom>
          <a:ln>
            <a:solidFill>
              <a:srgbClr val="000000"/>
            </a:solidFill>
          </a:ln>
        </p:spPr>
      </p:pic>
      <p:sp>
        <p:nvSpPr>
          <p:cNvPr id="3" name="Text Placeholder 2">
            <a:extLst>
              <a:ext uri="{FF2B5EF4-FFF2-40B4-BE49-F238E27FC236}">
                <a16:creationId xmlns:a16="http://schemas.microsoft.com/office/drawing/2014/main" id="{58524936-E202-FC12-5DC9-B4A4A3D6D40E}"/>
              </a:ext>
            </a:extLst>
          </p:cNvPr>
          <p:cNvSpPr>
            <a:spLocks noGrp="1"/>
          </p:cNvSpPr>
          <p:nvPr>
            <p:ph type="body" sz="quarter" idx="14"/>
          </p:nvPr>
        </p:nvSpPr>
        <p:spPr>
          <a:xfrm>
            <a:off x="1828800" y="6104800"/>
            <a:ext cx="3352800" cy="381000"/>
          </a:xfrm>
          <a:ln>
            <a:solidFill>
              <a:srgbClr val="000000"/>
            </a:solidFill>
          </a:ln>
        </p:spPr>
        <p:txBody>
          <a:bodyPr>
            <a:normAutofit fontScale="55000" lnSpcReduction="20000"/>
          </a:bodyPr>
          <a:lstStyle/>
          <a:p>
            <a:r>
              <a:rPr lang="en-US" dirty="0"/>
              <a:t>Epoch = 1000 ( Augmented data )</a:t>
            </a:r>
          </a:p>
        </p:txBody>
      </p:sp>
      <p:pic>
        <p:nvPicPr>
          <p:cNvPr id="5" name="Picture 4">
            <a:extLst>
              <a:ext uri="{FF2B5EF4-FFF2-40B4-BE49-F238E27FC236}">
                <a16:creationId xmlns:a16="http://schemas.microsoft.com/office/drawing/2014/main" id="{1281B4D1-82CC-09A7-7920-1758D299AFB4}"/>
              </a:ext>
            </a:extLst>
          </p:cNvPr>
          <p:cNvPicPr>
            <a:picLocks noChangeAspect="1"/>
          </p:cNvPicPr>
          <p:nvPr/>
        </p:nvPicPr>
        <p:blipFill>
          <a:blip r:embed="rId3"/>
          <a:stretch>
            <a:fillRect/>
          </a:stretch>
        </p:blipFill>
        <p:spPr>
          <a:xfrm>
            <a:off x="6324600" y="1306882"/>
            <a:ext cx="4249994" cy="1975349"/>
          </a:xfrm>
          <a:prstGeom prst="rect">
            <a:avLst/>
          </a:prstGeom>
          <a:ln>
            <a:solidFill>
              <a:srgbClr val="000000"/>
            </a:solidFill>
          </a:ln>
        </p:spPr>
      </p:pic>
      <p:sp>
        <p:nvSpPr>
          <p:cNvPr id="6" name="TextBox 5">
            <a:extLst>
              <a:ext uri="{FF2B5EF4-FFF2-40B4-BE49-F238E27FC236}">
                <a16:creationId xmlns:a16="http://schemas.microsoft.com/office/drawing/2014/main" id="{D39E851F-26FF-B50C-732C-E7BED49CEEDE}"/>
              </a:ext>
            </a:extLst>
          </p:cNvPr>
          <p:cNvSpPr txBox="1"/>
          <p:nvPr/>
        </p:nvSpPr>
        <p:spPr>
          <a:xfrm>
            <a:off x="6934200" y="3276600"/>
            <a:ext cx="3429000" cy="369332"/>
          </a:xfrm>
          <a:prstGeom prst="rect">
            <a:avLst/>
          </a:prstGeom>
          <a:noFill/>
          <a:ln>
            <a:solidFill>
              <a:srgbClr val="000000"/>
            </a:solidFill>
          </a:ln>
        </p:spPr>
        <p:txBody>
          <a:bodyPr wrap="square" rtlCol="0">
            <a:spAutoFit/>
          </a:bodyPr>
          <a:lstStyle/>
          <a:p>
            <a:r>
              <a:rPr lang="en-US" dirty="0"/>
              <a:t>Regression on augmented dataset </a:t>
            </a:r>
          </a:p>
        </p:txBody>
      </p:sp>
      <p:sp>
        <p:nvSpPr>
          <p:cNvPr id="7" name="TextBox 6">
            <a:extLst>
              <a:ext uri="{FF2B5EF4-FFF2-40B4-BE49-F238E27FC236}">
                <a16:creationId xmlns:a16="http://schemas.microsoft.com/office/drawing/2014/main" id="{1D627F13-9B1E-1E10-12DA-4EE22F92B508}"/>
              </a:ext>
            </a:extLst>
          </p:cNvPr>
          <p:cNvSpPr txBox="1"/>
          <p:nvPr/>
        </p:nvSpPr>
        <p:spPr>
          <a:xfrm>
            <a:off x="375781" y="70980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ＭＳ Ｐゴシック"/>
              </a:rPr>
              <a:t>GAN RESULTS</a:t>
            </a:r>
            <a:endParaRPr lang="en-US" dirty="0"/>
          </a:p>
        </p:txBody>
      </p:sp>
    </p:spTree>
    <p:extLst>
      <p:ext uri="{BB962C8B-B14F-4D97-AF65-F5344CB8AC3E}">
        <p14:creationId xmlns:p14="http://schemas.microsoft.com/office/powerpoint/2010/main" val="2440225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D6C9EB-49B7-4F07-02AD-CB916F22A452}"/>
              </a:ext>
            </a:extLst>
          </p:cNvPr>
          <p:cNvSpPr>
            <a:spLocks noGrp="1"/>
          </p:cNvSpPr>
          <p:nvPr>
            <p:ph type="body" sz="quarter" idx="13"/>
          </p:nvPr>
        </p:nvSpPr>
        <p:spPr>
          <a:solidFill>
            <a:schemeClr val="tx1"/>
          </a:solidFill>
        </p:spPr>
        <p:txBody>
          <a:bodyPr/>
          <a:lstStyle/>
          <a:p>
            <a:r>
              <a:rPr lang="en-US" dirty="0"/>
              <a:t>INTIAL STEPS OF RISK ANALYSIS</a:t>
            </a:r>
            <a:endParaRPr lang="en-GB" dirty="0"/>
          </a:p>
        </p:txBody>
      </p:sp>
      <p:sp>
        <p:nvSpPr>
          <p:cNvPr id="3" name="Text Placeholder 2">
            <a:extLst>
              <a:ext uri="{FF2B5EF4-FFF2-40B4-BE49-F238E27FC236}">
                <a16:creationId xmlns:a16="http://schemas.microsoft.com/office/drawing/2014/main" id="{5B3CE4CE-FF69-2D0B-1D67-58B5CFC36C1C}"/>
              </a:ext>
            </a:extLst>
          </p:cNvPr>
          <p:cNvSpPr>
            <a:spLocks noGrp="1"/>
          </p:cNvSpPr>
          <p:nvPr>
            <p:ph type="body" sz="quarter" idx="14"/>
          </p:nvPr>
        </p:nvSpPr>
        <p:spPr/>
        <p:txBody>
          <a:bodyPr>
            <a:normAutofit lnSpcReduction="10000"/>
          </a:bodyPr>
          <a:lstStyle/>
          <a:p>
            <a:r>
              <a:rPr lang="en-US" dirty="0"/>
              <a:t>ASSUMPTIONS and CONSIDERTAIONS:</a:t>
            </a:r>
          </a:p>
          <a:p>
            <a:endParaRPr lang="en-US" dirty="0"/>
          </a:p>
          <a:p>
            <a:pPr lvl="1">
              <a:buFont typeface="Arial" panose="020B0604020202020204" pitchFamily="34" charset="0"/>
              <a:buChar char="•"/>
            </a:pPr>
            <a:r>
              <a:rPr lang="en-US" sz="1800" dirty="0"/>
              <a:t>For simplicity and initial process of calculations, we are considering only ‘Financial Sector.’</a:t>
            </a:r>
          </a:p>
          <a:p>
            <a:pPr lvl="1">
              <a:buFont typeface="Arial" panose="020B0604020202020204" pitchFamily="34" charset="0"/>
              <a:buChar char="•"/>
            </a:pPr>
            <a:r>
              <a:rPr lang="en-US" sz="1800" dirty="0"/>
              <a:t>We are assuming that irrespective of an actor, an asset within an industry is liable to cyber impact based on the type of attack, the asset attacked, the overall impact level, and the attributes.</a:t>
            </a:r>
          </a:p>
          <a:p>
            <a:pPr marL="457200" lvl="1" indent="0"/>
            <a:endParaRPr lang="en-US" sz="1800" dirty="0"/>
          </a:p>
          <a:p>
            <a:pPr marL="457200" lvl="1" indent="0"/>
            <a:r>
              <a:rPr lang="en-US" sz="1800" dirty="0"/>
              <a:t>Frequency of Attacks, Attributes, and Assets using normalization.</a:t>
            </a:r>
          </a:p>
          <a:p>
            <a:pPr marL="457200" lvl="1" indent="0"/>
            <a:endParaRPr lang="en-GB" sz="1600" dirty="0"/>
          </a:p>
          <a:p>
            <a:pPr marL="457200" lvl="1" indent="0"/>
            <a:endParaRPr lang="en-GB" sz="1600" dirty="0"/>
          </a:p>
          <a:p>
            <a:pPr marL="457200" lvl="1" indent="0"/>
            <a:endParaRPr lang="en-GB" sz="1600" dirty="0"/>
          </a:p>
          <a:p>
            <a:pPr marL="457200" lvl="1" indent="0"/>
            <a:endParaRPr lang="en-GB" sz="1600" dirty="0"/>
          </a:p>
          <a:p>
            <a:pPr marL="457200" lvl="1" indent="0"/>
            <a:endParaRPr lang="en-GB" sz="1600" dirty="0"/>
          </a:p>
          <a:p>
            <a:pPr marL="457200" lvl="1" indent="0"/>
            <a:endParaRPr lang="en-GB" sz="1600" dirty="0"/>
          </a:p>
          <a:p>
            <a:pPr marL="457200" lvl="1" indent="0"/>
            <a:r>
              <a:rPr lang="en-GB" sz="1800" dirty="0"/>
              <a:t>-Why normalization?</a:t>
            </a:r>
          </a:p>
          <a:p>
            <a:pPr lvl="2">
              <a:buFont typeface="Arial" panose="020B0604020202020204" pitchFamily="34" charset="0"/>
              <a:buChar char="•"/>
            </a:pPr>
            <a:r>
              <a:rPr lang="en-GB" sz="1800" dirty="0"/>
              <a:t>Standardized distribution.</a:t>
            </a:r>
          </a:p>
          <a:p>
            <a:pPr lvl="2">
              <a:buFont typeface="Arial" panose="020B0604020202020204" pitchFamily="34" charset="0"/>
              <a:buChar char="•"/>
            </a:pPr>
            <a:r>
              <a:rPr lang="en-GB" sz="1800" dirty="0"/>
              <a:t>Ranges from 0-1.</a:t>
            </a:r>
          </a:p>
          <a:p>
            <a:pPr lvl="2">
              <a:buFont typeface="Arial" panose="020B0604020202020204" pitchFamily="34" charset="0"/>
              <a:buChar char="•"/>
            </a:pPr>
            <a:r>
              <a:rPr lang="en-GB" sz="1800" dirty="0"/>
              <a:t>Features with larger and lower magnitude stay in same scale.</a:t>
            </a:r>
          </a:p>
        </p:txBody>
      </p:sp>
      <p:pic>
        <p:nvPicPr>
          <p:cNvPr id="7" name="Picture 6">
            <a:extLst>
              <a:ext uri="{FF2B5EF4-FFF2-40B4-BE49-F238E27FC236}">
                <a16:creationId xmlns:a16="http://schemas.microsoft.com/office/drawing/2014/main" id="{75D58162-8D20-22BF-58C5-52C9359A56EB}"/>
              </a:ext>
            </a:extLst>
          </p:cNvPr>
          <p:cNvPicPr>
            <a:picLocks noChangeAspect="1"/>
          </p:cNvPicPr>
          <p:nvPr/>
        </p:nvPicPr>
        <p:blipFill>
          <a:blip r:embed="rId2"/>
          <a:stretch>
            <a:fillRect/>
          </a:stretch>
        </p:blipFill>
        <p:spPr>
          <a:xfrm>
            <a:off x="914399" y="3657600"/>
            <a:ext cx="4996541" cy="990600"/>
          </a:xfrm>
          <a:prstGeom prst="rect">
            <a:avLst/>
          </a:prstGeom>
        </p:spPr>
      </p:pic>
    </p:spTree>
    <p:extLst>
      <p:ext uri="{BB962C8B-B14F-4D97-AF65-F5344CB8AC3E}">
        <p14:creationId xmlns:p14="http://schemas.microsoft.com/office/powerpoint/2010/main" val="4247346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5930A1-4D21-7524-1AA6-0084793CA603}"/>
              </a:ext>
            </a:extLst>
          </p:cNvPr>
          <p:cNvSpPr>
            <a:spLocks noGrp="1"/>
          </p:cNvSpPr>
          <p:nvPr>
            <p:ph type="body" sz="quarter" idx="13"/>
          </p:nvPr>
        </p:nvSpPr>
        <p:spPr>
          <a:solidFill>
            <a:schemeClr val="tx1">
              <a:lumMod val="75000"/>
            </a:schemeClr>
          </a:solidFill>
        </p:spPr>
        <p:txBody>
          <a:bodyPr/>
          <a:lstStyle/>
          <a:p>
            <a:r>
              <a:rPr lang="en-US" dirty="0"/>
              <a:t>NORMALIZING ASSETS, ACTIONS, AND ATTRIBUTES DISTRIBUTION</a:t>
            </a:r>
            <a:endParaRPr lang="en-GB" dirty="0"/>
          </a:p>
        </p:txBody>
      </p:sp>
      <p:sp>
        <p:nvSpPr>
          <p:cNvPr id="3" name="Text Placeholder 2">
            <a:extLst>
              <a:ext uri="{FF2B5EF4-FFF2-40B4-BE49-F238E27FC236}">
                <a16:creationId xmlns:a16="http://schemas.microsoft.com/office/drawing/2014/main" id="{13A45C06-B8F5-F6C5-2438-0836A6081F76}"/>
              </a:ext>
            </a:extLst>
          </p:cNvPr>
          <p:cNvSpPr>
            <a:spLocks noGrp="1"/>
          </p:cNvSpPr>
          <p:nvPr>
            <p:ph type="body" sz="quarter" idx="14"/>
          </p:nvPr>
        </p:nvSpPr>
        <p:spPr/>
        <p:txBody>
          <a:bodyPr/>
          <a:lstStyle/>
          <a:p>
            <a:pPr>
              <a:buFontTx/>
              <a:buChar char="-"/>
            </a:pPr>
            <a:r>
              <a:rPr lang="en-US" dirty="0">
                <a:solidFill>
                  <a:srgbClr val="000000"/>
                </a:solidFill>
              </a:rPr>
              <a:t>Why frequency?</a:t>
            </a:r>
          </a:p>
          <a:p>
            <a:pPr marL="685800" lvl="1">
              <a:buFont typeface="Arial" panose="020B0604020202020204" pitchFamily="34" charset="0"/>
              <a:buChar char="•"/>
            </a:pPr>
            <a:r>
              <a:rPr lang="en-US" sz="1800" dirty="0"/>
              <a:t>Entities with highest number of appearances may give higher chances of identifying asset and mitigate impact.</a:t>
            </a:r>
          </a:p>
          <a:p>
            <a:pPr marL="685800" lvl="1">
              <a:buFont typeface="Arial" panose="020B0604020202020204" pitchFamily="34" charset="0"/>
              <a:buChar char="•"/>
            </a:pPr>
            <a:r>
              <a:rPr lang="en-US" sz="1800" dirty="0">
                <a:solidFill>
                  <a:srgbClr val="000000"/>
                </a:solidFill>
              </a:rPr>
              <a:t>The </a:t>
            </a:r>
            <a:r>
              <a:rPr lang="en-US" sz="1800" dirty="0"/>
              <a:t>frequency may reveal the sustainability of the asset given the number of attacks.</a:t>
            </a:r>
          </a:p>
          <a:p>
            <a:pPr marL="685800" lvl="1">
              <a:buFont typeface="Arial" panose="020B0604020202020204" pitchFamily="34" charset="0"/>
              <a:buChar char="•"/>
            </a:pPr>
            <a:r>
              <a:rPr lang="en-US" sz="1800" dirty="0"/>
              <a:t>More attacks leads to knowing more about the susceptibility of industries.</a:t>
            </a:r>
          </a:p>
          <a:p>
            <a:pPr marL="685800" lvl="1">
              <a:buFont typeface="Arial" panose="020B0604020202020204" pitchFamily="34" charset="0"/>
              <a:buChar char="•"/>
            </a:pPr>
            <a:endParaRPr lang="en-US" dirty="0">
              <a:solidFill>
                <a:srgbClr val="000000"/>
              </a:solidFill>
            </a:endParaRPr>
          </a:p>
          <a:p>
            <a:pPr marL="0" indent="0"/>
            <a:endParaRPr lang="en-US" dirty="0">
              <a:solidFill>
                <a:srgbClr val="000000"/>
              </a:solidFill>
            </a:endParaRPr>
          </a:p>
        </p:txBody>
      </p:sp>
      <p:pic>
        <p:nvPicPr>
          <p:cNvPr id="5" name="Picture 4" descr="A screenshot of a computer&#10;&#10;Description automatically generated">
            <a:extLst>
              <a:ext uri="{FF2B5EF4-FFF2-40B4-BE49-F238E27FC236}">
                <a16:creationId xmlns:a16="http://schemas.microsoft.com/office/drawing/2014/main" id="{2036A28F-6861-64A6-1672-FBFB60501DF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849571" y="3200400"/>
            <a:ext cx="3199428" cy="319942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C0D7B5A-C0D6-E944-E683-2BAEE2C13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17697" y="3200400"/>
            <a:ext cx="3727682" cy="3211610"/>
          </a:xfrm>
          <a:prstGeom prst="rect">
            <a:avLst/>
          </a:prstGeom>
          <a:ln>
            <a:noFill/>
          </a:ln>
        </p:spPr>
      </p:pic>
      <p:pic>
        <p:nvPicPr>
          <p:cNvPr id="9" name="Picture 8" descr="A screenshot of a computer&#10;&#10;Description automatically generated">
            <a:extLst>
              <a:ext uri="{FF2B5EF4-FFF2-40B4-BE49-F238E27FC236}">
                <a16:creationId xmlns:a16="http://schemas.microsoft.com/office/drawing/2014/main" id="{AC986BAD-9958-FEB2-818C-97428F83A7B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17440"/>
          <a:stretch/>
        </p:blipFill>
        <p:spPr>
          <a:xfrm>
            <a:off x="185823" y="3200400"/>
            <a:ext cx="3727682" cy="3245017"/>
          </a:xfrm>
          <a:prstGeom prst="rect">
            <a:avLst/>
          </a:prstGeom>
          <a:ln>
            <a:noFill/>
          </a:ln>
        </p:spPr>
      </p:pic>
      <p:sp>
        <p:nvSpPr>
          <p:cNvPr id="10" name="TextBox 9">
            <a:extLst>
              <a:ext uri="{FF2B5EF4-FFF2-40B4-BE49-F238E27FC236}">
                <a16:creationId xmlns:a16="http://schemas.microsoft.com/office/drawing/2014/main" id="{731CAF83-29FA-F542-720E-B4BF86967CDB}"/>
              </a:ext>
            </a:extLst>
          </p:cNvPr>
          <p:cNvSpPr txBox="1"/>
          <p:nvPr/>
        </p:nvSpPr>
        <p:spPr>
          <a:xfrm>
            <a:off x="734753" y="2743200"/>
            <a:ext cx="2629822" cy="338554"/>
          </a:xfrm>
          <a:prstGeom prst="rect">
            <a:avLst/>
          </a:prstGeom>
          <a:noFill/>
        </p:spPr>
        <p:txBody>
          <a:bodyPr wrap="none" rtlCol="0">
            <a:spAutoFit/>
          </a:bodyPr>
          <a:lstStyle/>
          <a:p>
            <a:r>
              <a:rPr lang="en-US" sz="1600" i="1" dirty="0"/>
              <a:t>Normalized attack frequency:</a:t>
            </a:r>
            <a:endParaRPr lang="en-GB" sz="1600" i="1" dirty="0"/>
          </a:p>
        </p:txBody>
      </p:sp>
      <p:sp>
        <p:nvSpPr>
          <p:cNvPr id="11" name="TextBox 10">
            <a:extLst>
              <a:ext uri="{FF2B5EF4-FFF2-40B4-BE49-F238E27FC236}">
                <a16:creationId xmlns:a16="http://schemas.microsoft.com/office/drawing/2014/main" id="{0E19E522-3ED3-5E53-1691-5D2EAB9D7772}"/>
              </a:ext>
            </a:extLst>
          </p:cNvPr>
          <p:cNvSpPr txBox="1"/>
          <p:nvPr/>
        </p:nvSpPr>
        <p:spPr>
          <a:xfrm>
            <a:off x="4370170" y="2743200"/>
            <a:ext cx="2842060" cy="338554"/>
          </a:xfrm>
          <a:prstGeom prst="rect">
            <a:avLst/>
          </a:prstGeom>
          <a:noFill/>
        </p:spPr>
        <p:txBody>
          <a:bodyPr wrap="none" rtlCol="0">
            <a:spAutoFit/>
          </a:bodyPr>
          <a:lstStyle/>
          <a:p>
            <a:r>
              <a:rPr lang="en-US" sz="1600" i="1" dirty="0"/>
              <a:t>Normalized attribute frequency:</a:t>
            </a:r>
            <a:endParaRPr lang="en-GB" sz="1600" i="1" dirty="0"/>
          </a:p>
        </p:txBody>
      </p:sp>
      <p:sp>
        <p:nvSpPr>
          <p:cNvPr id="12" name="TextBox 11">
            <a:extLst>
              <a:ext uri="{FF2B5EF4-FFF2-40B4-BE49-F238E27FC236}">
                <a16:creationId xmlns:a16="http://schemas.microsoft.com/office/drawing/2014/main" id="{822B73C8-C1CD-14C4-1310-CF9A5F3645D8}"/>
              </a:ext>
            </a:extLst>
          </p:cNvPr>
          <p:cNvSpPr txBox="1"/>
          <p:nvPr/>
        </p:nvSpPr>
        <p:spPr>
          <a:xfrm>
            <a:off x="8207182" y="2743200"/>
            <a:ext cx="2484206" cy="338554"/>
          </a:xfrm>
          <a:prstGeom prst="rect">
            <a:avLst/>
          </a:prstGeom>
          <a:noFill/>
        </p:spPr>
        <p:txBody>
          <a:bodyPr wrap="none" rtlCol="0">
            <a:spAutoFit/>
          </a:bodyPr>
          <a:lstStyle/>
          <a:p>
            <a:r>
              <a:rPr lang="en-US" sz="1600" i="1" dirty="0"/>
              <a:t>Normalized asset frequency</a:t>
            </a:r>
            <a:endParaRPr lang="en-GB" sz="1600" i="1" dirty="0"/>
          </a:p>
        </p:txBody>
      </p:sp>
    </p:spTree>
    <p:extLst>
      <p:ext uri="{BB962C8B-B14F-4D97-AF65-F5344CB8AC3E}">
        <p14:creationId xmlns:p14="http://schemas.microsoft.com/office/powerpoint/2010/main" val="689290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790B3FC1-0F35-DE8A-8610-9173D6241830}"/>
              </a:ext>
            </a:extLst>
          </p:cNvPr>
          <p:cNvSpPr/>
          <p:nvPr/>
        </p:nvSpPr>
        <p:spPr>
          <a:xfrm>
            <a:off x="59110" y="53196"/>
            <a:ext cx="2209799" cy="354499"/>
          </a:xfrm>
          <a:prstGeom prst="homePlat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alibri "/>
                <a:ea typeface="Calibri Light" panose="020F0302020204030204" pitchFamily="34" charset="0"/>
                <a:cs typeface="Calibri Light" panose="020F0302020204030204" pitchFamily="34" charset="0"/>
              </a:rPr>
              <a:t>SOLUTION ARCHITECTURE</a:t>
            </a:r>
          </a:p>
        </p:txBody>
      </p:sp>
      <p:graphicFrame>
        <p:nvGraphicFramePr>
          <p:cNvPr id="5" name="Diagram 4">
            <a:extLst>
              <a:ext uri="{FF2B5EF4-FFF2-40B4-BE49-F238E27FC236}">
                <a16:creationId xmlns:a16="http://schemas.microsoft.com/office/drawing/2014/main" id="{1630D0EC-1BBB-7C42-CD80-EDB119EF7FDC}"/>
              </a:ext>
            </a:extLst>
          </p:cNvPr>
          <p:cNvGraphicFramePr/>
          <p:nvPr/>
        </p:nvGraphicFramePr>
        <p:xfrm>
          <a:off x="-65973" y="364994"/>
          <a:ext cx="6686319" cy="6494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a:extLst>
              <a:ext uri="{FF2B5EF4-FFF2-40B4-BE49-F238E27FC236}">
                <a16:creationId xmlns:a16="http://schemas.microsoft.com/office/drawing/2014/main" id="{E7C4EDBD-604F-2D57-D3ED-9302DE6AAE2A}"/>
              </a:ext>
            </a:extLst>
          </p:cNvPr>
          <p:cNvCxnSpPr>
            <a:cxnSpLocks/>
          </p:cNvCxnSpPr>
          <p:nvPr/>
        </p:nvCxnSpPr>
        <p:spPr>
          <a:xfrm flipH="1">
            <a:off x="2533346" y="4246272"/>
            <a:ext cx="939199" cy="486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C255018-ACB2-4F42-EBCC-5834FC51756E}"/>
              </a:ext>
            </a:extLst>
          </p:cNvPr>
          <p:cNvSpPr txBox="1"/>
          <p:nvPr/>
        </p:nvSpPr>
        <p:spPr>
          <a:xfrm>
            <a:off x="2860413" y="3637606"/>
            <a:ext cx="1755806" cy="600164"/>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LLM Attack Techniques categorized by tactic (motive)</a:t>
            </a:r>
            <a:endParaRPr kumimoji="0" lang="en-US" sz="11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7" name="Straight Arrow Connector 16">
            <a:extLst>
              <a:ext uri="{FF2B5EF4-FFF2-40B4-BE49-F238E27FC236}">
                <a16:creationId xmlns:a16="http://schemas.microsoft.com/office/drawing/2014/main" id="{3286C2EF-C400-BA20-64A9-C24F7C801A2D}"/>
              </a:ext>
            </a:extLst>
          </p:cNvPr>
          <p:cNvCxnSpPr>
            <a:cxnSpLocks/>
          </p:cNvCxnSpPr>
          <p:nvPr/>
        </p:nvCxnSpPr>
        <p:spPr>
          <a:xfrm>
            <a:off x="2718886" y="5558201"/>
            <a:ext cx="4139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8838AFB4-0E14-13BD-6546-D9E73614ACF5}"/>
              </a:ext>
            </a:extLst>
          </p:cNvPr>
          <p:cNvPicPr>
            <a:picLocks noChangeAspect="1"/>
          </p:cNvPicPr>
          <p:nvPr/>
        </p:nvPicPr>
        <p:blipFill>
          <a:blip r:embed="rId8"/>
          <a:stretch>
            <a:fillRect/>
          </a:stretch>
        </p:blipFill>
        <p:spPr>
          <a:xfrm>
            <a:off x="3472545" y="5044406"/>
            <a:ext cx="361895" cy="469123"/>
          </a:xfrm>
          <a:prstGeom prst="rect">
            <a:avLst/>
          </a:prstGeom>
        </p:spPr>
      </p:pic>
      <p:grpSp>
        <p:nvGrpSpPr>
          <p:cNvPr id="168" name="Group 167">
            <a:extLst>
              <a:ext uri="{FF2B5EF4-FFF2-40B4-BE49-F238E27FC236}">
                <a16:creationId xmlns:a16="http://schemas.microsoft.com/office/drawing/2014/main" id="{0450ADEC-EF5E-74FB-96EE-5D2B9D40A5C1}"/>
              </a:ext>
            </a:extLst>
          </p:cNvPr>
          <p:cNvGrpSpPr/>
          <p:nvPr/>
        </p:nvGrpSpPr>
        <p:grpSpPr>
          <a:xfrm>
            <a:off x="-67076" y="3874855"/>
            <a:ext cx="969753" cy="1169551"/>
            <a:chOff x="192943" y="3889339"/>
            <a:chExt cx="969753" cy="1085850"/>
          </a:xfrm>
        </p:grpSpPr>
        <p:pic>
          <p:nvPicPr>
            <p:cNvPr id="166" name="Picture 165">
              <a:extLst>
                <a:ext uri="{FF2B5EF4-FFF2-40B4-BE49-F238E27FC236}">
                  <a16:creationId xmlns:a16="http://schemas.microsoft.com/office/drawing/2014/main" id="{BDCDDBEE-DDF6-F8C0-FBD6-5283F785350F}"/>
                </a:ext>
              </a:extLst>
            </p:cNvPr>
            <p:cNvPicPr>
              <a:picLocks noChangeAspect="1"/>
            </p:cNvPicPr>
            <p:nvPr/>
          </p:nvPicPr>
          <p:blipFill>
            <a:blip r:embed="rId9"/>
            <a:stretch>
              <a:fillRect/>
            </a:stretch>
          </p:blipFill>
          <p:spPr>
            <a:xfrm>
              <a:off x="210196" y="3889339"/>
              <a:ext cx="952500" cy="1085850"/>
            </a:xfrm>
            <a:prstGeom prst="rect">
              <a:avLst/>
            </a:prstGeom>
          </p:spPr>
        </p:pic>
        <p:sp>
          <p:nvSpPr>
            <p:cNvPr id="167" name="TextBox 166">
              <a:extLst>
                <a:ext uri="{FF2B5EF4-FFF2-40B4-BE49-F238E27FC236}">
                  <a16:creationId xmlns:a16="http://schemas.microsoft.com/office/drawing/2014/main" id="{B98BA0CB-6CE1-7708-4ABA-BFDCE3D9B833}"/>
                </a:ext>
              </a:extLst>
            </p:cNvPr>
            <p:cNvSpPr txBox="1"/>
            <p:nvPr/>
          </p:nvSpPr>
          <p:spPr>
            <a:xfrm>
              <a:off x="192943" y="4509288"/>
              <a:ext cx="870751"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charset="0"/>
                  <a:ea typeface="ＭＳ Ｐゴシック" charset="0"/>
                </a:rPr>
                <a:t>Similarity</a:t>
              </a:r>
            </a:p>
          </p:txBody>
        </p:sp>
      </p:grpSp>
      <p:sp>
        <p:nvSpPr>
          <p:cNvPr id="2" name="Straight Connector 3">
            <a:extLst>
              <a:ext uri="{FF2B5EF4-FFF2-40B4-BE49-F238E27FC236}">
                <a16:creationId xmlns:a16="http://schemas.microsoft.com/office/drawing/2014/main" id="{0D587D5B-BBC4-2F3C-0346-A0544D8DF7B1}"/>
              </a:ext>
            </a:extLst>
          </p:cNvPr>
          <p:cNvSpPr/>
          <p:nvPr/>
        </p:nvSpPr>
        <p:spPr>
          <a:xfrm>
            <a:off x="6530009" y="2979473"/>
            <a:ext cx="91440" cy="2205671"/>
          </a:xfrm>
          <a:custGeom>
            <a:avLst/>
            <a:gdLst/>
            <a:ahLst/>
            <a:cxnLst/>
            <a:rect l="0" t="0" r="0" b="0"/>
            <a:pathLst>
              <a:path>
                <a:moveTo>
                  <a:pt x="75187" y="0"/>
                </a:moveTo>
                <a:lnTo>
                  <a:pt x="75187" y="2038813"/>
                </a:lnTo>
                <a:lnTo>
                  <a:pt x="45720" y="2038813"/>
                </a:lnTo>
                <a:lnTo>
                  <a:pt x="45720" y="220567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 name="Straight Connector 4">
            <a:extLst>
              <a:ext uri="{FF2B5EF4-FFF2-40B4-BE49-F238E27FC236}">
                <a16:creationId xmlns:a16="http://schemas.microsoft.com/office/drawing/2014/main" id="{592D0C78-DEF4-56EB-DAF8-253739C8D620}"/>
              </a:ext>
            </a:extLst>
          </p:cNvPr>
          <p:cNvSpPr/>
          <p:nvPr/>
        </p:nvSpPr>
        <p:spPr>
          <a:xfrm>
            <a:off x="6603434" y="1284327"/>
            <a:ext cx="114806" cy="732067"/>
          </a:xfrm>
          <a:custGeom>
            <a:avLst/>
            <a:gdLst/>
            <a:ahLst/>
            <a:cxnLst/>
            <a:rect l="0" t="0" r="0" b="0"/>
            <a:pathLst>
              <a:path>
                <a:moveTo>
                  <a:pt x="0" y="0"/>
                </a:moveTo>
                <a:lnTo>
                  <a:pt x="0" y="565209"/>
                </a:lnTo>
                <a:lnTo>
                  <a:pt x="114806" y="565209"/>
                </a:lnTo>
                <a:lnTo>
                  <a:pt x="114806" y="73206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6" name="Rounded Rectangle 5">
            <a:extLst>
              <a:ext uri="{FF2B5EF4-FFF2-40B4-BE49-F238E27FC236}">
                <a16:creationId xmlns:a16="http://schemas.microsoft.com/office/drawing/2014/main" id="{10D2293D-A41D-5D0C-01D2-5855B3E7234B}"/>
              </a:ext>
            </a:extLst>
          </p:cNvPr>
          <p:cNvSpPr/>
          <p:nvPr/>
        </p:nvSpPr>
        <p:spPr>
          <a:xfrm>
            <a:off x="5629428" y="84466"/>
            <a:ext cx="1801162" cy="1143738"/>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grpSp>
        <p:nvGrpSpPr>
          <p:cNvPr id="7" name="Group 6">
            <a:extLst>
              <a:ext uri="{FF2B5EF4-FFF2-40B4-BE49-F238E27FC236}">
                <a16:creationId xmlns:a16="http://schemas.microsoft.com/office/drawing/2014/main" id="{3C5DD361-D25F-F0D8-D4E1-53BF8659A50A}"/>
              </a:ext>
            </a:extLst>
          </p:cNvPr>
          <p:cNvGrpSpPr/>
          <p:nvPr/>
        </p:nvGrpSpPr>
        <p:grpSpPr>
          <a:xfrm>
            <a:off x="5817659" y="194937"/>
            <a:ext cx="1801162" cy="1143738"/>
            <a:chOff x="296690" y="369834"/>
            <a:chExt cx="1801162" cy="1143738"/>
          </a:xfrm>
        </p:grpSpPr>
        <p:sp>
          <p:nvSpPr>
            <p:cNvPr id="32" name="Rounded Rectangle 31">
              <a:extLst>
                <a:ext uri="{FF2B5EF4-FFF2-40B4-BE49-F238E27FC236}">
                  <a16:creationId xmlns:a16="http://schemas.microsoft.com/office/drawing/2014/main" id="{9911FBC6-26EB-4FEE-07F4-8D12C766E4F4}"/>
                </a:ext>
              </a:extLst>
            </p:cNvPr>
            <p:cNvSpPr/>
            <p:nvPr/>
          </p:nvSpPr>
          <p:spPr>
            <a:xfrm>
              <a:off x="296690" y="369834"/>
              <a:ext cx="1801162" cy="114373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3" name="Rounded Rectangle 7">
              <a:extLst>
                <a:ext uri="{FF2B5EF4-FFF2-40B4-BE49-F238E27FC236}">
                  <a16:creationId xmlns:a16="http://schemas.microsoft.com/office/drawing/2014/main" id="{3FFCF2A5-E7A2-D493-C7DD-7136ACF8E271}"/>
                </a:ext>
              </a:extLst>
            </p:cNvPr>
            <p:cNvSpPr txBox="1"/>
            <p:nvPr/>
          </p:nvSpPr>
          <p:spPr>
            <a:xfrm>
              <a:off x="330189" y="403333"/>
              <a:ext cx="1734164" cy="10767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VCDB (VERIS Community </a:t>
              </a:r>
              <a:r>
                <a:rPr lang="en-US" sz="1400" b="0" kern="1200" dirty="0">
                  <a:latin typeface="Aptos Display" panose="02110004020202020204"/>
                </a:rPr>
                <a:t>Database-filtered</a:t>
              </a:r>
              <a:r>
                <a:rPr lang="en-US" sz="1400" b="0" kern="1200" dirty="0"/>
                <a:t>)</a:t>
              </a:r>
              <a:endParaRPr lang="en-US" sz="1400" kern="1200" dirty="0"/>
            </a:p>
          </p:txBody>
        </p:sp>
      </p:grpSp>
      <p:sp>
        <p:nvSpPr>
          <p:cNvPr id="9" name="Rounded Rectangle 8">
            <a:extLst>
              <a:ext uri="{FF2B5EF4-FFF2-40B4-BE49-F238E27FC236}">
                <a16:creationId xmlns:a16="http://schemas.microsoft.com/office/drawing/2014/main" id="{8FB33FE7-0B86-AF45-3369-39D3C09154A2}"/>
              </a:ext>
            </a:extLst>
          </p:cNvPr>
          <p:cNvSpPr/>
          <p:nvPr/>
        </p:nvSpPr>
        <p:spPr>
          <a:xfrm>
            <a:off x="5775919" y="1827054"/>
            <a:ext cx="1801162" cy="114373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nvGrpSpPr>
          <p:cNvPr id="11" name="Group 10">
            <a:extLst>
              <a:ext uri="{FF2B5EF4-FFF2-40B4-BE49-F238E27FC236}">
                <a16:creationId xmlns:a16="http://schemas.microsoft.com/office/drawing/2014/main" id="{A113D07C-D5AB-C1AA-55BE-1840A618C329}"/>
              </a:ext>
            </a:extLst>
          </p:cNvPr>
          <p:cNvGrpSpPr/>
          <p:nvPr/>
        </p:nvGrpSpPr>
        <p:grpSpPr>
          <a:xfrm>
            <a:off x="5984393" y="1994034"/>
            <a:ext cx="1801162" cy="1143738"/>
            <a:chOff x="411496" y="2245639"/>
            <a:chExt cx="1801162" cy="1143738"/>
          </a:xfrm>
        </p:grpSpPr>
        <p:sp>
          <p:nvSpPr>
            <p:cNvPr id="30" name="Rounded Rectangle 29">
              <a:extLst>
                <a:ext uri="{FF2B5EF4-FFF2-40B4-BE49-F238E27FC236}">
                  <a16:creationId xmlns:a16="http://schemas.microsoft.com/office/drawing/2014/main" id="{620BD117-0FCE-CD51-081B-5AB16A734889}"/>
                </a:ext>
              </a:extLst>
            </p:cNvPr>
            <p:cNvSpPr/>
            <p:nvPr/>
          </p:nvSpPr>
          <p:spPr>
            <a:xfrm>
              <a:off x="411496" y="2245639"/>
              <a:ext cx="1801162" cy="114373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1" name="Rounded Rectangle 10">
              <a:extLst>
                <a:ext uri="{FF2B5EF4-FFF2-40B4-BE49-F238E27FC236}">
                  <a16:creationId xmlns:a16="http://schemas.microsoft.com/office/drawing/2014/main" id="{C34328A8-27BC-3162-429D-3A2C674CB9BF}"/>
                </a:ext>
              </a:extLst>
            </p:cNvPr>
            <p:cNvSpPr txBox="1"/>
            <p:nvPr/>
          </p:nvSpPr>
          <p:spPr>
            <a:xfrm>
              <a:off x="444995" y="2279138"/>
              <a:ext cx="1734164" cy="10767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200" dirty="0"/>
            </a:p>
            <a:p>
              <a:pPr marL="0" lvl="0" indent="0" algn="ctr" defTabSz="622300">
                <a:lnSpc>
                  <a:spcPct val="90000"/>
                </a:lnSpc>
                <a:spcBef>
                  <a:spcPct val="0"/>
                </a:spcBef>
                <a:spcAft>
                  <a:spcPct val="35000"/>
                </a:spcAft>
                <a:buNone/>
              </a:pPr>
              <a:r>
                <a:rPr lang="en-US" sz="1200" kern="1200" dirty="0"/>
                <a:t>SUSB (Statistics of U.S. Businesses Datasets) Census Dataset</a:t>
              </a:r>
            </a:p>
          </p:txBody>
        </p:sp>
      </p:grpSp>
      <p:sp>
        <p:nvSpPr>
          <p:cNvPr id="12" name="Rounded Rectangle 11">
            <a:extLst>
              <a:ext uri="{FF2B5EF4-FFF2-40B4-BE49-F238E27FC236}">
                <a16:creationId xmlns:a16="http://schemas.microsoft.com/office/drawing/2014/main" id="{4D7F9A17-98B1-69A0-93CC-EA274FB63B7C}"/>
              </a:ext>
            </a:extLst>
          </p:cNvPr>
          <p:cNvSpPr/>
          <p:nvPr/>
        </p:nvSpPr>
        <p:spPr>
          <a:xfrm>
            <a:off x="5709115" y="5177589"/>
            <a:ext cx="1801162" cy="114373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nvGrpSpPr>
          <p:cNvPr id="13" name="Group 12">
            <a:extLst>
              <a:ext uri="{FF2B5EF4-FFF2-40B4-BE49-F238E27FC236}">
                <a16:creationId xmlns:a16="http://schemas.microsoft.com/office/drawing/2014/main" id="{F7C26720-53FD-B40D-3F75-EA409C9A367D}"/>
              </a:ext>
            </a:extLst>
          </p:cNvPr>
          <p:cNvGrpSpPr/>
          <p:nvPr/>
        </p:nvGrpSpPr>
        <p:grpSpPr>
          <a:xfrm>
            <a:off x="5903197" y="5332483"/>
            <a:ext cx="1801162" cy="1143738"/>
            <a:chOff x="382029" y="5595049"/>
            <a:chExt cx="1801162" cy="1143738"/>
          </a:xfrm>
        </p:grpSpPr>
        <p:sp>
          <p:nvSpPr>
            <p:cNvPr id="28" name="Rounded Rectangle 27">
              <a:extLst>
                <a:ext uri="{FF2B5EF4-FFF2-40B4-BE49-F238E27FC236}">
                  <a16:creationId xmlns:a16="http://schemas.microsoft.com/office/drawing/2014/main" id="{51096ACC-5639-4476-BB9F-C09C7C14D324}"/>
                </a:ext>
              </a:extLst>
            </p:cNvPr>
            <p:cNvSpPr/>
            <p:nvPr/>
          </p:nvSpPr>
          <p:spPr>
            <a:xfrm>
              <a:off x="382029" y="5595049"/>
              <a:ext cx="1801162" cy="114373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ounded Rectangle 13">
              <a:extLst>
                <a:ext uri="{FF2B5EF4-FFF2-40B4-BE49-F238E27FC236}">
                  <a16:creationId xmlns:a16="http://schemas.microsoft.com/office/drawing/2014/main" id="{5A8B2D55-A4BF-CFC6-22B3-28BD851D5317}"/>
                </a:ext>
              </a:extLst>
            </p:cNvPr>
            <p:cNvSpPr txBox="1"/>
            <p:nvPr/>
          </p:nvSpPr>
          <p:spPr>
            <a:xfrm>
              <a:off x="415528" y="5628548"/>
              <a:ext cx="1734164" cy="10767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Data insights</a:t>
              </a:r>
            </a:p>
            <a:p>
              <a:pPr marL="0" lvl="0" indent="0" algn="ctr" defTabSz="622300">
                <a:lnSpc>
                  <a:spcPct val="90000"/>
                </a:lnSpc>
                <a:spcBef>
                  <a:spcPct val="0"/>
                </a:spcBef>
                <a:spcAft>
                  <a:spcPct val="35000"/>
                </a:spcAft>
                <a:buNone/>
              </a:pPr>
              <a:r>
                <a:rPr lang="en-US" sz="1400" kern="1200" dirty="0"/>
                <a:t>Frequency Analysis of Vulnerabilities across Industries</a:t>
              </a:r>
            </a:p>
          </p:txBody>
        </p:sp>
      </p:grpSp>
      <p:sp>
        <p:nvSpPr>
          <p:cNvPr id="14" name="Rounded Rectangle 13">
            <a:extLst>
              <a:ext uri="{FF2B5EF4-FFF2-40B4-BE49-F238E27FC236}">
                <a16:creationId xmlns:a16="http://schemas.microsoft.com/office/drawing/2014/main" id="{0895C043-9059-02EF-EFD6-034EA477CDF4}"/>
              </a:ext>
            </a:extLst>
          </p:cNvPr>
          <p:cNvSpPr/>
          <p:nvPr/>
        </p:nvSpPr>
        <p:spPr>
          <a:xfrm>
            <a:off x="8147822" y="1827054"/>
            <a:ext cx="1801162" cy="114373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nvGrpSpPr>
          <p:cNvPr id="15" name="Group 14">
            <a:extLst>
              <a:ext uri="{FF2B5EF4-FFF2-40B4-BE49-F238E27FC236}">
                <a16:creationId xmlns:a16="http://schemas.microsoft.com/office/drawing/2014/main" id="{6760579F-F272-6715-D69C-4B13E2152D2B}"/>
              </a:ext>
            </a:extLst>
          </p:cNvPr>
          <p:cNvGrpSpPr/>
          <p:nvPr/>
        </p:nvGrpSpPr>
        <p:grpSpPr>
          <a:xfrm>
            <a:off x="8356296" y="1973602"/>
            <a:ext cx="1801162" cy="1143738"/>
            <a:chOff x="3030049" y="2255995"/>
            <a:chExt cx="1801162" cy="1143738"/>
          </a:xfrm>
        </p:grpSpPr>
        <p:sp>
          <p:nvSpPr>
            <p:cNvPr id="26" name="Rounded Rectangle 25">
              <a:extLst>
                <a:ext uri="{FF2B5EF4-FFF2-40B4-BE49-F238E27FC236}">
                  <a16:creationId xmlns:a16="http://schemas.microsoft.com/office/drawing/2014/main" id="{398F956E-A993-18BC-0765-913B80ED7CE4}"/>
                </a:ext>
              </a:extLst>
            </p:cNvPr>
            <p:cNvSpPr/>
            <p:nvPr/>
          </p:nvSpPr>
          <p:spPr>
            <a:xfrm>
              <a:off x="3030049" y="2255995"/>
              <a:ext cx="1801162" cy="114373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7" name="Rounded Rectangle 16">
              <a:extLst>
                <a:ext uri="{FF2B5EF4-FFF2-40B4-BE49-F238E27FC236}">
                  <a16:creationId xmlns:a16="http://schemas.microsoft.com/office/drawing/2014/main" id="{7F22AFC3-D276-183C-3CFE-6669C4FD8793}"/>
                </a:ext>
              </a:extLst>
            </p:cNvPr>
            <p:cNvSpPr txBox="1"/>
            <p:nvPr/>
          </p:nvSpPr>
          <p:spPr>
            <a:xfrm>
              <a:off x="3063548" y="2289494"/>
              <a:ext cx="1734164" cy="10767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 </a:t>
              </a:r>
            </a:p>
            <a:p>
              <a:pPr marL="0" lvl="0" indent="0" algn="ctr" defTabSz="622300">
                <a:lnSpc>
                  <a:spcPct val="90000"/>
                </a:lnSpc>
                <a:spcBef>
                  <a:spcPct val="0"/>
                </a:spcBef>
                <a:spcAft>
                  <a:spcPct val="35000"/>
                </a:spcAft>
                <a:buNone/>
              </a:pPr>
              <a:r>
                <a:rPr lang="en-US" sz="1400" kern="1200" dirty="0"/>
                <a:t>VCDB (*Filtered by LLM Attack techniques)</a:t>
              </a:r>
              <a:endParaRPr lang="en-US" sz="1400" b="1" kern="1200" dirty="0"/>
            </a:p>
          </p:txBody>
        </p:sp>
      </p:grpSp>
      <p:sp>
        <p:nvSpPr>
          <p:cNvPr id="16" name="Rounded Rectangle 15">
            <a:extLst>
              <a:ext uri="{FF2B5EF4-FFF2-40B4-BE49-F238E27FC236}">
                <a16:creationId xmlns:a16="http://schemas.microsoft.com/office/drawing/2014/main" id="{431B531B-41C2-C9D4-8FB6-D2CDBF3554BF}"/>
              </a:ext>
            </a:extLst>
          </p:cNvPr>
          <p:cNvSpPr/>
          <p:nvPr/>
        </p:nvSpPr>
        <p:spPr>
          <a:xfrm>
            <a:off x="7920195" y="5185144"/>
            <a:ext cx="1801162" cy="1143738"/>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18" name="Group 17">
            <a:extLst>
              <a:ext uri="{FF2B5EF4-FFF2-40B4-BE49-F238E27FC236}">
                <a16:creationId xmlns:a16="http://schemas.microsoft.com/office/drawing/2014/main" id="{9FA75A8B-4D89-DD9F-7DB7-97EBDEA1F331}"/>
              </a:ext>
            </a:extLst>
          </p:cNvPr>
          <p:cNvGrpSpPr/>
          <p:nvPr/>
        </p:nvGrpSpPr>
        <p:grpSpPr>
          <a:xfrm>
            <a:off x="8069208" y="5344478"/>
            <a:ext cx="1841085" cy="1155821"/>
            <a:chOff x="2504656" y="5572940"/>
            <a:chExt cx="1841085" cy="1155821"/>
          </a:xfrm>
        </p:grpSpPr>
        <p:sp>
          <p:nvSpPr>
            <p:cNvPr id="23" name="Rounded Rectangle 22">
              <a:extLst>
                <a:ext uri="{FF2B5EF4-FFF2-40B4-BE49-F238E27FC236}">
                  <a16:creationId xmlns:a16="http://schemas.microsoft.com/office/drawing/2014/main" id="{E7D81B1A-733F-13E8-6C3C-C78D8B8B0A43}"/>
                </a:ext>
              </a:extLst>
            </p:cNvPr>
            <p:cNvSpPr/>
            <p:nvPr/>
          </p:nvSpPr>
          <p:spPr>
            <a:xfrm>
              <a:off x="2544579" y="5585023"/>
              <a:ext cx="1801162" cy="114373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Rounded Rectangle 19">
              <a:extLst>
                <a:ext uri="{FF2B5EF4-FFF2-40B4-BE49-F238E27FC236}">
                  <a16:creationId xmlns:a16="http://schemas.microsoft.com/office/drawing/2014/main" id="{D2551EB3-2D79-2C29-B80B-827CADFEAF9C}"/>
                </a:ext>
              </a:extLst>
            </p:cNvPr>
            <p:cNvSpPr txBox="1"/>
            <p:nvPr/>
          </p:nvSpPr>
          <p:spPr>
            <a:xfrm>
              <a:off x="2504656" y="5572940"/>
              <a:ext cx="1734164" cy="10767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b="0" kern="1200" dirty="0"/>
            </a:p>
            <a:p>
              <a:pPr marL="0" lvl="0" indent="0" algn="ctr" defTabSz="622300">
                <a:lnSpc>
                  <a:spcPct val="90000"/>
                </a:lnSpc>
                <a:spcBef>
                  <a:spcPct val="0"/>
                </a:spcBef>
                <a:spcAft>
                  <a:spcPct val="35000"/>
                </a:spcAft>
                <a:buNone/>
              </a:pPr>
              <a:r>
                <a:rPr lang="en-US" sz="1400" b="0" kern="1200" dirty="0"/>
                <a:t>Construct a Risk Assessment Framework</a:t>
              </a:r>
            </a:p>
            <a:p>
              <a:pPr marL="0" lvl="0" indent="0" algn="ctr" defTabSz="622300">
                <a:lnSpc>
                  <a:spcPct val="90000"/>
                </a:lnSpc>
                <a:spcBef>
                  <a:spcPct val="0"/>
                </a:spcBef>
                <a:spcAft>
                  <a:spcPct val="35000"/>
                </a:spcAft>
                <a:buNone/>
              </a:pPr>
              <a:r>
                <a:rPr lang="en-US" sz="1400" b="0" kern="1200" dirty="0"/>
                <a:t> </a:t>
              </a:r>
            </a:p>
          </p:txBody>
        </p:sp>
      </p:grpSp>
      <p:sp>
        <p:nvSpPr>
          <p:cNvPr id="19" name="Rounded Rectangle 18">
            <a:extLst>
              <a:ext uri="{FF2B5EF4-FFF2-40B4-BE49-F238E27FC236}">
                <a16:creationId xmlns:a16="http://schemas.microsoft.com/office/drawing/2014/main" id="{C56B36F1-57F4-6877-9CCA-A3198ADE6AE2}"/>
              </a:ext>
            </a:extLst>
          </p:cNvPr>
          <p:cNvSpPr/>
          <p:nvPr/>
        </p:nvSpPr>
        <p:spPr>
          <a:xfrm>
            <a:off x="10201961" y="5224931"/>
            <a:ext cx="1801162" cy="114373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nvGrpSpPr>
          <p:cNvPr id="20" name="Group 19">
            <a:extLst>
              <a:ext uri="{FF2B5EF4-FFF2-40B4-BE49-F238E27FC236}">
                <a16:creationId xmlns:a16="http://schemas.microsoft.com/office/drawing/2014/main" id="{E7158278-7AE8-2344-F623-F02FDCB0B16D}"/>
              </a:ext>
            </a:extLst>
          </p:cNvPr>
          <p:cNvGrpSpPr/>
          <p:nvPr/>
        </p:nvGrpSpPr>
        <p:grpSpPr>
          <a:xfrm>
            <a:off x="10320474" y="5347208"/>
            <a:ext cx="1801162" cy="1143738"/>
            <a:chOff x="4997071" y="5575708"/>
            <a:chExt cx="1801162" cy="1143738"/>
          </a:xfrm>
        </p:grpSpPr>
        <p:sp>
          <p:nvSpPr>
            <p:cNvPr id="21" name="Rounded Rectangle 20">
              <a:extLst>
                <a:ext uri="{FF2B5EF4-FFF2-40B4-BE49-F238E27FC236}">
                  <a16:creationId xmlns:a16="http://schemas.microsoft.com/office/drawing/2014/main" id="{B43D1040-0E53-2F24-C373-868DF0DB5489}"/>
                </a:ext>
              </a:extLst>
            </p:cNvPr>
            <p:cNvSpPr/>
            <p:nvPr/>
          </p:nvSpPr>
          <p:spPr>
            <a:xfrm>
              <a:off x="4997071" y="5575708"/>
              <a:ext cx="1801162" cy="114373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2" name="Rounded Rectangle 22">
              <a:extLst>
                <a:ext uri="{FF2B5EF4-FFF2-40B4-BE49-F238E27FC236}">
                  <a16:creationId xmlns:a16="http://schemas.microsoft.com/office/drawing/2014/main" id="{85A0E500-0765-95B9-9C98-662342F70C7F}"/>
                </a:ext>
              </a:extLst>
            </p:cNvPr>
            <p:cNvSpPr txBox="1"/>
            <p:nvPr/>
          </p:nvSpPr>
          <p:spPr>
            <a:xfrm>
              <a:off x="5030570" y="5609207"/>
              <a:ext cx="1734164" cy="10767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b="0" kern="1200" dirty="0"/>
            </a:p>
          </p:txBody>
        </p:sp>
      </p:grpSp>
      <p:pic>
        <p:nvPicPr>
          <p:cNvPr id="34" name="Picture 33">
            <a:extLst>
              <a:ext uri="{FF2B5EF4-FFF2-40B4-BE49-F238E27FC236}">
                <a16:creationId xmlns:a16="http://schemas.microsoft.com/office/drawing/2014/main" id="{63559D21-665C-ABC6-F139-1E3BAD964976}"/>
              </a:ext>
            </a:extLst>
          </p:cNvPr>
          <p:cNvPicPr>
            <a:picLocks noChangeAspect="1"/>
          </p:cNvPicPr>
          <p:nvPr/>
        </p:nvPicPr>
        <p:blipFill>
          <a:blip r:embed="rId8"/>
          <a:stretch>
            <a:fillRect/>
          </a:stretch>
        </p:blipFill>
        <p:spPr>
          <a:xfrm flipH="1">
            <a:off x="5936696" y="255962"/>
            <a:ext cx="245802" cy="318632"/>
          </a:xfrm>
          <a:prstGeom prst="rect">
            <a:avLst/>
          </a:prstGeom>
        </p:spPr>
      </p:pic>
      <p:pic>
        <p:nvPicPr>
          <p:cNvPr id="35" name="Picture 34">
            <a:extLst>
              <a:ext uri="{FF2B5EF4-FFF2-40B4-BE49-F238E27FC236}">
                <a16:creationId xmlns:a16="http://schemas.microsoft.com/office/drawing/2014/main" id="{62405BC2-6344-A49B-1220-EE641B19070B}"/>
              </a:ext>
            </a:extLst>
          </p:cNvPr>
          <p:cNvPicPr>
            <a:picLocks noChangeAspect="1"/>
          </p:cNvPicPr>
          <p:nvPr/>
        </p:nvPicPr>
        <p:blipFill>
          <a:blip r:embed="rId8"/>
          <a:stretch>
            <a:fillRect/>
          </a:stretch>
        </p:blipFill>
        <p:spPr>
          <a:xfrm flipH="1">
            <a:off x="6038310" y="2080291"/>
            <a:ext cx="245802" cy="318632"/>
          </a:xfrm>
          <a:prstGeom prst="rect">
            <a:avLst/>
          </a:prstGeom>
        </p:spPr>
      </p:pic>
      <p:pic>
        <p:nvPicPr>
          <p:cNvPr id="36" name="Picture 35">
            <a:extLst>
              <a:ext uri="{FF2B5EF4-FFF2-40B4-BE49-F238E27FC236}">
                <a16:creationId xmlns:a16="http://schemas.microsoft.com/office/drawing/2014/main" id="{192B7B06-ACBD-06AE-70F8-FF7C31ADAE99}"/>
              </a:ext>
            </a:extLst>
          </p:cNvPr>
          <p:cNvPicPr>
            <a:picLocks noChangeAspect="1"/>
          </p:cNvPicPr>
          <p:nvPr/>
        </p:nvPicPr>
        <p:blipFill>
          <a:blip r:embed="rId8"/>
          <a:stretch>
            <a:fillRect/>
          </a:stretch>
        </p:blipFill>
        <p:spPr>
          <a:xfrm flipH="1">
            <a:off x="8426606" y="2038349"/>
            <a:ext cx="245802" cy="318632"/>
          </a:xfrm>
          <a:prstGeom prst="rect">
            <a:avLst/>
          </a:prstGeom>
        </p:spPr>
      </p:pic>
      <p:sp>
        <p:nvSpPr>
          <p:cNvPr id="37" name="TextBox 36">
            <a:extLst>
              <a:ext uri="{FF2B5EF4-FFF2-40B4-BE49-F238E27FC236}">
                <a16:creationId xmlns:a16="http://schemas.microsoft.com/office/drawing/2014/main" id="{EA19B741-D2E8-6AA8-CE86-84A0EF62685A}"/>
              </a:ext>
            </a:extLst>
          </p:cNvPr>
          <p:cNvSpPr txBox="1"/>
          <p:nvPr/>
        </p:nvSpPr>
        <p:spPr>
          <a:xfrm>
            <a:off x="5708938" y="3378223"/>
            <a:ext cx="2711871" cy="76944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NAICS (North American Industry Classification System) codes for industry sectors with corresponding business counts and average sizes (over years).</a:t>
            </a:r>
          </a:p>
        </p:txBody>
      </p:sp>
      <p:pic>
        <p:nvPicPr>
          <p:cNvPr id="38" name="Picture 37">
            <a:extLst>
              <a:ext uri="{FF2B5EF4-FFF2-40B4-BE49-F238E27FC236}">
                <a16:creationId xmlns:a16="http://schemas.microsoft.com/office/drawing/2014/main" id="{3FC8BA20-3CF6-2B4D-EA89-034D564F3FD0}"/>
              </a:ext>
            </a:extLst>
          </p:cNvPr>
          <p:cNvPicPr>
            <a:picLocks noChangeAspect="1"/>
          </p:cNvPicPr>
          <p:nvPr/>
        </p:nvPicPr>
        <p:blipFill>
          <a:blip r:embed="rId10"/>
          <a:stretch>
            <a:fillRect/>
          </a:stretch>
        </p:blipFill>
        <p:spPr>
          <a:xfrm>
            <a:off x="6396527" y="4342240"/>
            <a:ext cx="749076" cy="867843"/>
          </a:xfrm>
          <a:prstGeom prst="rect">
            <a:avLst/>
          </a:prstGeom>
        </p:spPr>
      </p:pic>
      <p:sp>
        <p:nvSpPr>
          <p:cNvPr id="40" name="TextBox 39">
            <a:extLst>
              <a:ext uri="{FF2B5EF4-FFF2-40B4-BE49-F238E27FC236}">
                <a16:creationId xmlns:a16="http://schemas.microsoft.com/office/drawing/2014/main" id="{13B03ABA-6A37-44AC-2830-7857A613012D}"/>
              </a:ext>
            </a:extLst>
          </p:cNvPr>
          <p:cNvSpPr txBox="1"/>
          <p:nvPr/>
        </p:nvSpPr>
        <p:spPr>
          <a:xfrm>
            <a:off x="8082701" y="4227830"/>
            <a:ext cx="1876194" cy="2616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United States Incidents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41" name="Straight Connector 40">
            <a:extLst>
              <a:ext uri="{FF2B5EF4-FFF2-40B4-BE49-F238E27FC236}">
                <a16:creationId xmlns:a16="http://schemas.microsoft.com/office/drawing/2014/main" id="{70D616D6-269B-039D-E3A8-F5BF96C19B6F}"/>
              </a:ext>
            </a:extLst>
          </p:cNvPr>
          <p:cNvCxnSpPr>
            <a:cxnSpLocks/>
          </p:cNvCxnSpPr>
          <p:nvPr/>
        </p:nvCxnSpPr>
        <p:spPr>
          <a:xfrm flipH="1">
            <a:off x="6739544" y="4522939"/>
            <a:ext cx="1752647" cy="676124"/>
          </a:xfrm>
          <a:prstGeom prst="line">
            <a:avLst/>
          </a:prstGeom>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1D01339C-5DFD-DB04-C4D3-228DA4BB1075}"/>
              </a:ext>
            </a:extLst>
          </p:cNvPr>
          <p:cNvPicPr>
            <a:picLocks noChangeAspect="1"/>
          </p:cNvPicPr>
          <p:nvPr/>
        </p:nvPicPr>
        <p:blipFill>
          <a:blip r:embed="rId11"/>
          <a:stretch>
            <a:fillRect/>
          </a:stretch>
        </p:blipFill>
        <p:spPr>
          <a:xfrm>
            <a:off x="10480906" y="5424777"/>
            <a:ext cx="1243272" cy="899109"/>
          </a:xfrm>
          <a:prstGeom prst="rect">
            <a:avLst/>
          </a:prstGeom>
          <a:ln>
            <a:solidFill>
              <a:schemeClr val="accent1"/>
            </a:solidFill>
          </a:ln>
        </p:spPr>
      </p:pic>
      <p:pic>
        <p:nvPicPr>
          <p:cNvPr id="46" name="Picture 45">
            <a:extLst>
              <a:ext uri="{FF2B5EF4-FFF2-40B4-BE49-F238E27FC236}">
                <a16:creationId xmlns:a16="http://schemas.microsoft.com/office/drawing/2014/main" id="{9CBD2631-664F-5094-93FF-82FEF5314525}"/>
              </a:ext>
            </a:extLst>
          </p:cNvPr>
          <p:cNvPicPr>
            <a:picLocks noChangeAspect="1"/>
          </p:cNvPicPr>
          <p:nvPr/>
        </p:nvPicPr>
        <p:blipFill>
          <a:blip r:embed="rId12"/>
          <a:stretch>
            <a:fillRect/>
          </a:stretch>
        </p:blipFill>
        <p:spPr>
          <a:xfrm>
            <a:off x="11134801" y="2209800"/>
            <a:ext cx="868322" cy="642196"/>
          </a:xfrm>
          <a:prstGeom prst="rect">
            <a:avLst/>
          </a:prstGeom>
          <a:ln w="19050">
            <a:solidFill>
              <a:schemeClr val="tx1"/>
            </a:solidFill>
            <a:prstDash val="dash"/>
          </a:ln>
        </p:spPr>
      </p:pic>
      <p:cxnSp>
        <p:nvCxnSpPr>
          <p:cNvPr id="47" name="Straight Arrow Connector 46">
            <a:extLst>
              <a:ext uri="{FF2B5EF4-FFF2-40B4-BE49-F238E27FC236}">
                <a16:creationId xmlns:a16="http://schemas.microsoft.com/office/drawing/2014/main" id="{5A03DF69-7549-1346-1885-CE420266DD30}"/>
              </a:ext>
            </a:extLst>
          </p:cNvPr>
          <p:cNvCxnSpPr>
            <a:cxnSpLocks/>
          </p:cNvCxnSpPr>
          <p:nvPr/>
        </p:nvCxnSpPr>
        <p:spPr>
          <a:xfrm>
            <a:off x="10281965" y="2466507"/>
            <a:ext cx="7231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CB338E2F-A0E1-E5BB-1555-18BB7C9B4899}"/>
              </a:ext>
            </a:extLst>
          </p:cNvPr>
          <p:cNvCxnSpPr>
            <a:cxnSpLocks/>
          </p:cNvCxnSpPr>
          <p:nvPr/>
        </p:nvCxnSpPr>
        <p:spPr>
          <a:xfrm flipH="1">
            <a:off x="10281965" y="2618907"/>
            <a:ext cx="7231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9" name="Picture 48">
            <a:extLst>
              <a:ext uri="{FF2B5EF4-FFF2-40B4-BE49-F238E27FC236}">
                <a16:creationId xmlns:a16="http://schemas.microsoft.com/office/drawing/2014/main" id="{6DA4F5A6-9D88-6BE1-4B4E-B4F309D48C59}"/>
              </a:ext>
            </a:extLst>
          </p:cNvPr>
          <p:cNvPicPr>
            <a:picLocks noChangeAspect="1"/>
          </p:cNvPicPr>
          <p:nvPr/>
        </p:nvPicPr>
        <p:blipFill>
          <a:blip r:embed="rId13"/>
          <a:stretch>
            <a:fillRect/>
          </a:stretch>
        </p:blipFill>
        <p:spPr>
          <a:xfrm>
            <a:off x="8672408" y="4531533"/>
            <a:ext cx="671585" cy="671585"/>
          </a:xfrm>
          <a:prstGeom prst="rect">
            <a:avLst/>
          </a:prstGeom>
        </p:spPr>
      </p:pic>
    </p:spTree>
    <p:extLst>
      <p:ext uri="{BB962C8B-B14F-4D97-AF65-F5344CB8AC3E}">
        <p14:creationId xmlns:p14="http://schemas.microsoft.com/office/powerpoint/2010/main" val="1786825957"/>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A8DBCA-EEC0-7AA3-B378-B939B6BBE9E7}"/>
              </a:ext>
            </a:extLst>
          </p:cNvPr>
          <p:cNvSpPr>
            <a:spLocks noGrp="1"/>
          </p:cNvSpPr>
          <p:nvPr>
            <p:ph type="body" sz="quarter" idx="13"/>
          </p:nvPr>
        </p:nvSpPr>
        <p:spPr>
          <a:solidFill>
            <a:schemeClr val="tx1">
              <a:lumMod val="75000"/>
            </a:schemeClr>
          </a:solidFill>
        </p:spPr>
        <p:txBody>
          <a:bodyPr/>
          <a:lstStyle/>
          <a:p>
            <a:r>
              <a:rPr lang="en-US" dirty="0"/>
              <a:t>DATA SUBSETs</a:t>
            </a:r>
            <a:endParaRPr lang="en-GB" dirty="0"/>
          </a:p>
        </p:txBody>
      </p:sp>
      <p:sp>
        <p:nvSpPr>
          <p:cNvPr id="3" name="Text Placeholder 2">
            <a:extLst>
              <a:ext uri="{FF2B5EF4-FFF2-40B4-BE49-F238E27FC236}">
                <a16:creationId xmlns:a16="http://schemas.microsoft.com/office/drawing/2014/main" id="{FE4C71FE-B9A9-7853-80C3-B303BCA8AB09}"/>
              </a:ext>
            </a:extLst>
          </p:cNvPr>
          <p:cNvSpPr>
            <a:spLocks noGrp="1"/>
          </p:cNvSpPr>
          <p:nvPr>
            <p:ph type="body" sz="quarter" idx="14"/>
          </p:nvPr>
        </p:nvSpPr>
        <p:spPr>
          <a:xfrm>
            <a:off x="152400" y="685800"/>
            <a:ext cx="11582400" cy="5715000"/>
          </a:xfrm>
        </p:spPr>
        <p:txBody>
          <a:bodyPr/>
          <a:lstStyle/>
          <a:p>
            <a:endParaRPr lang="en-US"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5" name="Picture 4" descr="A screenshot of a computer&#10;&#10;Description automatically generated">
            <a:extLst>
              <a:ext uri="{FF2B5EF4-FFF2-40B4-BE49-F238E27FC236}">
                <a16:creationId xmlns:a16="http://schemas.microsoft.com/office/drawing/2014/main" id="{A87B5EBB-1E79-C027-D298-78F4FEEFF976}"/>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9453" r="4603"/>
          <a:stretch/>
        </p:blipFill>
        <p:spPr>
          <a:xfrm>
            <a:off x="1981200" y="1335706"/>
            <a:ext cx="7620000" cy="3912569"/>
          </a:xfrm>
          <a:prstGeom prst="rect">
            <a:avLst/>
          </a:prstGeom>
        </p:spPr>
      </p:pic>
      <p:sp>
        <p:nvSpPr>
          <p:cNvPr id="6" name="TextBox 5">
            <a:extLst>
              <a:ext uri="{FF2B5EF4-FFF2-40B4-BE49-F238E27FC236}">
                <a16:creationId xmlns:a16="http://schemas.microsoft.com/office/drawing/2014/main" id="{EB8A3D2A-D8A8-C8F7-9A30-609FC4C5849B}"/>
              </a:ext>
            </a:extLst>
          </p:cNvPr>
          <p:cNvSpPr txBox="1"/>
          <p:nvPr/>
        </p:nvSpPr>
        <p:spPr>
          <a:xfrm>
            <a:off x="304800" y="689375"/>
            <a:ext cx="11430000" cy="646331"/>
          </a:xfrm>
          <a:prstGeom prst="rect">
            <a:avLst/>
          </a:prstGeom>
          <a:noFill/>
        </p:spPr>
        <p:txBody>
          <a:bodyPr wrap="square" rtlCol="0">
            <a:spAutoFit/>
          </a:bodyPr>
          <a:lstStyle/>
          <a:p>
            <a:r>
              <a:rPr lang="en-US" dirty="0">
                <a:solidFill>
                  <a:srgbClr val="000000"/>
                </a:solidFill>
              </a:rPr>
              <a:t>Data subset showing the type of attacks on various assets and the attributes considering the impact is measured and known:</a:t>
            </a:r>
            <a:endParaRPr lang="en-GB" dirty="0">
              <a:solidFill>
                <a:srgbClr val="000000"/>
              </a:solidFill>
            </a:endParaRPr>
          </a:p>
        </p:txBody>
      </p:sp>
      <p:sp>
        <p:nvSpPr>
          <p:cNvPr id="7" name="TextBox 6">
            <a:extLst>
              <a:ext uri="{FF2B5EF4-FFF2-40B4-BE49-F238E27FC236}">
                <a16:creationId xmlns:a16="http://schemas.microsoft.com/office/drawing/2014/main" id="{F6A3C978-4441-BCE0-B272-1AC3DA70729E}"/>
              </a:ext>
            </a:extLst>
          </p:cNvPr>
          <p:cNvSpPr txBox="1"/>
          <p:nvPr/>
        </p:nvSpPr>
        <p:spPr>
          <a:xfrm>
            <a:off x="415925" y="5436066"/>
            <a:ext cx="9274718" cy="923330"/>
          </a:xfrm>
          <a:prstGeom prst="rect">
            <a:avLst/>
          </a:prstGeom>
          <a:noFill/>
        </p:spPr>
        <p:txBody>
          <a:bodyPr wrap="square" rtlCol="0">
            <a:spAutoFit/>
          </a:bodyPr>
          <a:lstStyle/>
          <a:p>
            <a:r>
              <a:rPr lang="en-US" dirty="0">
                <a:solidFill>
                  <a:srgbClr val="000000"/>
                </a:solidFill>
              </a:rPr>
              <a:t>Result:</a:t>
            </a:r>
          </a:p>
          <a:p>
            <a:pPr marL="342900" indent="-342900">
              <a:buFont typeface="+mj-lt"/>
              <a:buAutoNum type="arabicPeriod"/>
            </a:pPr>
            <a:r>
              <a:rPr lang="en-US" dirty="0">
                <a:solidFill>
                  <a:srgbClr val="000000"/>
                </a:solidFill>
              </a:rPr>
              <a:t>15 incidents within financial industries were detected with measured </a:t>
            </a:r>
            <a:r>
              <a:rPr lang="en-US" dirty="0" err="1">
                <a:solidFill>
                  <a:srgbClr val="000000"/>
                </a:solidFill>
              </a:rPr>
              <a:t>overall_impact</a:t>
            </a:r>
            <a:r>
              <a:rPr lang="en-US" dirty="0">
                <a:solidFill>
                  <a:srgbClr val="000000"/>
                </a:solidFill>
              </a:rPr>
              <a:t>.</a:t>
            </a:r>
          </a:p>
          <a:p>
            <a:pPr marL="342900" indent="-342900">
              <a:buFont typeface="+mj-lt"/>
              <a:buAutoNum type="arabicPeriod"/>
            </a:pPr>
            <a:r>
              <a:rPr lang="en-US" dirty="0">
                <a:solidFill>
                  <a:srgbClr val="000000"/>
                </a:solidFill>
              </a:rPr>
              <a:t>Multiple attacks are conducted on multiple assets. This contributes to various attribute types.</a:t>
            </a:r>
            <a:endParaRPr lang="en-GB" dirty="0">
              <a:solidFill>
                <a:srgbClr val="000000"/>
              </a:solidFill>
            </a:endParaRPr>
          </a:p>
        </p:txBody>
      </p:sp>
    </p:spTree>
    <p:extLst>
      <p:ext uri="{BB962C8B-B14F-4D97-AF65-F5344CB8AC3E}">
        <p14:creationId xmlns:p14="http://schemas.microsoft.com/office/powerpoint/2010/main" val="1814684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563770-9B21-B7D5-425B-A48F2C4B212F}"/>
              </a:ext>
            </a:extLst>
          </p:cNvPr>
          <p:cNvSpPr>
            <a:spLocks noGrp="1"/>
          </p:cNvSpPr>
          <p:nvPr>
            <p:ph type="body" sz="quarter" idx="13"/>
          </p:nvPr>
        </p:nvSpPr>
        <p:spPr>
          <a:solidFill>
            <a:schemeClr val="tx1">
              <a:lumMod val="75000"/>
            </a:schemeClr>
          </a:solidFill>
        </p:spPr>
        <p:txBody>
          <a:bodyPr/>
          <a:lstStyle/>
          <a:p>
            <a:r>
              <a:rPr lang="en-US" dirty="0"/>
              <a:t>SMALL MEDIUM BUSINESS (SMB)- CYBER PROFILING METHOD</a:t>
            </a:r>
            <a:endParaRPr lang="en-GB" dirty="0"/>
          </a:p>
          <a:p>
            <a:endParaRPr lang="en-GB" dirty="0"/>
          </a:p>
        </p:txBody>
      </p:sp>
      <p:pic>
        <p:nvPicPr>
          <p:cNvPr id="5" name="Picture 4" descr="A close-up of a number profile method&#10;&#10;Description automatically generated">
            <a:extLst>
              <a:ext uri="{FF2B5EF4-FFF2-40B4-BE49-F238E27FC236}">
                <a16:creationId xmlns:a16="http://schemas.microsoft.com/office/drawing/2014/main" id="{B0835C1E-6B02-093B-B3DB-558A92ABC4A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12800" y="685800"/>
            <a:ext cx="10566400" cy="5630322"/>
          </a:xfrm>
          <a:prstGeom prst="rect">
            <a:avLst/>
          </a:prstGeom>
        </p:spPr>
      </p:pic>
      <p:sp>
        <p:nvSpPr>
          <p:cNvPr id="3" name="TextBox 2">
            <a:extLst>
              <a:ext uri="{FF2B5EF4-FFF2-40B4-BE49-F238E27FC236}">
                <a16:creationId xmlns:a16="http://schemas.microsoft.com/office/drawing/2014/main" id="{1B8C42E7-BD30-3ED6-649B-A3D0B8156392}"/>
              </a:ext>
            </a:extLst>
          </p:cNvPr>
          <p:cNvSpPr txBox="1"/>
          <p:nvPr/>
        </p:nvSpPr>
        <p:spPr>
          <a:xfrm>
            <a:off x="1066800" y="6019800"/>
            <a:ext cx="5715000" cy="369332"/>
          </a:xfrm>
          <a:prstGeom prst="rect">
            <a:avLst/>
          </a:prstGeom>
          <a:noFill/>
        </p:spPr>
        <p:txBody>
          <a:bodyPr wrap="square" rtlCol="0">
            <a:spAutoFit/>
          </a:bodyPr>
          <a:lstStyle/>
          <a:p>
            <a:r>
              <a:rPr lang="en-US" b="1" i="1" dirty="0"/>
              <a:t>Source: SMB Cyber Profile Method by Dr. Curt Rasmussen</a:t>
            </a:r>
            <a:endParaRPr lang="en-GB" b="1" i="1" dirty="0"/>
          </a:p>
        </p:txBody>
      </p:sp>
    </p:spTree>
    <p:extLst>
      <p:ext uri="{BB962C8B-B14F-4D97-AF65-F5344CB8AC3E}">
        <p14:creationId xmlns:p14="http://schemas.microsoft.com/office/powerpoint/2010/main" val="1356119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6CAA0A-C6B3-659E-D9BE-C47F36C587C8}"/>
              </a:ext>
            </a:extLst>
          </p:cNvPr>
          <p:cNvSpPr>
            <a:spLocks noGrp="1"/>
          </p:cNvSpPr>
          <p:nvPr>
            <p:ph type="body" sz="quarter" idx="13"/>
          </p:nvPr>
        </p:nvSpPr>
        <p:spPr>
          <a:solidFill>
            <a:schemeClr val="tx1">
              <a:lumMod val="75000"/>
            </a:schemeClr>
          </a:solidFill>
        </p:spPr>
        <p:txBody>
          <a:bodyPr/>
          <a:lstStyle/>
          <a:p>
            <a:r>
              <a:rPr lang="en-US" dirty="0"/>
              <a:t>CYBER PROFILING METHOD: VERIS DATA EXPLORATION</a:t>
            </a:r>
            <a:endParaRPr lang="en-GB" dirty="0"/>
          </a:p>
        </p:txBody>
      </p:sp>
      <p:sp>
        <p:nvSpPr>
          <p:cNvPr id="3" name="Text Placeholder 2">
            <a:extLst>
              <a:ext uri="{FF2B5EF4-FFF2-40B4-BE49-F238E27FC236}">
                <a16:creationId xmlns:a16="http://schemas.microsoft.com/office/drawing/2014/main" id="{8CAD0A23-2BC1-C15F-C79E-741E5DDD608D}"/>
              </a:ext>
            </a:extLst>
          </p:cNvPr>
          <p:cNvSpPr>
            <a:spLocks noGrp="1"/>
          </p:cNvSpPr>
          <p:nvPr>
            <p:ph type="body" sz="quarter" idx="14"/>
          </p:nvPr>
        </p:nvSpPr>
        <p:spPr>
          <a:xfrm>
            <a:off x="152400" y="609600"/>
            <a:ext cx="11506200" cy="5562600"/>
          </a:xfrm>
        </p:spPr>
        <p:txBody>
          <a:bodyPr/>
          <a:lstStyle/>
          <a:p>
            <a:endParaRPr lang="en-US"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79AB02DD-6582-8940-9503-09C81AD4C625}"/>
              </a:ext>
            </a:extLst>
          </p:cNvPr>
          <p:cNvPicPr>
            <a:picLocks noChangeAspect="1"/>
          </p:cNvPicPr>
          <p:nvPr/>
        </p:nvPicPr>
        <p:blipFill>
          <a:blip r:embed="rId2"/>
          <a:stretch>
            <a:fillRect/>
          </a:stretch>
        </p:blipFill>
        <p:spPr>
          <a:xfrm>
            <a:off x="228600" y="685800"/>
            <a:ext cx="10351032" cy="1168460"/>
          </a:xfrm>
          <a:prstGeom prst="rect">
            <a:avLst/>
          </a:prstGeom>
        </p:spPr>
      </p:pic>
      <p:pic>
        <p:nvPicPr>
          <p:cNvPr id="7" name="Picture 6">
            <a:extLst>
              <a:ext uri="{FF2B5EF4-FFF2-40B4-BE49-F238E27FC236}">
                <a16:creationId xmlns:a16="http://schemas.microsoft.com/office/drawing/2014/main" id="{B65B7F2D-E4FB-D716-39A1-B1D29985FB69}"/>
              </a:ext>
            </a:extLst>
          </p:cNvPr>
          <p:cNvPicPr>
            <a:picLocks noChangeAspect="1"/>
          </p:cNvPicPr>
          <p:nvPr/>
        </p:nvPicPr>
        <p:blipFill>
          <a:blip r:embed="rId3"/>
          <a:stretch>
            <a:fillRect/>
          </a:stretch>
        </p:blipFill>
        <p:spPr>
          <a:xfrm>
            <a:off x="2057400" y="1930460"/>
            <a:ext cx="2667000" cy="4381120"/>
          </a:xfrm>
          <a:prstGeom prst="rect">
            <a:avLst/>
          </a:prstGeom>
        </p:spPr>
      </p:pic>
      <p:sp>
        <p:nvSpPr>
          <p:cNvPr id="8" name="TextBox 7">
            <a:extLst>
              <a:ext uri="{FF2B5EF4-FFF2-40B4-BE49-F238E27FC236}">
                <a16:creationId xmlns:a16="http://schemas.microsoft.com/office/drawing/2014/main" id="{E6626583-1768-A99E-BCBE-E4D53E583127}"/>
              </a:ext>
            </a:extLst>
          </p:cNvPr>
          <p:cNvSpPr txBox="1"/>
          <p:nvPr/>
        </p:nvSpPr>
        <p:spPr>
          <a:xfrm>
            <a:off x="91439" y="1960880"/>
            <a:ext cx="2103122" cy="492443"/>
          </a:xfrm>
          <a:prstGeom prst="rect">
            <a:avLst/>
          </a:prstGeom>
          <a:noFill/>
        </p:spPr>
        <p:txBody>
          <a:bodyPr wrap="square" rtlCol="0">
            <a:spAutoFit/>
          </a:bodyPr>
          <a:lstStyle/>
          <a:p>
            <a:r>
              <a:rPr lang="en-US" sz="1300" b="1" dirty="0">
                <a:solidFill>
                  <a:srgbClr val="000000"/>
                </a:solidFill>
              </a:rPr>
              <a:t>Total Attacks Based On “UNKNOWN” Motivation:</a:t>
            </a:r>
            <a:endParaRPr lang="en-GB" sz="1300" b="1" dirty="0">
              <a:solidFill>
                <a:srgbClr val="000000"/>
              </a:solidFill>
            </a:endParaRPr>
          </a:p>
        </p:txBody>
      </p:sp>
      <p:pic>
        <p:nvPicPr>
          <p:cNvPr id="10" name="Picture 9">
            <a:extLst>
              <a:ext uri="{FF2B5EF4-FFF2-40B4-BE49-F238E27FC236}">
                <a16:creationId xmlns:a16="http://schemas.microsoft.com/office/drawing/2014/main" id="{FD8FECE7-1C92-0887-2589-4B91B4A0A7F4}"/>
              </a:ext>
            </a:extLst>
          </p:cNvPr>
          <p:cNvPicPr>
            <a:picLocks noChangeAspect="1"/>
          </p:cNvPicPr>
          <p:nvPr/>
        </p:nvPicPr>
        <p:blipFill>
          <a:blip r:embed="rId4"/>
          <a:stretch>
            <a:fillRect/>
          </a:stretch>
        </p:blipFill>
        <p:spPr>
          <a:xfrm>
            <a:off x="7544176" y="1854260"/>
            <a:ext cx="3035456" cy="2863997"/>
          </a:xfrm>
          <a:prstGeom prst="rect">
            <a:avLst/>
          </a:prstGeom>
        </p:spPr>
      </p:pic>
      <p:sp>
        <p:nvSpPr>
          <p:cNvPr id="11" name="TextBox 10">
            <a:extLst>
              <a:ext uri="{FF2B5EF4-FFF2-40B4-BE49-F238E27FC236}">
                <a16:creationId xmlns:a16="http://schemas.microsoft.com/office/drawing/2014/main" id="{29B16DFC-6511-D847-4F61-8B55FFD38FED}"/>
              </a:ext>
            </a:extLst>
          </p:cNvPr>
          <p:cNvSpPr txBox="1"/>
          <p:nvPr/>
        </p:nvSpPr>
        <p:spPr>
          <a:xfrm>
            <a:off x="5181600" y="1960880"/>
            <a:ext cx="2175164" cy="492443"/>
          </a:xfrm>
          <a:prstGeom prst="rect">
            <a:avLst/>
          </a:prstGeom>
          <a:noFill/>
        </p:spPr>
        <p:txBody>
          <a:bodyPr wrap="square" rtlCol="0">
            <a:spAutoFit/>
          </a:bodyPr>
          <a:lstStyle/>
          <a:p>
            <a:r>
              <a:rPr lang="en-US" sz="1300" b="1" dirty="0">
                <a:solidFill>
                  <a:srgbClr val="000000"/>
                </a:solidFill>
              </a:rPr>
              <a:t>Total Attacks With “ESPIONAGE” Motivation:</a:t>
            </a:r>
            <a:endParaRPr lang="en-GB" sz="1300" b="1" dirty="0">
              <a:solidFill>
                <a:srgbClr val="000000"/>
              </a:solidFill>
            </a:endParaRPr>
          </a:p>
        </p:txBody>
      </p:sp>
    </p:spTree>
    <p:extLst>
      <p:ext uri="{BB962C8B-B14F-4D97-AF65-F5344CB8AC3E}">
        <p14:creationId xmlns:p14="http://schemas.microsoft.com/office/powerpoint/2010/main" val="3903578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58B56-F475-0D60-31F0-2F425D6B95C6}"/>
              </a:ext>
            </a:extLst>
          </p:cNvPr>
          <p:cNvSpPr>
            <a:spLocks noGrp="1"/>
          </p:cNvSpPr>
          <p:nvPr>
            <p:ph type="body" sz="quarter" idx="13"/>
          </p:nvPr>
        </p:nvSpPr>
        <p:spPr>
          <a:solidFill>
            <a:schemeClr val="tx1">
              <a:lumMod val="75000"/>
            </a:schemeClr>
          </a:solidFill>
        </p:spPr>
        <p:txBody>
          <a:bodyPr/>
          <a:lstStyle/>
          <a:p>
            <a:r>
              <a:rPr lang="en-US" dirty="0"/>
              <a:t>CYBER PROFILING METHOD: PROGRESS SO FAR</a:t>
            </a:r>
            <a:endParaRPr lang="en-GB" dirty="0"/>
          </a:p>
          <a:p>
            <a:endParaRPr lang="en-GB" dirty="0"/>
          </a:p>
        </p:txBody>
      </p:sp>
      <p:sp>
        <p:nvSpPr>
          <p:cNvPr id="3" name="Text Placeholder 2">
            <a:extLst>
              <a:ext uri="{FF2B5EF4-FFF2-40B4-BE49-F238E27FC236}">
                <a16:creationId xmlns:a16="http://schemas.microsoft.com/office/drawing/2014/main" id="{F3378FE4-CFCC-5782-A539-3799DFEAE926}"/>
              </a:ext>
            </a:extLst>
          </p:cNvPr>
          <p:cNvSpPr>
            <a:spLocks noGrp="1"/>
          </p:cNvSpPr>
          <p:nvPr>
            <p:ph type="body" sz="quarter" idx="14"/>
          </p:nvPr>
        </p:nvSpPr>
        <p:spPr>
          <a:xfrm>
            <a:off x="79825" y="381000"/>
            <a:ext cx="11582400" cy="5867400"/>
          </a:xfrm>
        </p:spPr>
        <p:txBody>
          <a:bodyPr/>
          <a:lstStyle/>
          <a:p>
            <a:endParaRPr lang="en-US" dirty="0"/>
          </a:p>
          <a:p>
            <a:pPr>
              <a:lnSpc>
                <a:spcPct val="150000"/>
              </a:lnSpc>
            </a:pPr>
            <a:r>
              <a:rPr lang="en-US" dirty="0">
                <a:solidFill>
                  <a:srgbClr val="000000"/>
                </a:solidFill>
              </a:rPr>
              <a:t>      </a:t>
            </a:r>
            <a:r>
              <a:rPr lang="en-US" i="1" dirty="0">
                <a:solidFill>
                  <a:srgbClr val="000000"/>
                </a:solidFill>
              </a:rPr>
              <a:t>Consequences</a:t>
            </a:r>
            <a:r>
              <a:rPr lang="en-US" dirty="0"/>
              <a:t>:  </a:t>
            </a:r>
          </a:p>
          <a:p>
            <a:pPr lvl="1">
              <a:buFont typeface="Arial" panose="020B0604020202020204" pitchFamily="34" charset="0"/>
              <a:buChar char="•"/>
            </a:pPr>
            <a:r>
              <a:rPr lang="en-US" sz="1600" dirty="0">
                <a:solidFill>
                  <a:srgbClr val="000000"/>
                </a:solidFill>
              </a:rPr>
              <a:t>The data wasn’t confidential anymore.</a:t>
            </a:r>
          </a:p>
          <a:p>
            <a:pPr lvl="1">
              <a:buFont typeface="Arial" panose="020B0604020202020204" pitchFamily="34" charset="0"/>
              <a:buChar char="•"/>
            </a:pPr>
            <a:r>
              <a:rPr lang="en-US" sz="1600" dirty="0">
                <a:solidFill>
                  <a:srgbClr val="000000"/>
                </a:solidFill>
              </a:rPr>
              <a:t>The data couldn’t generate the expected/appropriate responses.</a:t>
            </a:r>
          </a:p>
          <a:p>
            <a:pPr lvl="1">
              <a:buFont typeface="Arial" panose="020B0604020202020204" pitchFamily="34" charset="0"/>
              <a:buChar char="•"/>
            </a:pPr>
            <a:r>
              <a:rPr lang="en-US" sz="1600" dirty="0">
                <a:solidFill>
                  <a:srgbClr val="000000"/>
                </a:solidFill>
              </a:rPr>
              <a:t>The data isn’t available anymore.</a:t>
            </a:r>
          </a:p>
        </p:txBody>
      </p:sp>
      <p:pic>
        <p:nvPicPr>
          <p:cNvPr id="4" name="Picture 3">
            <a:extLst>
              <a:ext uri="{FF2B5EF4-FFF2-40B4-BE49-F238E27FC236}">
                <a16:creationId xmlns:a16="http://schemas.microsoft.com/office/drawing/2014/main" id="{8A397BD0-4B7F-4C43-79F2-64BD0CCEE822}"/>
              </a:ext>
            </a:extLst>
          </p:cNvPr>
          <p:cNvPicPr>
            <a:picLocks noChangeAspect="1"/>
          </p:cNvPicPr>
          <p:nvPr/>
        </p:nvPicPr>
        <p:blipFill>
          <a:blip r:embed="rId2"/>
          <a:stretch>
            <a:fillRect/>
          </a:stretch>
        </p:blipFill>
        <p:spPr>
          <a:xfrm>
            <a:off x="548248" y="2265220"/>
            <a:ext cx="5593514" cy="403859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CDABFE4-82AB-218B-F072-D5BCCDC61A9E}"/>
              </a:ext>
            </a:extLst>
          </p:cNvPr>
          <p:cNvPicPr>
            <a:picLocks noChangeAspect="1"/>
          </p:cNvPicPr>
          <p:nvPr/>
        </p:nvPicPr>
        <p:blipFill>
          <a:blip r:embed="rId3"/>
          <a:stretch>
            <a:fillRect/>
          </a:stretch>
        </p:blipFill>
        <p:spPr>
          <a:xfrm>
            <a:off x="6195081" y="2265220"/>
            <a:ext cx="5413825" cy="4038599"/>
          </a:xfrm>
          <a:prstGeom prst="rect">
            <a:avLst/>
          </a:prstGeom>
        </p:spPr>
      </p:pic>
      <p:sp>
        <p:nvSpPr>
          <p:cNvPr id="6" name="Text Placeholder 1">
            <a:extLst>
              <a:ext uri="{FF2B5EF4-FFF2-40B4-BE49-F238E27FC236}">
                <a16:creationId xmlns:a16="http://schemas.microsoft.com/office/drawing/2014/main" id="{C702ED84-C770-D642-1488-5633149D9138}"/>
              </a:ext>
            </a:extLst>
          </p:cNvPr>
          <p:cNvSpPr txBox="1">
            <a:spLocks/>
          </p:cNvSpPr>
          <p:nvPr/>
        </p:nvSpPr>
        <p:spPr bwMode="auto">
          <a:xfrm>
            <a:off x="406400" y="381000"/>
            <a:ext cx="10769600" cy="228600"/>
          </a:xfrm>
          <a:prstGeom prst="rect">
            <a:avLst/>
          </a:prstGeom>
          <a:solidFill>
            <a:schemeClr val="tx1">
              <a:lumMod val="7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0" rIns="91440" bIns="0" numCol="1" anchor="t" anchorCtr="0" compatLnSpc="1">
            <a:prstTxWarp prst="textNoShape">
              <a:avLst/>
            </a:prstTxWarp>
          </a:bodyPr>
          <a:lstStyle>
            <a:lvl1pPr marL="0" indent="0" algn="l" rtl="0" eaLnBrk="1" fontAlgn="base" hangingPunct="1">
              <a:spcBef>
                <a:spcPts val="0"/>
              </a:spcBef>
              <a:spcAft>
                <a:spcPct val="0"/>
              </a:spcAft>
              <a:defRPr sz="1400" b="1" i="0" cap="all" spc="120">
                <a:solidFill>
                  <a:schemeClr val="bg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r>
              <a:rPr lang="en-US" kern="0"/>
              <a:t>CYBER PROFILING METHOD: VERIS DATA EXPLORATION</a:t>
            </a:r>
            <a:endParaRPr lang="en-GB" kern="0" dirty="0"/>
          </a:p>
        </p:txBody>
      </p:sp>
    </p:spTree>
    <p:extLst>
      <p:ext uri="{BB962C8B-B14F-4D97-AF65-F5344CB8AC3E}">
        <p14:creationId xmlns:p14="http://schemas.microsoft.com/office/powerpoint/2010/main" val="781329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9A6709-0C61-37B6-2746-1C9CEFF277B7}"/>
              </a:ext>
            </a:extLst>
          </p:cNvPr>
          <p:cNvSpPr>
            <a:spLocks noGrp="1"/>
          </p:cNvSpPr>
          <p:nvPr>
            <p:ph type="body" sz="quarter" idx="13"/>
          </p:nvPr>
        </p:nvSpPr>
        <p:spPr>
          <a:solidFill>
            <a:schemeClr val="tx1">
              <a:lumMod val="75000"/>
            </a:schemeClr>
          </a:solidFill>
        </p:spPr>
        <p:txBody>
          <a:bodyPr/>
          <a:lstStyle/>
          <a:p>
            <a:r>
              <a:rPr lang="en-US" dirty="0">
                <a:ea typeface="ＭＳ Ｐゴシック"/>
              </a:rPr>
              <a:t>Mapping mutual attack techniques from mitre atlas to veris</a:t>
            </a:r>
            <a:endParaRPr lang="en-GB" dirty="0">
              <a:ea typeface="ＭＳ Ｐゴシック"/>
            </a:endParaRPr>
          </a:p>
        </p:txBody>
      </p:sp>
      <p:pic>
        <p:nvPicPr>
          <p:cNvPr id="5" name="Picture 4">
            <a:extLst>
              <a:ext uri="{FF2B5EF4-FFF2-40B4-BE49-F238E27FC236}">
                <a16:creationId xmlns:a16="http://schemas.microsoft.com/office/drawing/2014/main" id="{5F044EA3-F5F4-134E-4C47-1A3952D869F8}"/>
              </a:ext>
            </a:extLst>
          </p:cNvPr>
          <p:cNvPicPr>
            <a:picLocks noChangeAspect="1"/>
          </p:cNvPicPr>
          <p:nvPr/>
        </p:nvPicPr>
        <p:blipFill>
          <a:blip r:embed="rId2"/>
          <a:stretch>
            <a:fillRect/>
          </a:stretch>
        </p:blipFill>
        <p:spPr>
          <a:xfrm>
            <a:off x="406400" y="838200"/>
            <a:ext cx="6096000" cy="5743586"/>
          </a:xfrm>
          <a:prstGeom prst="rect">
            <a:avLst/>
          </a:prstGeom>
          <a:ln w="38100">
            <a:solidFill>
              <a:srgbClr val="000000"/>
            </a:solidFill>
          </a:ln>
        </p:spPr>
      </p:pic>
    </p:spTree>
    <p:extLst>
      <p:ext uri="{BB962C8B-B14F-4D97-AF65-F5344CB8AC3E}">
        <p14:creationId xmlns:p14="http://schemas.microsoft.com/office/powerpoint/2010/main" val="1102021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9A6709-0C61-37B6-2746-1C9CEFF277B7}"/>
              </a:ext>
            </a:extLst>
          </p:cNvPr>
          <p:cNvSpPr>
            <a:spLocks noGrp="1"/>
          </p:cNvSpPr>
          <p:nvPr>
            <p:ph type="body" sz="quarter" idx="13"/>
          </p:nvPr>
        </p:nvSpPr>
        <p:spPr>
          <a:solidFill>
            <a:schemeClr val="tx1">
              <a:lumMod val="75000"/>
            </a:schemeClr>
          </a:solidFill>
        </p:spPr>
        <p:txBody>
          <a:bodyPr/>
          <a:lstStyle/>
          <a:p>
            <a:r>
              <a:rPr lang="en-US" dirty="0">
                <a:ea typeface="ＭＳ Ｐゴシック"/>
              </a:rPr>
              <a:t>Mapping mutual attack techniques from mitre atlas to veris</a:t>
            </a:r>
            <a:endParaRPr lang="en-GB" dirty="0">
              <a:ea typeface="ＭＳ Ｐゴシック"/>
            </a:endParaRPr>
          </a:p>
        </p:txBody>
      </p:sp>
      <p:graphicFrame>
        <p:nvGraphicFramePr>
          <p:cNvPr id="3" name="Diagram 2">
            <a:extLst>
              <a:ext uri="{FF2B5EF4-FFF2-40B4-BE49-F238E27FC236}">
                <a16:creationId xmlns:a16="http://schemas.microsoft.com/office/drawing/2014/main" id="{C3B3E1E6-1233-C063-AAF3-050BEACD9C76}"/>
              </a:ext>
            </a:extLst>
          </p:cNvPr>
          <p:cNvGraphicFramePr/>
          <p:nvPr/>
        </p:nvGraphicFramePr>
        <p:xfrm>
          <a:off x="1966912" y="1004047"/>
          <a:ext cx="9209088" cy="511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Rounded Corners 16">
            <a:extLst>
              <a:ext uri="{FF2B5EF4-FFF2-40B4-BE49-F238E27FC236}">
                <a16:creationId xmlns:a16="http://schemas.microsoft.com/office/drawing/2014/main" id="{09243A09-B914-3BFA-24A2-2F1C954D1C43}"/>
              </a:ext>
            </a:extLst>
          </p:cNvPr>
          <p:cNvSpPr/>
          <p:nvPr/>
        </p:nvSpPr>
        <p:spPr>
          <a:xfrm rot="16200000">
            <a:off x="-73901" y="1174467"/>
            <a:ext cx="1584122" cy="10639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solidFill>
                  <a:schemeClr val="accent1"/>
                </a:solidFill>
              </a:rPr>
              <a:t>Mitre Atlas Techniques</a:t>
            </a:r>
          </a:p>
        </p:txBody>
      </p:sp>
      <p:sp>
        <p:nvSpPr>
          <p:cNvPr id="18" name="Rectangle: Rounded Corners 17">
            <a:extLst>
              <a:ext uri="{FF2B5EF4-FFF2-40B4-BE49-F238E27FC236}">
                <a16:creationId xmlns:a16="http://schemas.microsoft.com/office/drawing/2014/main" id="{AE1AEFB6-1E75-E72E-C273-CBF703A950AA}"/>
              </a:ext>
            </a:extLst>
          </p:cNvPr>
          <p:cNvSpPr/>
          <p:nvPr/>
        </p:nvSpPr>
        <p:spPr>
          <a:xfrm rot="16200000">
            <a:off x="-1017768" y="3887605"/>
            <a:ext cx="3505200" cy="10639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Veris Action Attacks</a:t>
            </a:r>
          </a:p>
        </p:txBody>
      </p:sp>
      <p:sp>
        <p:nvSpPr>
          <p:cNvPr id="22" name="Left Brace 21">
            <a:extLst>
              <a:ext uri="{FF2B5EF4-FFF2-40B4-BE49-F238E27FC236}">
                <a16:creationId xmlns:a16="http://schemas.microsoft.com/office/drawing/2014/main" id="{F16B89B0-991B-63DC-0667-1B1F57BE49AE}"/>
              </a:ext>
            </a:extLst>
          </p:cNvPr>
          <p:cNvSpPr/>
          <p:nvPr/>
        </p:nvSpPr>
        <p:spPr>
          <a:xfrm>
            <a:off x="1447800" y="990600"/>
            <a:ext cx="381000" cy="150792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Left Brace 22">
            <a:extLst>
              <a:ext uri="{FF2B5EF4-FFF2-40B4-BE49-F238E27FC236}">
                <a16:creationId xmlns:a16="http://schemas.microsoft.com/office/drawing/2014/main" id="{1845C235-852D-0F9D-C01A-31A86F30B04B}"/>
              </a:ext>
            </a:extLst>
          </p:cNvPr>
          <p:cNvSpPr/>
          <p:nvPr/>
        </p:nvSpPr>
        <p:spPr>
          <a:xfrm>
            <a:off x="1426369" y="2605480"/>
            <a:ext cx="381000" cy="356672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1603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lumMod val="75000"/>
            </a:schemeClr>
          </a:solidFill>
        </p:spPr>
        <p:txBody>
          <a:bodyPr/>
          <a:lstStyle/>
          <a:p>
            <a:r>
              <a:rPr lang="en-US" dirty="0">
                <a:ea typeface="ＭＳ Ｐゴシック"/>
              </a:rPr>
              <a:t>Application of Lorenz's Curves for Risk Profiling</a:t>
            </a:r>
            <a:endParaRPr lang="en-US" dirty="0"/>
          </a:p>
        </p:txBody>
      </p:sp>
      <p:pic>
        <p:nvPicPr>
          <p:cNvPr id="1026" name="Picture 2">
            <a:extLst>
              <a:ext uri="{FF2B5EF4-FFF2-40B4-BE49-F238E27FC236}">
                <a16:creationId xmlns:a16="http://schemas.microsoft.com/office/drawing/2014/main" id="{5D085B94-5BF4-A22D-5531-70F64E7A0A8E}"/>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2393" y="685800"/>
            <a:ext cx="9273381" cy="3782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CA1C54-0FE4-8CE5-B2B1-1775737E895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96953" y="2743200"/>
            <a:ext cx="3733800" cy="3733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41C21B4-B203-56F0-8980-B8F7F4F389AE}"/>
              </a:ext>
            </a:extLst>
          </p:cNvPr>
          <p:cNvSpPr txBox="1"/>
          <p:nvPr/>
        </p:nvSpPr>
        <p:spPr>
          <a:xfrm>
            <a:off x="6553200" y="4918547"/>
            <a:ext cx="2266544" cy="369332"/>
          </a:xfrm>
          <a:prstGeom prst="rect">
            <a:avLst/>
          </a:prstGeom>
          <a:noFill/>
          <a:ln>
            <a:solidFill>
              <a:sysClr val="windowText" lastClr="000000"/>
            </a:solidFill>
          </a:ln>
        </p:spPr>
        <p:txBody>
          <a:bodyPr wrap="square" rtlCol="0">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algn="ctr"/>
            <a:r>
              <a:rPr lang="en-US" dirty="0"/>
              <a:t>Gini Index : (A)/(A+B)</a:t>
            </a:r>
          </a:p>
        </p:txBody>
      </p:sp>
    </p:spTree>
    <p:extLst>
      <p:ext uri="{BB962C8B-B14F-4D97-AF65-F5344CB8AC3E}">
        <p14:creationId xmlns:p14="http://schemas.microsoft.com/office/powerpoint/2010/main" val="4022875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0CF2FD-F981-E106-964D-E4BD57347CEC}"/>
              </a:ext>
            </a:extLst>
          </p:cNvPr>
          <p:cNvSpPr>
            <a:spLocks noGrp="1"/>
          </p:cNvSpPr>
          <p:nvPr>
            <p:ph type="body" sz="quarter" idx="13"/>
          </p:nvPr>
        </p:nvSpPr>
        <p:spPr>
          <a:solidFill>
            <a:schemeClr val="tx1">
              <a:lumMod val="75000"/>
            </a:schemeClr>
          </a:solidFill>
        </p:spPr>
        <p:txBody>
          <a:bodyPr/>
          <a:lstStyle/>
          <a:p>
            <a:r>
              <a:rPr lang="en-GB">
                <a:ea typeface="ＭＳ Ｐゴシック"/>
              </a:rPr>
              <a:t>Lorenz Curve &amp; GINI INDEX</a:t>
            </a:r>
            <a:endParaRPr lang="en-GB" dirty="0"/>
          </a:p>
        </p:txBody>
      </p:sp>
      <p:pic>
        <p:nvPicPr>
          <p:cNvPr id="5" name="Picture 4" descr="A screenshot of a computer screen&#10;&#10;Description automatically generated">
            <a:extLst>
              <a:ext uri="{FF2B5EF4-FFF2-40B4-BE49-F238E27FC236}">
                <a16:creationId xmlns:a16="http://schemas.microsoft.com/office/drawing/2014/main" id="{EE0AC4F7-F0E0-2A06-7E07-A0F5BF5A2B57}"/>
              </a:ext>
            </a:extLst>
          </p:cNvPr>
          <p:cNvPicPr>
            <a:picLocks noChangeAspect="1"/>
          </p:cNvPicPr>
          <p:nvPr/>
        </p:nvPicPr>
        <p:blipFill>
          <a:blip r:embed="rId2"/>
          <a:stretch>
            <a:fillRect/>
          </a:stretch>
        </p:blipFill>
        <p:spPr>
          <a:xfrm>
            <a:off x="474453" y="809874"/>
            <a:ext cx="10696754" cy="1816441"/>
          </a:xfrm>
          <a:prstGeom prst="rect">
            <a:avLst/>
          </a:prstGeom>
        </p:spPr>
      </p:pic>
      <p:pic>
        <p:nvPicPr>
          <p:cNvPr id="11" name="Picture 10">
            <a:extLst>
              <a:ext uri="{FF2B5EF4-FFF2-40B4-BE49-F238E27FC236}">
                <a16:creationId xmlns:a16="http://schemas.microsoft.com/office/drawing/2014/main" id="{9C8A3FFB-9104-C991-FD07-28F96DDBAE05}"/>
              </a:ext>
            </a:extLst>
          </p:cNvPr>
          <p:cNvPicPr>
            <a:picLocks noChangeAspect="1"/>
          </p:cNvPicPr>
          <p:nvPr/>
        </p:nvPicPr>
        <p:blipFill>
          <a:blip r:embed="rId3"/>
          <a:stretch>
            <a:fillRect/>
          </a:stretch>
        </p:blipFill>
        <p:spPr>
          <a:xfrm>
            <a:off x="2584330" y="2850491"/>
            <a:ext cx="6477000" cy="3486150"/>
          </a:xfrm>
          <a:prstGeom prst="rect">
            <a:avLst/>
          </a:prstGeom>
        </p:spPr>
      </p:pic>
      <p:sp>
        <p:nvSpPr>
          <p:cNvPr id="15" name="Rectangle 14">
            <a:extLst>
              <a:ext uri="{FF2B5EF4-FFF2-40B4-BE49-F238E27FC236}">
                <a16:creationId xmlns:a16="http://schemas.microsoft.com/office/drawing/2014/main" id="{DF3A0FB1-48A7-9C5A-D348-C7B21CE4DBE2}"/>
              </a:ext>
            </a:extLst>
          </p:cNvPr>
          <p:cNvSpPr/>
          <p:nvPr/>
        </p:nvSpPr>
        <p:spPr>
          <a:xfrm>
            <a:off x="10156984" y="795701"/>
            <a:ext cx="1078301" cy="373811"/>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97AA8E5-A511-A46F-71EE-9A5A28EF1F0F}"/>
              </a:ext>
            </a:extLst>
          </p:cNvPr>
          <p:cNvCxnSpPr/>
          <p:nvPr/>
        </p:nvCxnSpPr>
        <p:spPr>
          <a:xfrm flipH="1">
            <a:off x="8103258" y="4191179"/>
            <a:ext cx="2493035" cy="86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935F70-620E-63A3-770E-2FA59C2EA722}"/>
              </a:ext>
            </a:extLst>
          </p:cNvPr>
          <p:cNvCxnSpPr/>
          <p:nvPr/>
        </p:nvCxnSpPr>
        <p:spPr>
          <a:xfrm flipH="1">
            <a:off x="10618399" y="1171035"/>
            <a:ext cx="34505" cy="3027872"/>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407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80BB9-BBF8-D665-5996-7273476B22C2}"/>
              </a:ext>
            </a:extLst>
          </p:cNvPr>
          <p:cNvSpPr>
            <a:spLocks noGrp="1"/>
          </p:cNvSpPr>
          <p:nvPr>
            <p:ph type="body" sz="quarter" idx="13"/>
          </p:nvPr>
        </p:nvSpPr>
        <p:spPr>
          <a:solidFill>
            <a:schemeClr val="tx1">
              <a:lumMod val="75000"/>
            </a:schemeClr>
          </a:solidFill>
        </p:spPr>
        <p:txBody>
          <a:bodyPr/>
          <a:lstStyle/>
          <a:p>
            <a:r>
              <a:rPr lang="en-US" dirty="0"/>
              <a:t>UNDERSTANDING CYBER SECURITY</a:t>
            </a:r>
            <a:endParaRPr lang="en-GB" dirty="0"/>
          </a:p>
        </p:txBody>
      </p:sp>
      <p:pic>
        <p:nvPicPr>
          <p:cNvPr id="5" name="Picture 4" descr="A circular diagram with text and symbols&#10;&#10;Description automatically generated">
            <a:extLst>
              <a:ext uri="{FF2B5EF4-FFF2-40B4-BE49-F238E27FC236}">
                <a16:creationId xmlns:a16="http://schemas.microsoft.com/office/drawing/2014/main" id="{C793F2FA-C152-A0A7-6971-D720BDAD26C9}"/>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20028" r="19888"/>
          <a:stretch/>
        </p:blipFill>
        <p:spPr>
          <a:xfrm>
            <a:off x="406400" y="1266716"/>
            <a:ext cx="4619336" cy="4324568"/>
          </a:xfrm>
          <a:prstGeom prst="rect">
            <a:avLst/>
          </a:prstGeom>
          <a:effectLst>
            <a:outerShdw blurRad="50800" dist="38100" dir="5400000" algn="t" rotWithShape="0">
              <a:prstClr val="black">
                <a:alpha val="40000"/>
              </a:prstClr>
            </a:outerShdw>
          </a:effectLst>
        </p:spPr>
      </p:pic>
      <p:sp>
        <p:nvSpPr>
          <p:cNvPr id="6" name="Rectangle: Rounded Corners 5">
            <a:extLst>
              <a:ext uri="{FF2B5EF4-FFF2-40B4-BE49-F238E27FC236}">
                <a16:creationId xmlns:a16="http://schemas.microsoft.com/office/drawing/2014/main" id="{23D5AF80-702E-5372-BB46-2CC3AA5BF172}"/>
              </a:ext>
            </a:extLst>
          </p:cNvPr>
          <p:cNvSpPr/>
          <p:nvPr/>
        </p:nvSpPr>
        <p:spPr>
          <a:xfrm>
            <a:off x="5363111" y="994877"/>
            <a:ext cx="5486400" cy="838200"/>
          </a:xfrm>
          <a:prstGeom prst="roundRect">
            <a:avLst/>
          </a:prstGeom>
          <a:solidFill>
            <a:schemeClr val="bg1">
              <a:lumMod val="95000"/>
            </a:schemeClr>
          </a:solidFill>
          <a:ln>
            <a:solidFill>
              <a:srgbClr val="00206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Stage-1: Identify</a:t>
            </a:r>
            <a:r>
              <a:rPr lang="en-US" dirty="0">
                <a:solidFill>
                  <a:srgbClr val="000000"/>
                </a:solidFill>
              </a:rPr>
              <a:t>- Know your system, assets, and adversaries who may attack. Be vigilant!</a:t>
            </a:r>
            <a:endParaRPr lang="en-GB" dirty="0">
              <a:solidFill>
                <a:srgbClr val="000000"/>
              </a:solidFill>
            </a:endParaRPr>
          </a:p>
        </p:txBody>
      </p:sp>
      <p:sp>
        <p:nvSpPr>
          <p:cNvPr id="7" name="Rectangle: Rounded Corners 6">
            <a:extLst>
              <a:ext uri="{FF2B5EF4-FFF2-40B4-BE49-F238E27FC236}">
                <a16:creationId xmlns:a16="http://schemas.microsoft.com/office/drawing/2014/main" id="{5F646731-389C-2964-018D-904C5934029E}"/>
              </a:ext>
            </a:extLst>
          </p:cNvPr>
          <p:cNvSpPr/>
          <p:nvPr/>
        </p:nvSpPr>
        <p:spPr>
          <a:xfrm>
            <a:off x="5375097" y="1987190"/>
            <a:ext cx="5486400" cy="838200"/>
          </a:xfrm>
          <a:prstGeom prst="roundRect">
            <a:avLst/>
          </a:prstGeom>
          <a:solidFill>
            <a:schemeClr val="bg1">
              <a:lumMod val="95000"/>
            </a:schemeClr>
          </a:solidFill>
          <a:ln>
            <a:solidFill>
              <a:srgbClr val="00206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Stage-2: Protect</a:t>
            </a:r>
            <a:r>
              <a:rPr lang="en-US" dirty="0">
                <a:solidFill>
                  <a:srgbClr val="000000"/>
                </a:solidFill>
              </a:rPr>
              <a:t>- Take steps to defend your data. Limit the impact of an attack.</a:t>
            </a:r>
            <a:endParaRPr lang="en-GB" dirty="0">
              <a:solidFill>
                <a:srgbClr val="000000"/>
              </a:solidFill>
            </a:endParaRPr>
          </a:p>
        </p:txBody>
      </p:sp>
      <p:sp>
        <p:nvSpPr>
          <p:cNvPr id="8" name="Rectangle: Rounded Corners 7">
            <a:extLst>
              <a:ext uri="{FF2B5EF4-FFF2-40B4-BE49-F238E27FC236}">
                <a16:creationId xmlns:a16="http://schemas.microsoft.com/office/drawing/2014/main" id="{DF4A62D9-7FFD-F651-DE49-7F07D033E49D}"/>
              </a:ext>
            </a:extLst>
          </p:cNvPr>
          <p:cNvSpPr/>
          <p:nvPr/>
        </p:nvSpPr>
        <p:spPr>
          <a:xfrm>
            <a:off x="5363111" y="2979503"/>
            <a:ext cx="5486400" cy="838200"/>
          </a:xfrm>
          <a:prstGeom prst="roundRect">
            <a:avLst/>
          </a:prstGeom>
          <a:solidFill>
            <a:schemeClr val="bg1">
              <a:lumMod val="95000"/>
            </a:schemeClr>
          </a:solidFill>
          <a:ln>
            <a:solidFill>
              <a:srgbClr val="00206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Stage-3: Detect</a:t>
            </a:r>
            <a:r>
              <a:rPr lang="en-US" dirty="0">
                <a:solidFill>
                  <a:srgbClr val="000000"/>
                </a:solidFill>
              </a:rPr>
              <a:t>- Discovering breaches and always assume that attack/breach is inevitable.</a:t>
            </a:r>
            <a:endParaRPr lang="en-GB" dirty="0">
              <a:solidFill>
                <a:srgbClr val="000000"/>
              </a:solidFill>
            </a:endParaRPr>
          </a:p>
        </p:txBody>
      </p:sp>
      <p:sp>
        <p:nvSpPr>
          <p:cNvPr id="9" name="Rectangle: Rounded Corners 8">
            <a:extLst>
              <a:ext uri="{FF2B5EF4-FFF2-40B4-BE49-F238E27FC236}">
                <a16:creationId xmlns:a16="http://schemas.microsoft.com/office/drawing/2014/main" id="{04893E85-D4ED-8ED3-811F-16A1C700BF94}"/>
              </a:ext>
            </a:extLst>
          </p:cNvPr>
          <p:cNvSpPr/>
          <p:nvPr/>
        </p:nvSpPr>
        <p:spPr>
          <a:xfrm>
            <a:off x="5354549" y="3971816"/>
            <a:ext cx="5486400" cy="838200"/>
          </a:xfrm>
          <a:prstGeom prst="roundRect">
            <a:avLst/>
          </a:prstGeom>
          <a:solidFill>
            <a:schemeClr val="bg1">
              <a:lumMod val="95000"/>
            </a:schemeClr>
          </a:solidFill>
          <a:ln>
            <a:solidFill>
              <a:srgbClr val="00206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Stage-4: Respond</a:t>
            </a:r>
            <a:r>
              <a:rPr lang="en-US" dirty="0">
                <a:solidFill>
                  <a:srgbClr val="000000"/>
                </a:solidFill>
              </a:rPr>
              <a:t>- Get hold of the attack and mitigate the impact. Halt lateral movement in the network.</a:t>
            </a:r>
            <a:endParaRPr lang="en-GB" dirty="0">
              <a:solidFill>
                <a:srgbClr val="000000"/>
              </a:solidFill>
            </a:endParaRPr>
          </a:p>
        </p:txBody>
      </p:sp>
      <p:sp>
        <p:nvSpPr>
          <p:cNvPr id="10" name="Rectangle: Rounded Corners 9">
            <a:extLst>
              <a:ext uri="{FF2B5EF4-FFF2-40B4-BE49-F238E27FC236}">
                <a16:creationId xmlns:a16="http://schemas.microsoft.com/office/drawing/2014/main" id="{79F1C07F-8CA2-151C-E0A3-ED6A6D837B4E}"/>
              </a:ext>
            </a:extLst>
          </p:cNvPr>
          <p:cNvSpPr/>
          <p:nvPr/>
        </p:nvSpPr>
        <p:spPr>
          <a:xfrm>
            <a:off x="5375097" y="4964129"/>
            <a:ext cx="5486400" cy="838200"/>
          </a:xfrm>
          <a:prstGeom prst="roundRect">
            <a:avLst/>
          </a:prstGeom>
          <a:solidFill>
            <a:schemeClr val="bg1">
              <a:lumMod val="95000"/>
            </a:schemeClr>
          </a:solidFill>
          <a:ln>
            <a:solidFill>
              <a:srgbClr val="00206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Stage-5: Recover</a:t>
            </a:r>
            <a:r>
              <a:rPr lang="en-US" dirty="0">
                <a:solidFill>
                  <a:srgbClr val="000000"/>
                </a:solidFill>
              </a:rPr>
              <a:t>- Set up network system, restore functionality. Use back-up systems (if available) for normal operation.</a:t>
            </a:r>
            <a:endParaRPr lang="en-GB" dirty="0">
              <a:solidFill>
                <a:srgbClr val="000000"/>
              </a:solidFill>
            </a:endParaRPr>
          </a:p>
        </p:txBody>
      </p:sp>
    </p:spTree>
    <p:extLst>
      <p:ext uri="{BB962C8B-B14F-4D97-AF65-F5344CB8AC3E}">
        <p14:creationId xmlns:p14="http://schemas.microsoft.com/office/powerpoint/2010/main" val="2689980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DDF0B-EF94-0500-87B7-24140922321E}"/>
              </a:ext>
            </a:extLst>
          </p:cNvPr>
          <p:cNvSpPr>
            <a:spLocks noGrp="1"/>
          </p:cNvSpPr>
          <p:nvPr>
            <p:ph type="body" sz="quarter" idx="13"/>
          </p:nvPr>
        </p:nvSpPr>
        <p:spPr>
          <a:solidFill>
            <a:schemeClr val="tx1">
              <a:lumMod val="75000"/>
            </a:schemeClr>
          </a:solidFill>
        </p:spPr>
        <p:txBody>
          <a:bodyPr/>
          <a:lstStyle/>
          <a:p>
            <a:r>
              <a:rPr lang="en-US" dirty="0"/>
              <a:t>RISK ASSESSMENT FRAMEWORK</a:t>
            </a:r>
            <a:endParaRPr lang="en-GB" dirty="0"/>
          </a:p>
        </p:txBody>
      </p:sp>
      <p:sp>
        <p:nvSpPr>
          <p:cNvPr id="3" name="Text Placeholder 2">
            <a:extLst>
              <a:ext uri="{FF2B5EF4-FFF2-40B4-BE49-F238E27FC236}">
                <a16:creationId xmlns:a16="http://schemas.microsoft.com/office/drawing/2014/main" id="{8E80BD75-D1BB-7FD9-12BB-05063BD0970E}"/>
              </a:ext>
            </a:extLst>
          </p:cNvPr>
          <p:cNvSpPr>
            <a:spLocks noGrp="1"/>
          </p:cNvSpPr>
          <p:nvPr>
            <p:ph type="body" sz="quarter" idx="14"/>
          </p:nvPr>
        </p:nvSpPr>
        <p:spPr>
          <a:xfrm>
            <a:off x="152400" y="609600"/>
            <a:ext cx="11582400" cy="5867400"/>
          </a:xfrm>
        </p:spPr>
        <p:txBody>
          <a:bodyPr/>
          <a:lstStyle/>
          <a:p>
            <a:endParaRPr lang="en-GB" dirty="0"/>
          </a:p>
        </p:txBody>
      </p:sp>
      <p:pic>
        <p:nvPicPr>
          <p:cNvPr id="6" name="Picture 5" descr="A diagram of a diagram&#10;&#10;Description automatically generated">
            <a:extLst>
              <a:ext uri="{FF2B5EF4-FFF2-40B4-BE49-F238E27FC236}">
                <a16:creationId xmlns:a16="http://schemas.microsoft.com/office/drawing/2014/main" id="{649444F4-35E3-3EE4-B73C-A958A46CE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581247"/>
            <a:ext cx="11353800" cy="3695505"/>
          </a:xfrm>
          <a:prstGeom prst="rect">
            <a:avLst/>
          </a:prstGeom>
        </p:spPr>
      </p:pic>
    </p:spTree>
    <p:extLst>
      <p:ext uri="{BB962C8B-B14F-4D97-AF65-F5344CB8AC3E}">
        <p14:creationId xmlns:p14="http://schemas.microsoft.com/office/powerpoint/2010/main" val="3770050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B00B52-DA4B-C051-6935-23E737043F2C}"/>
              </a:ext>
            </a:extLst>
          </p:cNvPr>
          <p:cNvSpPr>
            <a:spLocks noGrp="1"/>
          </p:cNvSpPr>
          <p:nvPr>
            <p:ph type="body" sz="quarter" idx="13"/>
          </p:nvPr>
        </p:nvSpPr>
        <p:spPr>
          <a:xfrm>
            <a:off x="381000" y="136989"/>
            <a:ext cx="10769600" cy="228600"/>
          </a:xfrm>
          <a:solidFill>
            <a:srgbClr val="116020"/>
          </a:solidFill>
        </p:spPr>
        <p:txBody>
          <a:bodyPr/>
          <a:lstStyle/>
          <a:p>
            <a:r>
              <a:rPr lang="en-US" dirty="0"/>
              <a:t>SUMMARY</a:t>
            </a:r>
            <a:endParaRPr lang="en-GB" dirty="0"/>
          </a:p>
        </p:txBody>
      </p:sp>
      <p:sp>
        <p:nvSpPr>
          <p:cNvPr id="3" name="Text Placeholder 2">
            <a:extLst>
              <a:ext uri="{FF2B5EF4-FFF2-40B4-BE49-F238E27FC236}">
                <a16:creationId xmlns:a16="http://schemas.microsoft.com/office/drawing/2014/main" id="{F60ADFE4-3FDA-C4A6-F6E4-E71DA701DBB4}"/>
              </a:ext>
            </a:extLst>
          </p:cNvPr>
          <p:cNvSpPr>
            <a:spLocks noGrp="1"/>
          </p:cNvSpPr>
          <p:nvPr>
            <p:ph type="body" sz="quarter" idx="14"/>
          </p:nvPr>
        </p:nvSpPr>
        <p:spPr>
          <a:xfrm>
            <a:off x="76200" y="609600"/>
            <a:ext cx="11709400" cy="5867400"/>
          </a:xfrm>
        </p:spPr>
        <p:txBody>
          <a:bodyPr/>
          <a:lstStyle/>
          <a:p>
            <a:pPr>
              <a:buFontTx/>
              <a:buChar char="-"/>
            </a:pPr>
            <a:r>
              <a:rPr lang="en-US" sz="2800" dirty="0"/>
              <a:t>KEY TAKEAWAYS AND INSIGHST</a:t>
            </a:r>
          </a:p>
          <a:p>
            <a:pPr>
              <a:buFontTx/>
              <a:buChar char="-"/>
            </a:pPr>
            <a:endParaRPr lang="en-GB" sz="2800" dirty="0"/>
          </a:p>
          <a:p>
            <a:pPr marL="0" indent="0"/>
            <a:endParaRPr lang="en-US" sz="2800" dirty="0"/>
          </a:p>
          <a:p>
            <a:pPr marL="0" indent="0"/>
            <a:endParaRPr lang="en-US" sz="2800" dirty="0"/>
          </a:p>
        </p:txBody>
      </p:sp>
      <p:sp>
        <p:nvSpPr>
          <p:cNvPr id="4" name="Rectangle: Rounded Corners 3">
            <a:extLst>
              <a:ext uri="{FF2B5EF4-FFF2-40B4-BE49-F238E27FC236}">
                <a16:creationId xmlns:a16="http://schemas.microsoft.com/office/drawing/2014/main" id="{6D21139F-5E2B-724A-FAB9-89CA6BA5B18F}"/>
              </a:ext>
            </a:extLst>
          </p:cNvPr>
          <p:cNvSpPr/>
          <p:nvPr/>
        </p:nvSpPr>
        <p:spPr>
          <a:xfrm>
            <a:off x="609600" y="1282358"/>
            <a:ext cx="3179708" cy="12192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70C0"/>
                </a:solidFill>
                <a:effectLst>
                  <a:outerShdw blurRad="38100" dist="38100" dir="2700000" algn="tl">
                    <a:srgbClr val="000000">
                      <a:alpha val="43137"/>
                    </a:srgbClr>
                  </a:outerShdw>
                </a:effectLst>
                <a:latin typeface="Calibri"/>
                <a:ea typeface="ＭＳ Ｐゴシック"/>
              </a:rPr>
              <a:t>INCEPTION</a:t>
            </a:r>
          </a:p>
          <a:p>
            <a:pPr algn="ctr"/>
            <a:r>
              <a:rPr lang="en-US" dirty="0">
                <a:solidFill>
                  <a:srgbClr val="000000"/>
                </a:solidFill>
                <a:latin typeface="Calibri"/>
                <a:ea typeface="ＭＳ Ｐゴシック"/>
              </a:rPr>
              <a:t>The study introduces a security and risk perspective on Large Language Model.</a:t>
            </a:r>
          </a:p>
        </p:txBody>
      </p:sp>
      <p:sp>
        <p:nvSpPr>
          <p:cNvPr id="5" name="Rectangle: Rounded Corners 4">
            <a:extLst>
              <a:ext uri="{FF2B5EF4-FFF2-40B4-BE49-F238E27FC236}">
                <a16:creationId xmlns:a16="http://schemas.microsoft.com/office/drawing/2014/main" id="{A929493E-2F1C-4BE3-8598-BF049984E803}"/>
              </a:ext>
            </a:extLst>
          </p:cNvPr>
          <p:cNvSpPr/>
          <p:nvPr/>
        </p:nvSpPr>
        <p:spPr>
          <a:xfrm>
            <a:off x="808947" y="2853402"/>
            <a:ext cx="3002622" cy="1524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lumMod val="60000"/>
                    <a:lumOff val="40000"/>
                  </a:schemeClr>
                </a:solidFill>
                <a:effectLst>
                  <a:outerShdw blurRad="38100" dist="38100" dir="2700000" algn="tl">
                    <a:srgbClr val="000000">
                      <a:alpha val="43137"/>
                    </a:srgbClr>
                  </a:outerShdw>
                </a:effectLst>
                <a:latin typeface="Calibri"/>
                <a:ea typeface="ＭＳ Ｐゴシック"/>
              </a:rPr>
              <a:t>LITERATURE SURVEY</a:t>
            </a:r>
          </a:p>
          <a:p>
            <a:pPr algn="ctr"/>
            <a:r>
              <a:rPr lang="en-US" dirty="0">
                <a:solidFill>
                  <a:srgbClr val="000000"/>
                </a:solidFill>
                <a:latin typeface="Calibri"/>
                <a:ea typeface="ＭＳ Ｐゴシック"/>
              </a:rPr>
              <a:t>Referring to a considerable number of resources, we gathered information on LLM attack incidents.</a:t>
            </a:r>
          </a:p>
        </p:txBody>
      </p:sp>
      <p:sp>
        <p:nvSpPr>
          <p:cNvPr id="6" name="Rectangle: Rounded Corners 5">
            <a:extLst>
              <a:ext uri="{FF2B5EF4-FFF2-40B4-BE49-F238E27FC236}">
                <a16:creationId xmlns:a16="http://schemas.microsoft.com/office/drawing/2014/main" id="{A3BDBCC9-2187-953A-E4D2-4332CE8CF16C}"/>
              </a:ext>
            </a:extLst>
          </p:cNvPr>
          <p:cNvSpPr/>
          <p:nvPr/>
        </p:nvSpPr>
        <p:spPr>
          <a:xfrm>
            <a:off x="808946" y="4868302"/>
            <a:ext cx="4179867" cy="138009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5">
                    <a:lumMod val="75000"/>
                  </a:schemeClr>
                </a:solidFill>
                <a:latin typeface="Calibri"/>
                <a:ea typeface="ＭＳ Ｐゴシック"/>
              </a:rPr>
              <a:t>DATASETS AND FRAMEWORKS</a:t>
            </a:r>
          </a:p>
          <a:p>
            <a:pPr algn="ctr"/>
            <a:r>
              <a:rPr lang="en-US" dirty="0">
                <a:solidFill>
                  <a:srgbClr val="000000"/>
                </a:solidFill>
                <a:latin typeface="Calibri"/>
                <a:ea typeface="ＭＳ Ｐゴシック"/>
              </a:rPr>
              <a:t>Introduction of notable data resources such as to VERIS, MITRE ATLAS, and CENSUS (SUSB) provided evidence on multiple cyber security incidents. </a:t>
            </a:r>
          </a:p>
        </p:txBody>
      </p:sp>
      <p:sp>
        <p:nvSpPr>
          <p:cNvPr id="7" name="Rectangle: Rounded Corners 6">
            <a:extLst>
              <a:ext uri="{FF2B5EF4-FFF2-40B4-BE49-F238E27FC236}">
                <a16:creationId xmlns:a16="http://schemas.microsoft.com/office/drawing/2014/main" id="{68D7D2C8-9395-343F-0483-33238F0B1657}"/>
              </a:ext>
            </a:extLst>
          </p:cNvPr>
          <p:cNvSpPr/>
          <p:nvPr/>
        </p:nvSpPr>
        <p:spPr>
          <a:xfrm>
            <a:off x="8970336" y="2355251"/>
            <a:ext cx="2412715" cy="235112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a:ea typeface="ＭＳ Ｐゴシック"/>
              </a:rPr>
              <a:t>Integration, pre-processing, exploratory analysis of the datasets shed light on quantifiable measures of cyber security incidents.</a:t>
            </a:r>
          </a:p>
        </p:txBody>
      </p:sp>
      <p:sp>
        <p:nvSpPr>
          <p:cNvPr id="8" name="Rectangle: Rounded Corners 7">
            <a:extLst>
              <a:ext uri="{FF2B5EF4-FFF2-40B4-BE49-F238E27FC236}">
                <a16:creationId xmlns:a16="http://schemas.microsoft.com/office/drawing/2014/main" id="{CD7EB4B3-DAEA-3236-527E-913552D8646A}"/>
              </a:ext>
            </a:extLst>
          </p:cNvPr>
          <p:cNvSpPr/>
          <p:nvPr/>
        </p:nvSpPr>
        <p:spPr>
          <a:xfrm>
            <a:off x="4267198" y="2641323"/>
            <a:ext cx="4419601" cy="19335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a:ea typeface="ＭＳ Ｐゴシック"/>
              </a:rPr>
              <a:t>The risk framework provides a foundation and a crucial step to measure vulnerabilities across NAICS industries. </a:t>
            </a:r>
            <a:r>
              <a:rPr lang="en-US" b="1" i="1" dirty="0">
                <a:solidFill>
                  <a:srgbClr val="000000"/>
                </a:solidFill>
                <a:latin typeface="Calibri"/>
                <a:ea typeface="ＭＳ Ｐゴシック"/>
              </a:rPr>
              <a:t>Education</a:t>
            </a:r>
            <a:r>
              <a:rPr lang="en-US" dirty="0">
                <a:solidFill>
                  <a:srgbClr val="000000"/>
                </a:solidFill>
                <a:latin typeface="Calibri"/>
                <a:ea typeface="ＭＳ Ｐゴシック"/>
              </a:rPr>
              <a:t> and </a:t>
            </a:r>
            <a:r>
              <a:rPr lang="en-US" b="1" i="1" dirty="0">
                <a:solidFill>
                  <a:srgbClr val="000000"/>
                </a:solidFill>
                <a:latin typeface="Calibri"/>
                <a:ea typeface="ＭＳ Ｐゴシック"/>
              </a:rPr>
              <a:t>Finance</a:t>
            </a:r>
            <a:r>
              <a:rPr lang="en-US" dirty="0">
                <a:solidFill>
                  <a:srgbClr val="000000"/>
                </a:solidFill>
                <a:latin typeface="Calibri"/>
                <a:ea typeface="ＭＳ Ｐゴシック"/>
              </a:rPr>
              <a:t> are the most vulnerable industries to LLM attacks.</a:t>
            </a:r>
          </a:p>
        </p:txBody>
      </p:sp>
      <p:sp>
        <p:nvSpPr>
          <p:cNvPr id="9" name="Rectangle: Rounded Corners 8">
            <a:extLst>
              <a:ext uri="{FF2B5EF4-FFF2-40B4-BE49-F238E27FC236}">
                <a16:creationId xmlns:a16="http://schemas.microsoft.com/office/drawing/2014/main" id="{F3C78ABE-21E1-A6A7-0F72-C894A31E317A}"/>
              </a:ext>
            </a:extLst>
          </p:cNvPr>
          <p:cNvSpPr/>
          <p:nvPr/>
        </p:nvSpPr>
        <p:spPr>
          <a:xfrm>
            <a:off x="5334000" y="4837856"/>
            <a:ext cx="6106414" cy="14105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a:ea typeface="ＭＳ Ｐゴシック"/>
              </a:rPr>
              <a:t>Incorporating the CENSUS data, we provided risk visualization across US states for all businesses and industries. States such as </a:t>
            </a:r>
            <a:r>
              <a:rPr lang="en-US" b="1" i="1" dirty="0">
                <a:solidFill>
                  <a:srgbClr val="000000"/>
                </a:solidFill>
                <a:latin typeface="Calibri"/>
                <a:ea typeface="ＭＳ Ｐゴシック"/>
              </a:rPr>
              <a:t>California, Texas, and New York </a:t>
            </a:r>
            <a:r>
              <a:rPr lang="en-US" dirty="0">
                <a:solidFill>
                  <a:srgbClr val="000000"/>
                </a:solidFill>
                <a:latin typeface="Calibri"/>
                <a:ea typeface="ＭＳ Ｐゴシック"/>
              </a:rPr>
              <a:t>are prone to attacks.</a:t>
            </a:r>
          </a:p>
        </p:txBody>
      </p:sp>
      <p:sp>
        <p:nvSpPr>
          <p:cNvPr id="10" name="Rectangle: Rounded Corners 9">
            <a:extLst>
              <a:ext uri="{FF2B5EF4-FFF2-40B4-BE49-F238E27FC236}">
                <a16:creationId xmlns:a16="http://schemas.microsoft.com/office/drawing/2014/main" id="{EBE4A619-8BB5-7810-FCA7-8F506D9A919A}"/>
              </a:ext>
            </a:extLst>
          </p:cNvPr>
          <p:cNvSpPr/>
          <p:nvPr/>
        </p:nvSpPr>
        <p:spPr>
          <a:xfrm>
            <a:off x="4249218" y="1288451"/>
            <a:ext cx="4437581" cy="12192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Calibri"/>
                <a:ea typeface="ＭＳ Ｐゴシック"/>
              </a:rPr>
              <a:t>MAPPING</a:t>
            </a:r>
          </a:p>
          <a:p>
            <a:pPr algn="ctr"/>
            <a:r>
              <a:rPr lang="en-US" dirty="0">
                <a:solidFill>
                  <a:srgbClr val="000000"/>
                </a:solidFill>
                <a:latin typeface="Calibri"/>
                <a:ea typeface="ＭＳ Ｐゴシック"/>
              </a:rPr>
              <a:t>A pivotal step of mapping of VERIS and MITRE ATLAS, we deduced potential LLM attack types across all industries.</a:t>
            </a:r>
          </a:p>
        </p:txBody>
      </p:sp>
    </p:spTree>
    <p:extLst>
      <p:ext uri="{BB962C8B-B14F-4D97-AF65-F5344CB8AC3E}">
        <p14:creationId xmlns:p14="http://schemas.microsoft.com/office/powerpoint/2010/main" val="129636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CEFB36-47BB-E549-D498-BA5AD2B2F373}"/>
              </a:ext>
            </a:extLst>
          </p:cNvPr>
          <p:cNvSpPr>
            <a:spLocks noGrp="1"/>
          </p:cNvSpPr>
          <p:nvPr>
            <p:ph type="body" sz="quarter" idx="13"/>
          </p:nvPr>
        </p:nvSpPr>
        <p:spPr>
          <a:xfrm>
            <a:off x="378691" y="183728"/>
            <a:ext cx="10769600" cy="228600"/>
          </a:xfrm>
          <a:solidFill>
            <a:schemeClr val="tx1">
              <a:lumMod val="75000"/>
            </a:schemeClr>
          </a:solidFill>
        </p:spPr>
        <p:txBody>
          <a:bodyPr/>
          <a:lstStyle/>
          <a:p>
            <a:r>
              <a:rPr lang="en-US" cap="none" dirty="0"/>
              <a:t>Data Ingestion and Cleaning Using </a:t>
            </a:r>
            <a:r>
              <a:rPr lang="en-US" cap="none" dirty="0" err="1"/>
              <a:t>Mongodb</a:t>
            </a:r>
            <a:endParaRPr lang="en-US" cap="none" dirty="0"/>
          </a:p>
        </p:txBody>
      </p:sp>
      <p:pic>
        <p:nvPicPr>
          <p:cNvPr id="4" name="Picture 3">
            <a:extLst>
              <a:ext uri="{FF2B5EF4-FFF2-40B4-BE49-F238E27FC236}">
                <a16:creationId xmlns:a16="http://schemas.microsoft.com/office/drawing/2014/main" id="{B0349D7D-55D4-DD6B-3CFF-AC56D7747320}"/>
              </a:ext>
            </a:extLst>
          </p:cNvPr>
          <p:cNvPicPr>
            <a:picLocks noChangeAspect="1"/>
          </p:cNvPicPr>
          <p:nvPr/>
        </p:nvPicPr>
        <p:blipFill>
          <a:blip r:embed="rId2"/>
          <a:stretch>
            <a:fillRect/>
          </a:stretch>
        </p:blipFill>
        <p:spPr>
          <a:xfrm>
            <a:off x="848591" y="1490662"/>
            <a:ext cx="1143000" cy="642938"/>
          </a:xfrm>
          <a:prstGeom prst="rect">
            <a:avLst/>
          </a:prstGeom>
        </p:spPr>
      </p:pic>
      <p:sp>
        <p:nvSpPr>
          <p:cNvPr id="3" name="Text Placeholder 2">
            <a:extLst>
              <a:ext uri="{FF2B5EF4-FFF2-40B4-BE49-F238E27FC236}">
                <a16:creationId xmlns:a16="http://schemas.microsoft.com/office/drawing/2014/main" id="{27CA009B-5AB8-68AE-BA28-198207843C02}"/>
              </a:ext>
            </a:extLst>
          </p:cNvPr>
          <p:cNvSpPr>
            <a:spLocks noGrp="1"/>
          </p:cNvSpPr>
          <p:nvPr>
            <p:ph type="body" sz="quarter" idx="14"/>
          </p:nvPr>
        </p:nvSpPr>
        <p:spPr>
          <a:xfrm>
            <a:off x="378691" y="2133600"/>
            <a:ext cx="2082800" cy="381000"/>
          </a:xfrm>
        </p:spPr>
        <p:txBody>
          <a:bodyPr>
            <a:normAutofit fontScale="92500" lnSpcReduction="20000"/>
          </a:bodyPr>
          <a:lstStyle/>
          <a:p>
            <a:r>
              <a:rPr lang="en-US" sz="1400" i="1" dirty="0">
                <a:solidFill>
                  <a:srgbClr val="0070C0"/>
                </a:solidFill>
              </a:rPr>
              <a:t>Github.com/</a:t>
            </a:r>
            <a:r>
              <a:rPr lang="en-US" sz="1400" i="1" dirty="0" err="1">
                <a:solidFill>
                  <a:srgbClr val="0070C0"/>
                </a:solidFill>
              </a:rPr>
              <a:t>vz</a:t>
            </a:r>
            <a:r>
              <a:rPr lang="en-US" sz="1400" i="1" dirty="0">
                <a:solidFill>
                  <a:srgbClr val="0070C0"/>
                </a:solidFill>
              </a:rPr>
              <a:t>-risk/VCDB</a:t>
            </a:r>
          </a:p>
        </p:txBody>
      </p:sp>
      <p:sp>
        <p:nvSpPr>
          <p:cNvPr id="5" name="TextBox 4">
            <a:extLst>
              <a:ext uri="{FF2B5EF4-FFF2-40B4-BE49-F238E27FC236}">
                <a16:creationId xmlns:a16="http://schemas.microsoft.com/office/drawing/2014/main" id="{78F9F6D6-B79C-E25D-05AB-B3503EB79F6B}"/>
              </a:ext>
            </a:extLst>
          </p:cNvPr>
          <p:cNvSpPr txBox="1"/>
          <p:nvPr/>
        </p:nvSpPr>
        <p:spPr>
          <a:xfrm>
            <a:off x="848591" y="2462005"/>
            <a:ext cx="1301750" cy="338554"/>
          </a:xfrm>
          <a:prstGeom prst="rect">
            <a:avLst/>
          </a:prstGeom>
          <a:noFill/>
        </p:spPr>
        <p:txBody>
          <a:bodyPr wrap="square" rtlCol="0">
            <a:spAutoFit/>
          </a:bodyPr>
          <a:lstStyle/>
          <a:p>
            <a:r>
              <a:rPr lang="en-US" sz="1600" b="1" i="1" u="sng" dirty="0">
                <a:solidFill>
                  <a:srgbClr val="2C2921"/>
                </a:solidFill>
              </a:rPr>
              <a:t>Data Source</a:t>
            </a:r>
          </a:p>
        </p:txBody>
      </p:sp>
      <p:pic>
        <p:nvPicPr>
          <p:cNvPr id="8" name="Picture 7">
            <a:extLst>
              <a:ext uri="{FF2B5EF4-FFF2-40B4-BE49-F238E27FC236}">
                <a16:creationId xmlns:a16="http://schemas.microsoft.com/office/drawing/2014/main" id="{3B3CF724-C2EE-5A25-10BB-85E6D88C34D0}"/>
              </a:ext>
            </a:extLst>
          </p:cNvPr>
          <p:cNvPicPr>
            <a:picLocks noChangeAspect="1"/>
          </p:cNvPicPr>
          <p:nvPr/>
        </p:nvPicPr>
        <p:blipFill>
          <a:blip r:embed="rId3"/>
          <a:stretch>
            <a:fillRect/>
          </a:stretch>
        </p:blipFill>
        <p:spPr>
          <a:xfrm>
            <a:off x="867382" y="2971814"/>
            <a:ext cx="264651" cy="211932"/>
          </a:xfrm>
          <a:prstGeom prst="rect">
            <a:avLst/>
          </a:prstGeom>
        </p:spPr>
      </p:pic>
      <p:pic>
        <p:nvPicPr>
          <p:cNvPr id="9" name="Picture 8">
            <a:extLst>
              <a:ext uri="{FF2B5EF4-FFF2-40B4-BE49-F238E27FC236}">
                <a16:creationId xmlns:a16="http://schemas.microsoft.com/office/drawing/2014/main" id="{D3514F53-7556-E309-FB3D-1CD68E73C87C}"/>
              </a:ext>
            </a:extLst>
          </p:cNvPr>
          <p:cNvPicPr>
            <a:picLocks noChangeAspect="1"/>
          </p:cNvPicPr>
          <p:nvPr/>
        </p:nvPicPr>
        <p:blipFill>
          <a:blip r:embed="rId3"/>
          <a:stretch>
            <a:fillRect/>
          </a:stretch>
        </p:blipFill>
        <p:spPr>
          <a:xfrm>
            <a:off x="867381" y="3257773"/>
            <a:ext cx="264651" cy="211932"/>
          </a:xfrm>
          <a:prstGeom prst="rect">
            <a:avLst/>
          </a:prstGeom>
        </p:spPr>
      </p:pic>
      <p:pic>
        <p:nvPicPr>
          <p:cNvPr id="10" name="Picture 9">
            <a:extLst>
              <a:ext uri="{FF2B5EF4-FFF2-40B4-BE49-F238E27FC236}">
                <a16:creationId xmlns:a16="http://schemas.microsoft.com/office/drawing/2014/main" id="{78D79769-82FB-0939-552F-A5389EC38B7D}"/>
              </a:ext>
            </a:extLst>
          </p:cNvPr>
          <p:cNvPicPr>
            <a:picLocks noChangeAspect="1"/>
          </p:cNvPicPr>
          <p:nvPr/>
        </p:nvPicPr>
        <p:blipFill>
          <a:blip r:embed="rId3"/>
          <a:stretch>
            <a:fillRect/>
          </a:stretch>
        </p:blipFill>
        <p:spPr>
          <a:xfrm>
            <a:off x="867381" y="3571148"/>
            <a:ext cx="264651" cy="211932"/>
          </a:xfrm>
          <a:prstGeom prst="rect">
            <a:avLst/>
          </a:prstGeom>
        </p:spPr>
      </p:pic>
      <p:sp>
        <p:nvSpPr>
          <p:cNvPr id="11" name="TextBox 10">
            <a:extLst>
              <a:ext uri="{FF2B5EF4-FFF2-40B4-BE49-F238E27FC236}">
                <a16:creationId xmlns:a16="http://schemas.microsoft.com/office/drawing/2014/main" id="{E225E70A-607F-3C79-6E81-183970CB59B8}"/>
              </a:ext>
            </a:extLst>
          </p:cNvPr>
          <p:cNvSpPr txBox="1"/>
          <p:nvPr/>
        </p:nvSpPr>
        <p:spPr>
          <a:xfrm>
            <a:off x="1132032" y="2928209"/>
            <a:ext cx="1301750" cy="307777"/>
          </a:xfrm>
          <a:prstGeom prst="rect">
            <a:avLst/>
          </a:prstGeom>
          <a:noFill/>
        </p:spPr>
        <p:txBody>
          <a:bodyPr wrap="square" rtlCol="0">
            <a:spAutoFit/>
          </a:bodyPr>
          <a:lstStyle/>
          <a:p>
            <a:r>
              <a:rPr lang="en-US" sz="1400" i="1" dirty="0"/>
              <a:t>Submitted</a:t>
            </a:r>
          </a:p>
        </p:txBody>
      </p:sp>
      <p:sp>
        <p:nvSpPr>
          <p:cNvPr id="13" name="TextBox 12">
            <a:extLst>
              <a:ext uri="{FF2B5EF4-FFF2-40B4-BE49-F238E27FC236}">
                <a16:creationId xmlns:a16="http://schemas.microsoft.com/office/drawing/2014/main" id="{9EC15964-CDE3-C8CA-1FB2-4DE7CB894603}"/>
              </a:ext>
            </a:extLst>
          </p:cNvPr>
          <p:cNvSpPr txBox="1"/>
          <p:nvPr/>
        </p:nvSpPr>
        <p:spPr>
          <a:xfrm>
            <a:off x="1132030" y="3253455"/>
            <a:ext cx="914400" cy="307777"/>
          </a:xfrm>
          <a:prstGeom prst="rect">
            <a:avLst/>
          </a:prstGeom>
          <a:noFill/>
        </p:spPr>
        <p:txBody>
          <a:bodyPr wrap="square">
            <a:spAutoFit/>
          </a:bodyPr>
          <a:lstStyle/>
          <a:p>
            <a:r>
              <a:rPr lang="en-US" sz="1400" i="1" dirty="0"/>
              <a:t>Validated</a:t>
            </a:r>
          </a:p>
        </p:txBody>
      </p:sp>
      <p:sp>
        <p:nvSpPr>
          <p:cNvPr id="14" name="TextBox 13">
            <a:extLst>
              <a:ext uri="{FF2B5EF4-FFF2-40B4-BE49-F238E27FC236}">
                <a16:creationId xmlns:a16="http://schemas.microsoft.com/office/drawing/2014/main" id="{44CB705C-CFB0-9E49-D2D1-D9A77AB6E811}"/>
              </a:ext>
            </a:extLst>
          </p:cNvPr>
          <p:cNvSpPr txBox="1"/>
          <p:nvPr/>
        </p:nvSpPr>
        <p:spPr>
          <a:xfrm>
            <a:off x="1132031" y="3539414"/>
            <a:ext cx="1143002" cy="307777"/>
          </a:xfrm>
          <a:prstGeom prst="rect">
            <a:avLst/>
          </a:prstGeom>
          <a:noFill/>
        </p:spPr>
        <p:txBody>
          <a:bodyPr wrap="square">
            <a:spAutoFit/>
          </a:bodyPr>
          <a:lstStyle/>
          <a:p>
            <a:r>
              <a:rPr lang="en-US" sz="1400" i="1" dirty="0"/>
              <a:t>Overridden</a:t>
            </a:r>
          </a:p>
        </p:txBody>
      </p:sp>
      <p:sp>
        <p:nvSpPr>
          <p:cNvPr id="15" name="Rectangle 14">
            <a:extLst>
              <a:ext uri="{FF2B5EF4-FFF2-40B4-BE49-F238E27FC236}">
                <a16:creationId xmlns:a16="http://schemas.microsoft.com/office/drawing/2014/main" id="{E1A99446-FC43-53BC-37CA-562E9FCC90E2}"/>
              </a:ext>
            </a:extLst>
          </p:cNvPr>
          <p:cNvSpPr/>
          <p:nvPr/>
        </p:nvSpPr>
        <p:spPr>
          <a:xfrm>
            <a:off x="789133" y="2826766"/>
            <a:ext cx="1473200" cy="1020425"/>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30F2C0-9FB1-B150-1B49-5321BF7B026D}"/>
              </a:ext>
            </a:extLst>
          </p:cNvPr>
          <p:cNvSpPr txBox="1"/>
          <p:nvPr/>
        </p:nvSpPr>
        <p:spPr>
          <a:xfrm>
            <a:off x="505691" y="3945368"/>
            <a:ext cx="3175000" cy="492443"/>
          </a:xfrm>
          <a:prstGeom prst="rect">
            <a:avLst/>
          </a:prstGeom>
          <a:noFill/>
        </p:spPr>
        <p:txBody>
          <a:bodyPr wrap="square" rtlCol="0">
            <a:spAutoFit/>
          </a:bodyPr>
          <a:lstStyle/>
          <a:p>
            <a:r>
              <a:rPr lang="en-US" sz="1400" dirty="0"/>
              <a:t>10,262 incidents(as .</a:t>
            </a:r>
            <a:r>
              <a:rPr lang="en-US" sz="1400" dirty="0" err="1"/>
              <a:t>json</a:t>
            </a:r>
            <a:r>
              <a:rPr lang="en-US" sz="1400" dirty="0"/>
              <a:t> files)</a:t>
            </a:r>
          </a:p>
          <a:p>
            <a:r>
              <a:rPr lang="en-US" sz="1200" i="1" dirty="0">
                <a:solidFill>
                  <a:srgbClr val="2C2921"/>
                </a:solidFill>
              </a:rPr>
              <a:t>*As of 23</a:t>
            </a:r>
            <a:r>
              <a:rPr lang="en-US" sz="1200" i="1" baseline="30000" dirty="0">
                <a:solidFill>
                  <a:srgbClr val="2C2921"/>
                </a:solidFill>
              </a:rPr>
              <a:t>rd</a:t>
            </a:r>
            <a:r>
              <a:rPr lang="en-US" sz="1200" i="1" dirty="0">
                <a:solidFill>
                  <a:srgbClr val="2C2921"/>
                </a:solidFill>
              </a:rPr>
              <a:t> Jan 2024</a:t>
            </a:r>
          </a:p>
        </p:txBody>
      </p:sp>
      <p:pic>
        <p:nvPicPr>
          <p:cNvPr id="17" name="Picture 16">
            <a:extLst>
              <a:ext uri="{FF2B5EF4-FFF2-40B4-BE49-F238E27FC236}">
                <a16:creationId xmlns:a16="http://schemas.microsoft.com/office/drawing/2014/main" id="{1C7EB472-BCEE-3952-D669-65251F727D7D}"/>
              </a:ext>
            </a:extLst>
          </p:cNvPr>
          <p:cNvPicPr>
            <a:picLocks noChangeAspect="1"/>
          </p:cNvPicPr>
          <p:nvPr/>
        </p:nvPicPr>
        <p:blipFill>
          <a:blip r:embed="rId4"/>
          <a:stretch>
            <a:fillRect/>
          </a:stretch>
        </p:blipFill>
        <p:spPr>
          <a:xfrm>
            <a:off x="4949062" y="2788218"/>
            <a:ext cx="920647" cy="1238250"/>
          </a:xfrm>
          <a:prstGeom prst="rect">
            <a:avLst/>
          </a:prstGeom>
        </p:spPr>
      </p:pic>
      <p:sp>
        <p:nvSpPr>
          <p:cNvPr id="18" name="Arrow: Right 17">
            <a:extLst>
              <a:ext uri="{FF2B5EF4-FFF2-40B4-BE49-F238E27FC236}">
                <a16:creationId xmlns:a16="http://schemas.microsoft.com/office/drawing/2014/main" id="{4E8BEFC5-D72D-D7EF-3AD4-685B732651F5}"/>
              </a:ext>
            </a:extLst>
          </p:cNvPr>
          <p:cNvSpPr/>
          <p:nvPr/>
        </p:nvSpPr>
        <p:spPr>
          <a:xfrm>
            <a:off x="2605230" y="3031607"/>
            <a:ext cx="2129560" cy="529625"/>
          </a:xfrm>
          <a:prstGeom prst="rightArrow">
            <a:avLst/>
          </a:prstGeom>
          <a:noFill/>
          <a:ln w="12700">
            <a:solidFill>
              <a:srgbClr val="4034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C2921"/>
                </a:solidFill>
              </a:rPr>
              <a:t>Data Ingestion</a:t>
            </a:r>
          </a:p>
        </p:txBody>
      </p:sp>
      <p:pic>
        <p:nvPicPr>
          <p:cNvPr id="19" name="Picture 18">
            <a:extLst>
              <a:ext uri="{FF2B5EF4-FFF2-40B4-BE49-F238E27FC236}">
                <a16:creationId xmlns:a16="http://schemas.microsoft.com/office/drawing/2014/main" id="{7D3D9053-E7BD-B65F-6B31-31CE7CD0C780}"/>
              </a:ext>
            </a:extLst>
          </p:cNvPr>
          <p:cNvPicPr>
            <a:picLocks noChangeAspect="1"/>
          </p:cNvPicPr>
          <p:nvPr/>
        </p:nvPicPr>
        <p:blipFill>
          <a:blip r:embed="rId5"/>
          <a:stretch>
            <a:fillRect/>
          </a:stretch>
        </p:blipFill>
        <p:spPr>
          <a:xfrm>
            <a:off x="3324635" y="2502339"/>
            <a:ext cx="592142" cy="648853"/>
          </a:xfrm>
          <a:prstGeom prst="rect">
            <a:avLst/>
          </a:prstGeom>
        </p:spPr>
      </p:pic>
      <p:sp>
        <p:nvSpPr>
          <p:cNvPr id="20" name="Arrow: U-Turn 19">
            <a:extLst>
              <a:ext uri="{FF2B5EF4-FFF2-40B4-BE49-F238E27FC236}">
                <a16:creationId xmlns:a16="http://schemas.microsoft.com/office/drawing/2014/main" id="{1D8B97F1-81A5-98E4-CFFF-C7F0140BEAFC}"/>
              </a:ext>
            </a:extLst>
          </p:cNvPr>
          <p:cNvSpPr/>
          <p:nvPr/>
        </p:nvSpPr>
        <p:spPr>
          <a:xfrm rot="10800000">
            <a:off x="4949062" y="4173968"/>
            <a:ext cx="879423" cy="1151784"/>
          </a:xfrm>
          <a:prstGeom prst="uturnArrow">
            <a:avLst/>
          </a:prstGeom>
          <a:noFill/>
          <a:ln w="158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BB78BDD8-CB33-0B02-4617-4DB98EC84752}"/>
              </a:ext>
            </a:extLst>
          </p:cNvPr>
          <p:cNvPicPr>
            <a:picLocks noChangeAspect="1"/>
          </p:cNvPicPr>
          <p:nvPr/>
        </p:nvPicPr>
        <p:blipFill>
          <a:blip r:embed="rId5"/>
          <a:stretch>
            <a:fillRect/>
          </a:stretch>
        </p:blipFill>
        <p:spPr>
          <a:xfrm>
            <a:off x="5233558" y="5491877"/>
            <a:ext cx="592142" cy="648853"/>
          </a:xfrm>
          <a:prstGeom prst="rect">
            <a:avLst/>
          </a:prstGeom>
        </p:spPr>
      </p:pic>
      <p:sp>
        <p:nvSpPr>
          <p:cNvPr id="22" name="TextBox 21">
            <a:extLst>
              <a:ext uri="{FF2B5EF4-FFF2-40B4-BE49-F238E27FC236}">
                <a16:creationId xmlns:a16="http://schemas.microsoft.com/office/drawing/2014/main" id="{86A529FC-4B7D-77B7-13CF-7FF2B25048B8}"/>
              </a:ext>
            </a:extLst>
          </p:cNvPr>
          <p:cNvSpPr txBox="1"/>
          <p:nvPr/>
        </p:nvSpPr>
        <p:spPr>
          <a:xfrm>
            <a:off x="5966691" y="4467685"/>
            <a:ext cx="1524000" cy="381000"/>
          </a:xfrm>
          <a:prstGeom prst="rect">
            <a:avLst/>
          </a:prstGeom>
          <a:noFill/>
          <a:ln>
            <a:solidFill>
              <a:schemeClr val="bg1">
                <a:lumMod val="50000"/>
              </a:schemeClr>
            </a:solidFill>
          </a:ln>
        </p:spPr>
        <p:txBody>
          <a:bodyPr wrap="square" rtlCol="0">
            <a:spAutoFit/>
          </a:bodyPr>
          <a:lstStyle/>
          <a:p>
            <a:r>
              <a:rPr lang="en-US" dirty="0">
                <a:solidFill>
                  <a:srgbClr val="2C2921"/>
                </a:solidFill>
              </a:rPr>
              <a:t>Data Cleaning</a:t>
            </a:r>
          </a:p>
        </p:txBody>
      </p:sp>
      <p:sp>
        <p:nvSpPr>
          <p:cNvPr id="26" name="Arrow: Right 25">
            <a:extLst>
              <a:ext uri="{FF2B5EF4-FFF2-40B4-BE49-F238E27FC236}">
                <a16:creationId xmlns:a16="http://schemas.microsoft.com/office/drawing/2014/main" id="{CDE009F2-763D-973E-28B8-CFC8D722A5B5}"/>
              </a:ext>
            </a:extLst>
          </p:cNvPr>
          <p:cNvSpPr/>
          <p:nvPr/>
        </p:nvSpPr>
        <p:spPr>
          <a:xfrm>
            <a:off x="6000956" y="3009789"/>
            <a:ext cx="2129560" cy="529625"/>
          </a:xfrm>
          <a:prstGeom prst="rightArrow">
            <a:avLst/>
          </a:prstGeom>
          <a:noFill/>
          <a:ln w="12700">
            <a:solidFill>
              <a:srgbClr val="4034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C2921"/>
                </a:solidFill>
              </a:rPr>
              <a:t>Mining Insights</a:t>
            </a:r>
          </a:p>
        </p:txBody>
      </p:sp>
      <p:pic>
        <p:nvPicPr>
          <p:cNvPr id="27" name="Picture 26">
            <a:extLst>
              <a:ext uri="{FF2B5EF4-FFF2-40B4-BE49-F238E27FC236}">
                <a16:creationId xmlns:a16="http://schemas.microsoft.com/office/drawing/2014/main" id="{A7C8E66F-6E30-F164-E0CF-6701BEE0FA17}"/>
              </a:ext>
            </a:extLst>
          </p:cNvPr>
          <p:cNvPicPr>
            <a:picLocks noChangeAspect="1"/>
          </p:cNvPicPr>
          <p:nvPr/>
        </p:nvPicPr>
        <p:blipFill>
          <a:blip r:embed="rId5"/>
          <a:stretch>
            <a:fillRect/>
          </a:stretch>
        </p:blipFill>
        <p:spPr>
          <a:xfrm>
            <a:off x="6720361" y="2480521"/>
            <a:ext cx="592142" cy="648853"/>
          </a:xfrm>
          <a:prstGeom prst="rect">
            <a:avLst/>
          </a:prstGeom>
        </p:spPr>
      </p:pic>
      <p:pic>
        <p:nvPicPr>
          <p:cNvPr id="28" name="Picture 27">
            <a:extLst>
              <a:ext uri="{FF2B5EF4-FFF2-40B4-BE49-F238E27FC236}">
                <a16:creationId xmlns:a16="http://schemas.microsoft.com/office/drawing/2014/main" id="{0D8065A7-6842-CCE6-7783-762B229E57A7}"/>
              </a:ext>
            </a:extLst>
          </p:cNvPr>
          <p:cNvPicPr>
            <a:picLocks noChangeAspect="1"/>
          </p:cNvPicPr>
          <p:nvPr/>
        </p:nvPicPr>
        <p:blipFill>
          <a:blip r:embed="rId6"/>
          <a:stretch>
            <a:fillRect/>
          </a:stretch>
        </p:blipFill>
        <p:spPr>
          <a:xfrm>
            <a:off x="8214856" y="2685566"/>
            <a:ext cx="3464526" cy="1443553"/>
          </a:xfrm>
          <a:prstGeom prst="rect">
            <a:avLst/>
          </a:prstGeom>
          <a:ln>
            <a:solidFill>
              <a:srgbClr val="403426"/>
            </a:solidFill>
          </a:ln>
        </p:spPr>
      </p:pic>
      <p:sp>
        <p:nvSpPr>
          <p:cNvPr id="29" name="TextBox 28">
            <a:extLst>
              <a:ext uri="{FF2B5EF4-FFF2-40B4-BE49-F238E27FC236}">
                <a16:creationId xmlns:a16="http://schemas.microsoft.com/office/drawing/2014/main" id="{780D954A-4685-D308-4A9E-4B1654364C06}"/>
              </a:ext>
            </a:extLst>
          </p:cNvPr>
          <p:cNvSpPr txBox="1"/>
          <p:nvPr/>
        </p:nvSpPr>
        <p:spPr>
          <a:xfrm>
            <a:off x="5903191" y="4910854"/>
            <a:ext cx="3175000" cy="523220"/>
          </a:xfrm>
          <a:prstGeom prst="rect">
            <a:avLst/>
          </a:prstGeom>
          <a:noFill/>
        </p:spPr>
        <p:txBody>
          <a:bodyPr wrap="square" rtlCol="0">
            <a:spAutoFit/>
          </a:bodyPr>
          <a:lstStyle/>
          <a:p>
            <a:r>
              <a:rPr lang="en-US" sz="1400" i="1" dirty="0">
                <a:solidFill>
                  <a:schemeClr val="tx1">
                    <a:lumMod val="75000"/>
                  </a:schemeClr>
                </a:solidFill>
              </a:rPr>
              <a:t>Post Cleaning: 10085 incidents</a:t>
            </a:r>
            <a:r>
              <a:rPr lang="en-US" sz="1200" i="1" dirty="0">
                <a:solidFill>
                  <a:schemeClr val="tx1">
                    <a:lumMod val="75000"/>
                  </a:schemeClr>
                </a:solidFill>
              </a:rPr>
              <a:t>. </a:t>
            </a:r>
          </a:p>
          <a:p>
            <a:endParaRPr lang="en-US" sz="1400" i="1" dirty="0">
              <a:solidFill>
                <a:schemeClr val="tx1">
                  <a:lumMod val="75000"/>
                </a:schemeClr>
              </a:solidFill>
            </a:endParaRPr>
          </a:p>
        </p:txBody>
      </p:sp>
      <p:sp>
        <p:nvSpPr>
          <p:cNvPr id="31" name="TextBox 30">
            <a:extLst>
              <a:ext uri="{FF2B5EF4-FFF2-40B4-BE49-F238E27FC236}">
                <a16:creationId xmlns:a16="http://schemas.microsoft.com/office/drawing/2014/main" id="{C0E98C18-C9A5-96AF-5836-CBA838A04780}"/>
              </a:ext>
            </a:extLst>
          </p:cNvPr>
          <p:cNvSpPr txBox="1"/>
          <p:nvPr/>
        </p:nvSpPr>
        <p:spPr>
          <a:xfrm>
            <a:off x="4495800" y="469819"/>
            <a:ext cx="3962400" cy="954107"/>
          </a:xfrm>
          <a:prstGeom prst="rect">
            <a:avLst/>
          </a:prstGeom>
          <a:noFill/>
        </p:spPr>
        <p:txBody>
          <a:bodyPr wrap="square">
            <a:spAutoFit/>
          </a:bodyPr>
          <a:lstStyle/>
          <a:p>
            <a:pPr algn="l"/>
            <a:r>
              <a:rPr lang="en-US" sz="2000" b="1" i="0" u="sng" dirty="0">
                <a:solidFill>
                  <a:schemeClr val="tx1">
                    <a:lumMod val="75000"/>
                  </a:schemeClr>
                </a:solidFill>
                <a:effectLst/>
                <a:latin typeface="Söhne"/>
              </a:rPr>
              <a:t>Workflow Paradigm</a:t>
            </a:r>
          </a:p>
          <a:p>
            <a:br>
              <a:rPr lang="en-US" b="1" dirty="0">
                <a:solidFill>
                  <a:schemeClr val="tx1">
                    <a:lumMod val="75000"/>
                  </a:schemeClr>
                </a:solidFill>
              </a:rPr>
            </a:br>
            <a:endParaRPr lang="en-US" b="1" dirty="0">
              <a:solidFill>
                <a:schemeClr val="tx1">
                  <a:lumMod val="75000"/>
                </a:schemeClr>
              </a:solidFill>
            </a:endParaRPr>
          </a:p>
        </p:txBody>
      </p:sp>
    </p:spTree>
    <p:extLst>
      <p:ext uri="{BB962C8B-B14F-4D97-AF65-F5344CB8AC3E}">
        <p14:creationId xmlns:p14="http://schemas.microsoft.com/office/powerpoint/2010/main" val="1053557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C346A-E020-156B-317C-AA2DA1318DEB}"/>
              </a:ext>
            </a:extLst>
          </p:cNvPr>
          <p:cNvSpPr>
            <a:spLocks noGrp="1"/>
          </p:cNvSpPr>
          <p:nvPr>
            <p:ph type="body" sz="quarter" idx="13"/>
          </p:nvPr>
        </p:nvSpPr>
        <p:spPr>
          <a:xfrm>
            <a:off x="215569" y="125201"/>
            <a:ext cx="10769600" cy="228600"/>
          </a:xfrm>
          <a:solidFill>
            <a:schemeClr val="tx1"/>
          </a:solidFill>
        </p:spPr>
        <p:txBody>
          <a:bodyPr/>
          <a:lstStyle/>
          <a:p>
            <a:r>
              <a:rPr lang="en-US" cap="none" dirty="0"/>
              <a:t>Initial Insights from VERIS Community Database</a:t>
            </a:r>
          </a:p>
        </p:txBody>
      </p:sp>
      <p:pic>
        <p:nvPicPr>
          <p:cNvPr id="9" name="Picture 8">
            <a:extLst>
              <a:ext uri="{FF2B5EF4-FFF2-40B4-BE49-F238E27FC236}">
                <a16:creationId xmlns:a16="http://schemas.microsoft.com/office/drawing/2014/main" id="{A78C2ADE-F712-E868-B635-80B4BEDE5388}"/>
              </a:ext>
            </a:extLst>
          </p:cNvPr>
          <p:cNvPicPr>
            <a:picLocks noChangeAspect="1"/>
          </p:cNvPicPr>
          <p:nvPr/>
        </p:nvPicPr>
        <p:blipFill>
          <a:blip r:embed="rId2"/>
          <a:stretch>
            <a:fillRect/>
          </a:stretch>
        </p:blipFill>
        <p:spPr>
          <a:xfrm>
            <a:off x="204384" y="1066800"/>
            <a:ext cx="4241800" cy="5451165"/>
          </a:xfrm>
          <a:prstGeom prst="rect">
            <a:avLst/>
          </a:prstGeom>
        </p:spPr>
      </p:pic>
      <p:pic>
        <p:nvPicPr>
          <p:cNvPr id="11" name="Picture 10">
            <a:extLst>
              <a:ext uri="{FF2B5EF4-FFF2-40B4-BE49-F238E27FC236}">
                <a16:creationId xmlns:a16="http://schemas.microsoft.com/office/drawing/2014/main" id="{54129B7F-98B8-CD0E-0822-3688FAA3E678}"/>
              </a:ext>
            </a:extLst>
          </p:cNvPr>
          <p:cNvPicPr>
            <a:picLocks noChangeAspect="1"/>
          </p:cNvPicPr>
          <p:nvPr/>
        </p:nvPicPr>
        <p:blipFill>
          <a:blip r:embed="rId3"/>
          <a:stretch>
            <a:fillRect/>
          </a:stretch>
        </p:blipFill>
        <p:spPr>
          <a:xfrm>
            <a:off x="4857682" y="1717526"/>
            <a:ext cx="4537362" cy="4933312"/>
          </a:xfrm>
          <a:prstGeom prst="rect">
            <a:avLst/>
          </a:prstGeom>
        </p:spPr>
      </p:pic>
      <p:pic>
        <p:nvPicPr>
          <p:cNvPr id="13" name="Picture 12">
            <a:extLst>
              <a:ext uri="{FF2B5EF4-FFF2-40B4-BE49-F238E27FC236}">
                <a16:creationId xmlns:a16="http://schemas.microsoft.com/office/drawing/2014/main" id="{E01227AD-E478-9124-1F30-2AE844FF623F}"/>
              </a:ext>
            </a:extLst>
          </p:cNvPr>
          <p:cNvPicPr>
            <a:picLocks noChangeAspect="1"/>
          </p:cNvPicPr>
          <p:nvPr/>
        </p:nvPicPr>
        <p:blipFill>
          <a:blip r:embed="rId4"/>
          <a:stretch>
            <a:fillRect/>
          </a:stretch>
        </p:blipFill>
        <p:spPr>
          <a:xfrm>
            <a:off x="4701609" y="1185779"/>
            <a:ext cx="4848902" cy="485843"/>
          </a:xfrm>
          <a:prstGeom prst="rect">
            <a:avLst/>
          </a:prstGeom>
        </p:spPr>
      </p:pic>
      <p:sp>
        <p:nvSpPr>
          <p:cNvPr id="14" name="TextBox 13">
            <a:extLst>
              <a:ext uri="{FF2B5EF4-FFF2-40B4-BE49-F238E27FC236}">
                <a16:creationId xmlns:a16="http://schemas.microsoft.com/office/drawing/2014/main" id="{4134920F-25ED-206E-12D3-F9B4C73DA50E}"/>
              </a:ext>
            </a:extLst>
          </p:cNvPr>
          <p:cNvSpPr txBox="1"/>
          <p:nvPr/>
        </p:nvSpPr>
        <p:spPr>
          <a:xfrm>
            <a:off x="176421" y="581078"/>
            <a:ext cx="3352800" cy="338554"/>
          </a:xfrm>
          <a:prstGeom prst="rect">
            <a:avLst/>
          </a:prstGeom>
          <a:noFill/>
        </p:spPr>
        <p:txBody>
          <a:bodyPr wrap="square" rtlCol="0">
            <a:spAutoFit/>
          </a:bodyPr>
          <a:lstStyle/>
          <a:p>
            <a:r>
              <a:rPr lang="en-US" sz="1600" b="1" i="1" u="sng" dirty="0">
                <a:solidFill>
                  <a:srgbClr val="000000"/>
                </a:solidFill>
              </a:rPr>
              <a:t>Attack Frequencies across Industries :</a:t>
            </a:r>
          </a:p>
        </p:txBody>
      </p:sp>
      <p:sp>
        <p:nvSpPr>
          <p:cNvPr id="15" name="TextBox 14">
            <a:extLst>
              <a:ext uri="{FF2B5EF4-FFF2-40B4-BE49-F238E27FC236}">
                <a16:creationId xmlns:a16="http://schemas.microsoft.com/office/drawing/2014/main" id="{74B0CAC1-87D0-545D-3222-48BCF825EC15}"/>
              </a:ext>
            </a:extLst>
          </p:cNvPr>
          <p:cNvSpPr txBox="1"/>
          <p:nvPr/>
        </p:nvSpPr>
        <p:spPr>
          <a:xfrm>
            <a:off x="4538444" y="365268"/>
            <a:ext cx="5889118" cy="830997"/>
          </a:xfrm>
          <a:prstGeom prst="rect">
            <a:avLst/>
          </a:prstGeom>
          <a:noFill/>
        </p:spPr>
        <p:txBody>
          <a:bodyPr wrap="square" rtlCol="0">
            <a:spAutoFit/>
          </a:bodyPr>
          <a:lstStyle/>
          <a:p>
            <a:r>
              <a:rPr lang="en-US" sz="1600" b="1" i="1" u="sng" dirty="0">
                <a:solidFill>
                  <a:srgbClr val="000000"/>
                </a:solidFill>
              </a:rPr>
              <a:t>Stratification of the Frequency of incidents categorized by the Rating of Overall Impact  of the incident on the organization, across Industries :</a:t>
            </a:r>
          </a:p>
        </p:txBody>
      </p:sp>
      <p:cxnSp>
        <p:nvCxnSpPr>
          <p:cNvPr id="17" name="Straight Connector 16">
            <a:extLst>
              <a:ext uri="{FF2B5EF4-FFF2-40B4-BE49-F238E27FC236}">
                <a16:creationId xmlns:a16="http://schemas.microsoft.com/office/drawing/2014/main" id="{EB0D8488-43FD-145D-CF90-E41A5FF536CC}"/>
              </a:ext>
            </a:extLst>
          </p:cNvPr>
          <p:cNvCxnSpPr>
            <a:cxnSpLocks/>
          </p:cNvCxnSpPr>
          <p:nvPr/>
        </p:nvCxnSpPr>
        <p:spPr>
          <a:xfrm>
            <a:off x="4572000" y="388203"/>
            <a:ext cx="0" cy="6461273"/>
          </a:xfrm>
          <a:prstGeom prst="line">
            <a:avLst/>
          </a:prstGeom>
          <a:ln w="12700"/>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EF279023-1C3E-67F2-3022-B30B5DE67795}"/>
              </a:ext>
            </a:extLst>
          </p:cNvPr>
          <p:cNvPicPr>
            <a:picLocks noChangeAspect="1"/>
          </p:cNvPicPr>
          <p:nvPr/>
        </p:nvPicPr>
        <p:blipFill>
          <a:blip r:embed="rId5"/>
          <a:stretch>
            <a:fillRect/>
          </a:stretch>
        </p:blipFill>
        <p:spPr>
          <a:xfrm>
            <a:off x="9366367" y="3048000"/>
            <a:ext cx="2751667" cy="1905000"/>
          </a:xfrm>
          <a:prstGeom prst="rect">
            <a:avLst/>
          </a:prstGeom>
          <a:ln>
            <a:solidFill>
              <a:srgbClr val="000000"/>
            </a:solidFill>
          </a:ln>
        </p:spPr>
      </p:pic>
    </p:spTree>
    <p:extLst>
      <p:ext uri="{BB962C8B-B14F-4D97-AF65-F5344CB8AC3E}">
        <p14:creationId xmlns:p14="http://schemas.microsoft.com/office/powerpoint/2010/main" val="2859061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9EF98E-DF72-3B18-31D3-20AC48AE5984}"/>
              </a:ext>
            </a:extLst>
          </p:cNvPr>
          <p:cNvSpPr>
            <a:spLocks noGrp="1"/>
          </p:cNvSpPr>
          <p:nvPr>
            <p:ph type="body" sz="quarter" idx="13"/>
          </p:nvPr>
        </p:nvSpPr>
        <p:spPr>
          <a:solidFill>
            <a:schemeClr val="tx1"/>
          </a:solidFill>
        </p:spPr>
        <p:txBody>
          <a:bodyPr/>
          <a:lstStyle/>
          <a:p>
            <a:r>
              <a:rPr lang="en-US" dirty="0">
                <a:ea typeface="ＭＳ Ｐゴシック"/>
              </a:rPr>
              <a:t>DATASET: final sub-datasets for objectives </a:t>
            </a:r>
            <a:endParaRPr lang="en-US" dirty="0"/>
          </a:p>
        </p:txBody>
      </p:sp>
      <p:pic>
        <p:nvPicPr>
          <p:cNvPr id="5" name="Picture 4" descr="A screenshot of a computer&#10;&#10;Description automatically generated">
            <a:extLst>
              <a:ext uri="{FF2B5EF4-FFF2-40B4-BE49-F238E27FC236}">
                <a16:creationId xmlns:a16="http://schemas.microsoft.com/office/drawing/2014/main" id="{1254561B-3A84-8126-024B-8BCC143EA5DE}"/>
              </a:ext>
            </a:extLst>
          </p:cNvPr>
          <p:cNvPicPr>
            <a:picLocks noChangeAspect="1"/>
          </p:cNvPicPr>
          <p:nvPr/>
        </p:nvPicPr>
        <p:blipFill>
          <a:blip r:embed="rId2"/>
          <a:stretch>
            <a:fillRect/>
          </a:stretch>
        </p:blipFill>
        <p:spPr>
          <a:xfrm>
            <a:off x="5115952" y="1955007"/>
            <a:ext cx="6174908" cy="4519612"/>
          </a:xfrm>
          <a:prstGeom prst="rect">
            <a:avLst/>
          </a:prstGeom>
        </p:spPr>
      </p:pic>
      <p:pic>
        <p:nvPicPr>
          <p:cNvPr id="6" name="Picture 5" descr="A screenshot of a phone&#10;&#10;Description automatically generated">
            <a:extLst>
              <a:ext uri="{FF2B5EF4-FFF2-40B4-BE49-F238E27FC236}">
                <a16:creationId xmlns:a16="http://schemas.microsoft.com/office/drawing/2014/main" id="{53576FA4-754C-813F-802B-63E4F33F6CAB}"/>
              </a:ext>
            </a:extLst>
          </p:cNvPr>
          <p:cNvPicPr>
            <a:picLocks noChangeAspect="1"/>
          </p:cNvPicPr>
          <p:nvPr/>
        </p:nvPicPr>
        <p:blipFill>
          <a:blip r:embed="rId3"/>
          <a:stretch>
            <a:fillRect/>
          </a:stretch>
        </p:blipFill>
        <p:spPr>
          <a:xfrm>
            <a:off x="256382" y="1716881"/>
            <a:ext cx="2368547" cy="4960143"/>
          </a:xfrm>
          <a:prstGeom prst="rect">
            <a:avLst/>
          </a:prstGeom>
        </p:spPr>
      </p:pic>
      <p:sp>
        <p:nvSpPr>
          <p:cNvPr id="7" name="Rectangle: Rounded Corners 6">
            <a:extLst>
              <a:ext uri="{FF2B5EF4-FFF2-40B4-BE49-F238E27FC236}">
                <a16:creationId xmlns:a16="http://schemas.microsoft.com/office/drawing/2014/main" id="{1DF90A1E-995F-21CB-65DD-2E4AD28F54D7}"/>
              </a:ext>
            </a:extLst>
          </p:cNvPr>
          <p:cNvSpPr/>
          <p:nvPr/>
        </p:nvSpPr>
        <p:spPr>
          <a:xfrm>
            <a:off x="7012614" y="670438"/>
            <a:ext cx="4167185" cy="116681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ea typeface="Calibri"/>
                <a:cs typeface="Calibri"/>
              </a:rPr>
              <a:t>OBJECTIVE: List the top 3 types of attacks for each industry</a:t>
            </a:r>
          </a:p>
        </p:txBody>
      </p:sp>
      <p:sp>
        <p:nvSpPr>
          <p:cNvPr id="8" name="Rectangle: Rounded Corners 7">
            <a:extLst>
              <a:ext uri="{FF2B5EF4-FFF2-40B4-BE49-F238E27FC236}">
                <a16:creationId xmlns:a16="http://schemas.microsoft.com/office/drawing/2014/main" id="{8C063AB0-9BE0-7A65-83D6-5E9741AF6246}"/>
              </a:ext>
            </a:extLst>
          </p:cNvPr>
          <p:cNvSpPr/>
          <p:nvPr/>
        </p:nvSpPr>
        <p:spPr>
          <a:xfrm>
            <a:off x="471889" y="737684"/>
            <a:ext cx="3631405" cy="97631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ea typeface="Calibri"/>
                <a:cs typeface="Calibri"/>
              </a:rPr>
              <a:t>OBJECTIVE: List the industries with the frequency of attacks</a:t>
            </a:r>
          </a:p>
        </p:txBody>
      </p:sp>
    </p:spTree>
    <p:extLst>
      <p:ext uri="{BB962C8B-B14F-4D97-AF65-F5344CB8AC3E}">
        <p14:creationId xmlns:p14="http://schemas.microsoft.com/office/powerpoint/2010/main" val="639780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7FBCC9-8469-9280-5BD1-D1A6F54BFAEC}"/>
              </a:ext>
            </a:extLst>
          </p:cNvPr>
          <p:cNvSpPr>
            <a:spLocks noGrp="1"/>
          </p:cNvSpPr>
          <p:nvPr>
            <p:ph type="body" sz="quarter" idx="13"/>
          </p:nvPr>
        </p:nvSpPr>
        <p:spPr>
          <a:xfrm>
            <a:off x="462429" y="336176"/>
            <a:ext cx="10769600" cy="228600"/>
          </a:xfrm>
          <a:solidFill>
            <a:schemeClr val="tx1"/>
          </a:solidFill>
        </p:spPr>
        <p:txBody>
          <a:bodyPr/>
          <a:lstStyle/>
          <a:p>
            <a:r>
              <a:rPr lang="en-US" dirty="0">
                <a:ea typeface="ＭＳ Ｐゴシック"/>
              </a:rPr>
              <a:t>Exploratory data analysis</a:t>
            </a:r>
            <a:endParaRPr lang="en-US" dirty="0"/>
          </a:p>
        </p:txBody>
      </p:sp>
      <p:pic>
        <p:nvPicPr>
          <p:cNvPr id="7" name="Picture 6" descr="A screenshot of a data&#10;&#10;Description automatically generated">
            <a:extLst>
              <a:ext uri="{FF2B5EF4-FFF2-40B4-BE49-F238E27FC236}">
                <a16:creationId xmlns:a16="http://schemas.microsoft.com/office/drawing/2014/main" id="{E3B9F3EB-2F90-050E-3AB6-8CE8E9E9B5F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09040" y="2033494"/>
            <a:ext cx="4429760" cy="4560047"/>
          </a:xfrm>
          <a:prstGeom prst="rect">
            <a:avLst/>
          </a:prstGeom>
          <a:ln>
            <a:solidFill>
              <a:srgbClr val="000000"/>
            </a:solidFill>
          </a:ln>
        </p:spPr>
      </p:pic>
      <p:sp>
        <p:nvSpPr>
          <p:cNvPr id="8" name="TextBox 7">
            <a:extLst>
              <a:ext uri="{FF2B5EF4-FFF2-40B4-BE49-F238E27FC236}">
                <a16:creationId xmlns:a16="http://schemas.microsoft.com/office/drawing/2014/main" id="{DFAB4706-632B-B5E7-93AB-B9B9DEDEC867}"/>
              </a:ext>
            </a:extLst>
          </p:cNvPr>
          <p:cNvSpPr txBox="1"/>
          <p:nvPr/>
        </p:nvSpPr>
        <p:spPr>
          <a:xfrm>
            <a:off x="6248400" y="2228671"/>
            <a:ext cx="4419599" cy="369332"/>
          </a:xfrm>
          <a:prstGeom prst="rect">
            <a:avLst/>
          </a:prstGeom>
          <a:noFill/>
        </p:spPr>
        <p:txBody>
          <a:bodyPr wrap="square" rtlCol="0">
            <a:spAutoFit/>
          </a:bodyPr>
          <a:lstStyle/>
          <a:p>
            <a:r>
              <a:rPr lang="en-US" dirty="0"/>
              <a:t>Impact Rate: Impact indicator/No. of Incident</a:t>
            </a:r>
          </a:p>
        </p:txBody>
      </p:sp>
      <p:pic>
        <p:nvPicPr>
          <p:cNvPr id="60" name="Picture 59" descr="A white rectangular sign with black text&#10;&#10;Description automatically generated">
            <a:extLst>
              <a:ext uri="{FF2B5EF4-FFF2-40B4-BE49-F238E27FC236}">
                <a16:creationId xmlns:a16="http://schemas.microsoft.com/office/drawing/2014/main" id="{01386F52-2826-0A6A-CDB6-2FB2C265E5E0}"/>
              </a:ext>
            </a:extLst>
          </p:cNvPr>
          <p:cNvPicPr>
            <a:picLocks noChangeAspect="1"/>
          </p:cNvPicPr>
          <p:nvPr/>
        </p:nvPicPr>
        <p:blipFill>
          <a:blip r:embed="rId3"/>
          <a:stretch>
            <a:fillRect/>
          </a:stretch>
        </p:blipFill>
        <p:spPr>
          <a:xfrm>
            <a:off x="787494" y="680476"/>
            <a:ext cx="9406778" cy="1238811"/>
          </a:xfrm>
          <a:prstGeom prst="rect">
            <a:avLst/>
          </a:prstGeom>
        </p:spPr>
      </p:pic>
    </p:spTree>
    <p:extLst>
      <p:ext uri="{BB962C8B-B14F-4D97-AF65-F5344CB8AC3E}">
        <p14:creationId xmlns:p14="http://schemas.microsoft.com/office/powerpoint/2010/main" val="1913015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FD38F6-27D4-F0C1-3683-3E5129547334}"/>
              </a:ext>
            </a:extLst>
          </p:cNvPr>
          <p:cNvSpPr>
            <a:spLocks noGrp="1"/>
          </p:cNvSpPr>
          <p:nvPr>
            <p:ph type="body" sz="quarter" idx="13"/>
          </p:nvPr>
        </p:nvSpPr>
        <p:spPr>
          <a:xfrm>
            <a:off x="396859" y="202525"/>
            <a:ext cx="10769600" cy="228600"/>
          </a:xfrm>
          <a:solidFill>
            <a:schemeClr val="tx1"/>
          </a:solidFill>
        </p:spPr>
        <p:txBody>
          <a:bodyPr/>
          <a:lstStyle/>
          <a:p>
            <a:r>
              <a:rPr lang="en-US" dirty="0"/>
              <a:t>Synthetic Data</a:t>
            </a:r>
            <a:endParaRPr lang="en-US"/>
          </a:p>
        </p:txBody>
      </p:sp>
      <p:sp>
        <p:nvSpPr>
          <p:cNvPr id="4" name="Subtitle 2">
            <a:extLst>
              <a:ext uri="{FF2B5EF4-FFF2-40B4-BE49-F238E27FC236}">
                <a16:creationId xmlns:a16="http://schemas.microsoft.com/office/drawing/2014/main" id="{698813E1-97DF-0DDB-6CA6-DAD3C402E207}"/>
              </a:ext>
            </a:extLst>
          </p:cNvPr>
          <p:cNvSpPr>
            <a:spLocks noGrp="1"/>
          </p:cNvSpPr>
          <p:nvPr/>
        </p:nvSpPr>
        <p:spPr>
          <a:xfrm>
            <a:off x="6557901" y="1435792"/>
            <a:ext cx="5470356" cy="54056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000"/>
              </a:spcAft>
            </a:pPr>
            <a:r>
              <a:rPr lang="en-US" sz="1400" b="1" i="1" dirty="0"/>
              <a:t>Promising use cases of Synthetic Data Generation:</a:t>
            </a:r>
          </a:p>
          <a:p>
            <a:pPr marL="274320" lvl="1" indent="-171450" algn="l">
              <a:buFont typeface="Arial" panose="020B0604020202020204" pitchFamily="34" charset="0"/>
              <a:buChar char="•"/>
            </a:pPr>
            <a:r>
              <a:rPr lang="en-US" sz="1400" dirty="0">
                <a:solidFill>
                  <a:srgbClr val="000000"/>
                </a:solidFill>
                <a:effectLst/>
                <a:latin typeface="Inter"/>
              </a:rPr>
              <a:t>Privacy Protection</a:t>
            </a:r>
          </a:p>
          <a:p>
            <a:pPr marL="274320" lvl="1" indent="-171450" algn="l">
              <a:buFont typeface="Arial" panose="020B0604020202020204" pitchFamily="34" charset="0"/>
              <a:buChar char="•"/>
            </a:pPr>
            <a:r>
              <a:rPr lang="en-US" sz="1400" dirty="0">
                <a:solidFill>
                  <a:srgbClr val="000000"/>
                </a:solidFill>
                <a:latin typeface="Inter"/>
              </a:rPr>
              <a:t>De-biasing Datasets</a:t>
            </a:r>
          </a:p>
          <a:p>
            <a:pPr marL="274320" lvl="1" indent="-171450" algn="l">
              <a:buFont typeface="Arial" panose="020B0604020202020204" pitchFamily="34" charset="0"/>
              <a:buChar char="•"/>
            </a:pPr>
            <a:r>
              <a:rPr lang="en-US" sz="1400" dirty="0">
                <a:solidFill>
                  <a:srgbClr val="000000"/>
                </a:solidFill>
                <a:latin typeface="Inter"/>
              </a:rPr>
              <a:t>Data Augmentation</a:t>
            </a:r>
          </a:p>
          <a:p>
            <a:pPr marL="274320" lvl="1" indent="-171450" algn="l">
              <a:buFont typeface="Arial" panose="020B0604020202020204" pitchFamily="34" charset="0"/>
              <a:buChar char="•"/>
            </a:pPr>
            <a:r>
              <a:rPr lang="en-US" sz="1400" dirty="0">
                <a:solidFill>
                  <a:srgbClr val="000000"/>
                </a:solidFill>
                <a:latin typeface="Inter"/>
              </a:rPr>
              <a:t>Provision of a </a:t>
            </a:r>
            <a:r>
              <a:rPr lang="en-US" sz="1400" dirty="0">
                <a:solidFill>
                  <a:srgbClr val="000000"/>
                </a:solidFill>
                <a:effectLst/>
                <a:latin typeface="Inter"/>
              </a:rPr>
              <a:t>secure environment for research</a:t>
            </a:r>
          </a:p>
          <a:p>
            <a:pPr algn="l"/>
            <a:endParaRPr lang="en-US" sz="1400" b="1" i="1" dirty="0"/>
          </a:p>
          <a:p>
            <a:pPr algn="l"/>
            <a:endParaRPr lang="en-US" sz="1200" b="1" dirty="0">
              <a:solidFill>
                <a:srgbClr val="1F2326"/>
              </a:solidFill>
              <a:latin typeface="Inter"/>
            </a:endParaRPr>
          </a:p>
          <a:p>
            <a:pPr algn="l"/>
            <a:endParaRPr lang="en-US" sz="1600" b="1" i="1" dirty="0"/>
          </a:p>
        </p:txBody>
      </p:sp>
      <p:sp>
        <p:nvSpPr>
          <p:cNvPr id="5" name="Oval 4">
            <a:extLst>
              <a:ext uri="{FF2B5EF4-FFF2-40B4-BE49-F238E27FC236}">
                <a16:creationId xmlns:a16="http://schemas.microsoft.com/office/drawing/2014/main" id="{215BE335-58CE-F34A-07BD-44F30CC6F114}"/>
              </a:ext>
            </a:extLst>
          </p:cNvPr>
          <p:cNvSpPr/>
          <p:nvPr/>
        </p:nvSpPr>
        <p:spPr>
          <a:xfrm>
            <a:off x="1480887" y="4321617"/>
            <a:ext cx="1171074" cy="1211179"/>
          </a:xfrm>
          <a:prstGeom prst="ellipse">
            <a:avLst/>
          </a:prstGeom>
          <a:solidFill>
            <a:schemeClr val="dk1">
              <a:alpha val="50000"/>
            </a:schemeClr>
          </a:solidFill>
          <a:ln w="6350">
            <a:solidFill>
              <a:srgbClr val="00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EE54DC7F-42BB-6BEE-61E4-85409A06AE03}"/>
              </a:ext>
            </a:extLst>
          </p:cNvPr>
          <p:cNvSpPr/>
          <p:nvPr/>
        </p:nvSpPr>
        <p:spPr>
          <a:xfrm>
            <a:off x="2405314" y="4321617"/>
            <a:ext cx="1171074" cy="1211179"/>
          </a:xfrm>
          <a:prstGeom prst="ellipse">
            <a:avLst/>
          </a:prstGeom>
          <a:solidFill>
            <a:schemeClr val="dk1">
              <a:alpha val="50000"/>
            </a:schemeClr>
          </a:solidFill>
          <a:ln w="6350">
            <a:solidFill>
              <a:srgbClr val="00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Oval 6">
            <a:extLst>
              <a:ext uri="{FF2B5EF4-FFF2-40B4-BE49-F238E27FC236}">
                <a16:creationId xmlns:a16="http://schemas.microsoft.com/office/drawing/2014/main" id="{0D2FFBBC-D554-EEED-12C0-C71112220DA9}"/>
              </a:ext>
            </a:extLst>
          </p:cNvPr>
          <p:cNvSpPr/>
          <p:nvPr/>
        </p:nvSpPr>
        <p:spPr>
          <a:xfrm>
            <a:off x="1943101" y="5019449"/>
            <a:ext cx="1171074" cy="1211179"/>
          </a:xfrm>
          <a:prstGeom prst="ellipse">
            <a:avLst/>
          </a:prstGeom>
          <a:solidFill>
            <a:schemeClr val="dk1">
              <a:alpha val="50000"/>
            </a:schemeClr>
          </a:solidFill>
          <a:ln w="6350">
            <a:solidFill>
              <a:srgbClr val="00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a:extLst>
              <a:ext uri="{FF2B5EF4-FFF2-40B4-BE49-F238E27FC236}">
                <a16:creationId xmlns:a16="http://schemas.microsoft.com/office/drawing/2014/main" id="{0CF66A9B-DAEE-E8F7-B4AF-D86EABE96083}"/>
              </a:ext>
            </a:extLst>
          </p:cNvPr>
          <p:cNvSpPr txBox="1"/>
          <p:nvPr/>
        </p:nvSpPr>
        <p:spPr>
          <a:xfrm>
            <a:off x="1543552" y="4599161"/>
            <a:ext cx="850232" cy="3539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00" b="1" dirty="0"/>
              <a:t>Utility</a:t>
            </a:r>
          </a:p>
        </p:txBody>
      </p:sp>
      <p:sp>
        <p:nvSpPr>
          <p:cNvPr id="9" name="TextBox 8">
            <a:extLst>
              <a:ext uri="{FF2B5EF4-FFF2-40B4-BE49-F238E27FC236}">
                <a16:creationId xmlns:a16="http://schemas.microsoft.com/office/drawing/2014/main" id="{A4730773-4E60-BB9A-FBD8-41BD74830C84}"/>
              </a:ext>
            </a:extLst>
          </p:cNvPr>
          <p:cNvSpPr txBox="1"/>
          <p:nvPr/>
        </p:nvSpPr>
        <p:spPr>
          <a:xfrm>
            <a:off x="2667000" y="4589742"/>
            <a:ext cx="1171074" cy="3539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00" b="1" dirty="0"/>
              <a:t>Fidelity</a:t>
            </a:r>
          </a:p>
        </p:txBody>
      </p:sp>
      <p:sp>
        <p:nvSpPr>
          <p:cNvPr id="10" name="TextBox 9">
            <a:extLst>
              <a:ext uri="{FF2B5EF4-FFF2-40B4-BE49-F238E27FC236}">
                <a16:creationId xmlns:a16="http://schemas.microsoft.com/office/drawing/2014/main" id="{66988E82-9985-7820-2534-6F6F42F523F1}"/>
              </a:ext>
            </a:extLst>
          </p:cNvPr>
          <p:cNvSpPr txBox="1"/>
          <p:nvPr/>
        </p:nvSpPr>
        <p:spPr>
          <a:xfrm>
            <a:off x="2122572" y="5684324"/>
            <a:ext cx="1171074" cy="3539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00" b="1" dirty="0"/>
              <a:t>Privacy</a:t>
            </a:r>
          </a:p>
        </p:txBody>
      </p:sp>
      <p:sp>
        <p:nvSpPr>
          <p:cNvPr id="11" name="TextBox 10">
            <a:extLst>
              <a:ext uri="{FF2B5EF4-FFF2-40B4-BE49-F238E27FC236}">
                <a16:creationId xmlns:a16="http://schemas.microsoft.com/office/drawing/2014/main" id="{3E1B32EE-9F15-08DC-8266-E22544EF35E9}"/>
              </a:ext>
            </a:extLst>
          </p:cNvPr>
          <p:cNvSpPr txBox="1"/>
          <p:nvPr/>
        </p:nvSpPr>
        <p:spPr>
          <a:xfrm>
            <a:off x="386442" y="550817"/>
            <a:ext cx="10988842"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i="1" dirty="0">
                <a:solidFill>
                  <a:srgbClr val="000000"/>
                </a:solidFill>
              </a:rPr>
              <a:t>“Synthetic data is data that has been generated using a purpose-built mathematical model or algorithm, with the aim of solving a (set of) data science task(s).”</a:t>
            </a:r>
          </a:p>
          <a:p>
            <a:endParaRPr lang="en-US" dirty="0"/>
          </a:p>
        </p:txBody>
      </p:sp>
      <p:sp>
        <p:nvSpPr>
          <p:cNvPr id="12" name="TextBox 11">
            <a:extLst>
              <a:ext uri="{FF2B5EF4-FFF2-40B4-BE49-F238E27FC236}">
                <a16:creationId xmlns:a16="http://schemas.microsoft.com/office/drawing/2014/main" id="{4A79D7F5-A25B-5EAC-5216-9B8396978F75}"/>
              </a:ext>
            </a:extLst>
          </p:cNvPr>
          <p:cNvSpPr txBox="1"/>
          <p:nvPr/>
        </p:nvSpPr>
        <p:spPr>
          <a:xfrm>
            <a:off x="394132" y="1450473"/>
            <a:ext cx="5223709" cy="1877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i="0" dirty="0">
                <a:effectLst/>
                <a:latin typeface="Inter"/>
              </a:rPr>
              <a:t>Can Synthetic Data Replace Real Data?</a:t>
            </a:r>
            <a:r>
              <a:rPr lang="en-US" sz="1400" i="0" dirty="0">
                <a:solidFill>
                  <a:srgbClr val="000000"/>
                </a:solidFill>
                <a:effectLst/>
                <a:latin typeface="Inter"/>
              </a:rPr>
              <a:t>( i.e.  </a:t>
            </a:r>
            <a:r>
              <a:rPr lang="en-US" sz="1400" i="1" dirty="0">
                <a:solidFill>
                  <a:srgbClr val="000000"/>
                </a:solidFill>
              </a:rPr>
              <a:t>Can we do the same things </a:t>
            </a:r>
            <a:r>
              <a:rPr lang="en-US" sz="1400" u="sng" dirty="0">
                <a:solidFill>
                  <a:srgbClr val="000000"/>
                </a:solidFill>
              </a:rPr>
              <a:t>with/to </a:t>
            </a:r>
            <a:r>
              <a:rPr lang="en-US" sz="1400" i="1" dirty="0">
                <a:solidFill>
                  <a:srgbClr val="000000"/>
                </a:solidFill>
              </a:rPr>
              <a:t>synthetic data as with real data. ):</a:t>
            </a:r>
          </a:p>
          <a:p>
            <a:pPr algn="l"/>
            <a:endParaRPr lang="en-US" sz="1400" i="1" dirty="0"/>
          </a:p>
          <a:p>
            <a:pPr algn="l"/>
            <a:r>
              <a:rPr lang="en-US" sz="1400" i="1" dirty="0">
                <a:solidFill>
                  <a:srgbClr val="000000"/>
                </a:solidFill>
              </a:rPr>
              <a:t>Hmm. It depends: Often there’s a tradeoff between Privacy &amp; Fidelity. Conclusions drawn from data analysis and Statistical Hypothesis tests done on synthetic datasets tend to be weaker than when one on their real counterparts. </a:t>
            </a:r>
          </a:p>
          <a:p>
            <a:endParaRPr lang="en-US" dirty="0"/>
          </a:p>
        </p:txBody>
      </p:sp>
      <p:sp>
        <p:nvSpPr>
          <p:cNvPr id="13" name="TextBox 12">
            <a:extLst>
              <a:ext uri="{FF2B5EF4-FFF2-40B4-BE49-F238E27FC236}">
                <a16:creationId xmlns:a16="http://schemas.microsoft.com/office/drawing/2014/main" id="{2166ABB3-3EF5-4368-9634-CC80415CD233}"/>
              </a:ext>
            </a:extLst>
          </p:cNvPr>
          <p:cNvSpPr txBox="1"/>
          <p:nvPr/>
        </p:nvSpPr>
        <p:spPr>
          <a:xfrm>
            <a:off x="420355" y="3634558"/>
            <a:ext cx="4872789"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latin typeface="Inter"/>
              </a:rPr>
              <a:t>How good your Synthetic Data is, depends on these data attributes:</a:t>
            </a:r>
          </a:p>
          <a:p>
            <a:endParaRPr lang="en-US" sz="1400" dirty="0"/>
          </a:p>
        </p:txBody>
      </p:sp>
      <p:pic>
        <p:nvPicPr>
          <p:cNvPr id="14" name="Picture 13" descr="A blue rectangular object with black text&#10;&#10;Description automatically generated">
            <a:extLst>
              <a:ext uri="{FF2B5EF4-FFF2-40B4-BE49-F238E27FC236}">
                <a16:creationId xmlns:a16="http://schemas.microsoft.com/office/drawing/2014/main" id="{3E3F49E4-3C52-A9A7-E32C-EB6DB3FE40C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91767" y="4274553"/>
            <a:ext cx="2710620" cy="2221819"/>
          </a:xfrm>
          <a:prstGeom prst="rect">
            <a:avLst/>
          </a:prstGeom>
        </p:spPr>
      </p:pic>
      <p:sp>
        <p:nvSpPr>
          <p:cNvPr id="15" name="TextBox 15">
            <a:extLst>
              <a:ext uri="{FF2B5EF4-FFF2-40B4-BE49-F238E27FC236}">
                <a16:creationId xmlns:a16="http://schemas.microsoft.com/office/drawing/2014/main" id="{BE63F7A0-8014-441A-3B20-7024F47F829E}"/>
              </a:ext>
            </a:extLst>
          </p:cNvPr>
          <p:cNvSpPr txBox="1"/>
          <p:nvPr/>
        </p:nvSpPr>
        <p:spPr>
          <a:xfrm>
            <a:off x="6587793" y="3635956"/>
            <a:ext cx="487278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Generative Models for generating Synthetic Data:</a:t>
            </a:r>
          </a:p>
        </p:txBody>
      </p:sp>
    </p:spTree>
    <p:extLst>
      <p:ext uri="{BB962C8B-B14F-4D97-AF65-F5344CB8AC3E}">
        <p14:creationId xmlns:p14="http://schemas.microsoft.com/office/powerpoint/2010/main" val="204896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F1F6BB-EF33-6041-2899-DEEC8F2C3067}"/>
              </a:ext>
            </a:extLst>
          </p:cNvPr>
          <p:cNvSpPr>
            <a:spLocks noGrp="1"/>
          </p:cNvSpPr>
          <p:nvPr>
            <p:ph type="body" sz="quarter" idx="13"/>
          </p:nvPr>
        </p:nvSpPr>
        <p:spPr>
          <a:solidFill>
            <a:schemeClr val="tx1"/>
          </a:solidFill>
        </p:spPr>
        <p:txBody>
          <a:bodyPr/>
          <a:lstStyle/>
          <a:p>
            <a:r>
              <a:rPr lang="en-US" b="0" dirty="0">
                <a:ea typeface="+mn-lt"/>
                <a:cs typeface="+mn-lt"/>
              </a:rPr>
              <a:t>Classifying Ambiguous Industry Labels into Defined Categories</a:t>
            </a:r>
            <a:endParaRPr lang="en-US" dirty="0"/>
          </a:p>
        </p:txBody>
      </p:sp>
      <p:pic>
        <p:nvPicPr>
          <p:cNvPr id="6" name="Picture 5" descr="A diagram of a data processing process&#10;&#10;Description automatically generated">
            <a:extLst>
              <a:ext uri="{FF2B5EF4-FFF2-40B4-BE49-F238E27FC236}">
                <a16:creationId xmlns:a16="http://schemas.microsoft.com/office/drawing/2014/main" id="{493E1F2B-AF8F-9BCD-BE56-AADA172A112F}"/>
              </a:ext>
            </a:extLst>
          </p:cNvPr>
          <p:cNvPicPr>
            <a:picLocks noChangeAspect="1"/>
          </p:cNvPicPr>
          <p:nvPr/>
        </p:nvPicPr>
        <p:blipFill>
          <a:blip r:embed="rId2"/>
          <a:stretch>
            <a:fillRect/>
          </a:stretch>
        </p:blipFill>
        <p:spPr>
          <a:xfrm>
            <a:off x="406400" y="648712"/>
            <a:ext cx="4320019" cy="5868989"/>
          </a:xfrm>
          <a:prstGeom prst="rect">
            <a:avLst/>
          </a:prstGeom>
        </p:spPr>
      </p:pic>
      <p:pic>
        <p:nvPicPr>
          <p:cNvPr id="7" name="Picture 6" descr="A number and numbers on a white background&#10;&#10;Description automatically generated">
            <a:extLst>
              <a:ext uri="{FF2B5EF4-FFF2-40B4-BE49-F238E27FC236}">
                <a16:creationId xmlns:a16="http://schemas.microsoft.com/office/drawing/2014/main" id="{2D8E6144-A98E-268E-8919-7ED677272B33}"/>
              </a:ext>
            </a:extLst>
          </p:cNvPr>
          <p:cNvPicPr>
            <a:picLocks noChangeAspect="1"/>
          </p:cNvPicPr>
          <p:nvPr/>
        </p:nvPicPr>
        <p:blipFill>
          <a:blip r:embed="rId3"/>
          <a:stretch>
            <a:fillRect/>
          </a:stretch>
        </p:blipFill>
        <p:spPr>
          <a:xfrm>
            <a:off x="6230711" y="4042760"/>
            <a:ext cx="4230007" cy="1239913"/>
          </a:xfrm>
          <a:prstGeom prst="rect">
            <a:avLst/>
          </a:prstGeom>
        </p:spPr>
      </p:pic>
      <p:sp>
        <p:nvSpPr>
          <p:cNvPr id="9" name="TextBox 8">
            <a:extLst>
              <a:ext uri="{FF2B5EF4-FFF2-40B4-BE49-F238E27FC236}">
                <a16:creationId xmlns:a16="http://schemas.microsoft.com/office/drawing/2014/main" id="{50EEB388-3E16-91FA-BD47-74A05A8B04BA}"/>
              </a:ext>
            </a:extLst>
          </p:cNvPr>
          <p:cNvSpPr txBox="1"/>
          <p:nvPr/>
        </p:nvSpPr>
        <p:spPr>
          <a:xfrm>
            <a:off x="6231618" y="1644215"/>
            <a:ext cx="456958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D0D0D"/>
                </a:solidFill>
                <a:latin typeface="Calibri"/>
                <a:ea typeface="ＭＳ Ｐゴシック"/>
              </a:rPr>
              <a:t>Issues faced during Classifying:</a:t>
            </a:r>
            <a:endParaRPr lang="en-US" dirty="0">
              <a:latin typeface="Calibri"/>
              <a:ea typeface="ＭＳ Ｐゴシック"/>
            </a:endParaRPr>
          </a:p>
          <a:p>
            <a:pPr algn="l"/>
            <a:endParaRPr lang="en-US" b="1" dirty="0">
              <a:solidFill>
                <a:srgbClr val="0D0D0D"/>
              </a:solidFill>
            </a:endParaRPr>
          </a:p>
          <a:p>
            <a:pPr marL="285750" indent="-285750">
              <a:buFont typeface="Arial"/>
              <a:buChar char="•"/>
            </a:pPr>
            <a:r>
              <a:rPr lang="en-US" b="1" dirty="0">
                <a:solidFill>
                  <a:srgbClr val="0D0D0D"/>
                </a:solidFill>
                <a:latin typeface="Calibri"/>
                <a:ea typeface="ＭＳ Ｐゴシック"/>
                <a:cs typeface="Calibri"/>
              </a:rPr>
              <a:t>Data Quality Issues.</a:t>
            </a:r>
            <a:endParaRPr lang="en-US" dirty="0">
              <a:solidFill>
                <a:srgbClr val="0D0D0D"/>
              </a:solidFill>
              <a:latin typeface="Calibri"/>
              <a:ea typeface="ＭＳ Ｐゴシック"/>
              <a:cs typeface="Calibri"/>
            </a:endParaRPr>
          </a:p>
          <a:p>
            <a:pPr marL="285750" indent="-285750">
              <a:buFont typeface="Arial"/>
              <a:buChar char="•"/>
            </a:pPr>
            <a:r>
              <a:rPr lang="en-US" b="1" dirty="0">
                <a:solidFill>
                  <a:srgbClr val="0D0D0D"/>
                </a:solidFill>
                <a:latin typeface="Calibri"/>
                <a:ea typeface="ＭＳ Ｐゴシック"/>
                <a:cs typeface="Calibri"/>
              </a:rPr>
              <a:t>Dataset Imbalance.</a:t>
            </a:r>
            <a:endParaRPr lang="en-US" dirty="0">
              <a:solidFill>
                <a:srgbClr val="116020"/>
              </a:solidFill>
              <a:latin typeface="Calibri"/>
              <a:ea typeface="ＭＳ Ｐゴシック"/>
              <a:cs typeface="Calibri"/>
            </a:endParaRPr>
          </a:p>
          <a:p>
            <a:pPr marL="285750" indent="-285750">
              <a:buFont typeface="Arial"/>
              <a:buChar char="•"/>
            </a:pPr>
            <a:r>
              <a:rPr lang="en-US" b="1" dirty="0">
                <a:solidFill>
                  <a:srgbClr val="0D0D0D"/>
                </a:solidFill>
                <a:latin typeface="Calibri"/>
                <a:ea typeface="ＭＳ Ｐゴシック"/>
                <a:cs typeface="Calibri"/>
              </a:rPr>
              <a:t>Inadequate Feature Selection.</a:t>
            </a:r>
            <a:endParaRPr lang="en-US" dirty="0">
              <a:solidFill>
                <a:srgbClr val="0D0D0D"/>
              </a:solidFill>
              <a:latin typeface="Calibri"/>
              <a:ea typeface="ＭＳ Ｐゴシック"/>
              <a:cs typeface="Calibri"/>
            </a:endParaRPr>
          </a:p>
          <a:p>
            <a:pPr lvl="1"/>
            <a:endParaRPr lang="en-US" sz="1200" b="1" dirty="0">
              <a:solidFill>
                <a:srgbClr val="0D0D0D"/>
              </a:solidFill>
              <a:cs typeface="Calibri"/>
            </a:endParaRPr>
          </a:p>
          <a:p>
            <a:endParaRPr lang="en-US" dirty="0"/>
          </a:p>
        </p:txBody>
      </p:sp>
    </p:spTree>
    <p:extLst>
      <p:ext uri="{BB962C8B-B14F-4D97-AF65-F5344CB8AC3E}">
        <p14:creationId xmlns:p14="http://schemas.microsoft.com/office/powerpoint/2010/main" val="155593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B6FDCB-7F2B-9BF7-EF56-16FDAC042361}"/>
              </a:ext>
            </a:extLst>
          </p:cNvPr>
          <p:cNvSpPr>
            <a:spLocks noGrp="1"/>
          </p:cNvSpPr>
          <p:nvPr>
            <p:ph type="body" sz="quarter" idx="13"/>
          </p:nvPr>
        </p:nvSpPr>
        <p:spPr>
          <a:solidFill>
            <a:schemeClr val="tx1"/>
          </a:solidFill>
        </p:spPr>
        <p:txBody>
          <a:bodyPr/>
          <a:lstStyle/>
          <a:p>
            <a:r>
              <a:rPr lang="en-US" b="0" dirty="0">
                <a:ea typeface="+mn-lt"/>
                <a:cs typeface="+mn-lt"/>
              </a:rPr>
              <a:t>Classifying Ambiguous Industry Labels into Defined Categories</a:t>
            </a:r>
            <a:endParaRPr lang="en-US" dirty="0"/>
          </a:p>
          <a:p>
            <a:endParaRPr lang="en-US" dirty="0"/>
          </a:p>
        </p:txBody>
      </p:sp>
      <p:pic>
        <p:nvPicPr>
          <p:cNvPr id="6" name="Picture 5" descr="A bar graph with different colored bars&#10;&#10;Description automatically generated">
            <a:extLst>
              <a:ext uri="{FF2B5EF4-FFF2-40B4-BE49-F238E27FC236}">
                <a16:creationId xmlns:a16="http://schemas.microsoft.com/office/drawing/2014/main" id="{02EB7E20-9A11-C610-DF09-D725945E01E8}"/>
              </a:ext>
            </a:extLst>
          </p:cNvPr>
          <p:cNvPicPr>
            <a:picLocks noChangeAspect="1"/>
          </p:cNvPicPr>
          <p:nvPr/>
        </p:nvPicPr>
        <p:blipFill>
          <a:blip r:embed="rId2"/>
          <a:stretch>
            <a:fillRect/>
          </a:stretch>
        </p:blipFill>
        <p:spPr>
          <a:xfrm>
            <a:off x="5724922" y="977431"/>
            <a:ext cx="6024638" cy="4511978"/>
          </a:xfrm>
          <a:prstGeom prst="rect">
            <a:avLst/>
          </a:prstGeom>
        </p:spPr>
      </p:pic>
      <p:sp>
        <p:nvSpPr>
          <p:cNvPr id="7" name="TextBox 6">
            <a:extLst>
              <a:ext uri="{FF2B5EF4-FFF2-40B4-BE49-F238E27FC236}">
                <a16:creationId xmlns:a16="http://schemas.microsoft.com/office/drawing/2014/main" id="{417AC4BE-99E1-1F10-59FF-26BC102EED28}"/>
              </a:ext>
            </a:extLst>
          </p:cNvPr>
          <p:cNvSpPr txBox="1"/>
          <p:nvPr/>
        </p:nvSpPr>
        <p:spPr>
          <a:xfrm>
            <a:off x="718544" y="5597311"/>
            <a:ext cx="42430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ea typeface="ＭＳ Ｐゴシック"/>
                <a:cs typeface="Arial"/>
              </a:rPr>
              <a:t>Victim Industry names before classification</a:t>
            </a:r>
            <a:endParaRPr lang="en-US">
              <a:latin typeface="Calibri"/>
              <a:ea typeface="ＭＳ Ｐゴシック"/>
            </a:endParaRPr>
          </a:p>
        </p:txBody>
      </p:sp>
      <p:sp>
        <p:nvSpPr>
          <p:cNvPr id="8" name="TextBox 7">
            <a:extLst>
              <a:ext uri="{FF2B5EF4-FFF2-40B4-BE49-F238E27FC236}">
                <a16:creationId xmlns:a16="http://schemas.microsoft.com/office/drawing/2014/main" id="{5F2466AC-D4CC-4CD1-FF38-33069B7F0EB1}"/>
              </a:ext>
            </a:extLst>
          </p:cNvPr>
          <p:cNvSpPr txBox="1"/>
          <p:nvPr/>
        </p:nvSpPr>
        <p:spPr>
          <a:xfrm>
            <a:off x="6920491" y="5597185"/>
            <a:ext cx="406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ea typeface="ＭＳ Ｐゴシック"/>
                <a:cs typeface="Arial"/>
              </a:rPr>
              <a:t>Victim Industry names after classification</a:t>
            </a:r>
            <a:endParaRPr lang="en-US">
              <a:latin typeface="Calibri"/>
              <a:ea typeface="ＭＳ Ｐゴシック"/>
            </a:endParaRPr>
          </a:p>
        </p:txBody>
      </p:sp>
      <p:pic>
        <p:nvPicPr>
          <p:cNvPr id="9" name="Picture 8" descr="A graph of a number of incident&#10;&#10;Description automatically generated">
            <a:extLst>
              <a:ext uri="{FF2B5EF4-FFF2-40B4-BE49-F238E27FC236}">
                <a16:creationId xmlns:a16="http://schemas.microsoft.com/office/drawing/2014/main" id="{3B349AE0-C301-E31A-601E-0B95E76D9C25}"/>
              </a:ext>
            </a:extLst>
          </p:cNvPr>
          <p:cNvPicPr>
            <a:picLocks noChangeAspect="1"/>
          </p:cNvPicPr>
          <p:nvPr/>
        </p:nvPicPr>
        <p:blipFill>
          <a:blip r:embed="rId3"/>
          <a:stretch>
            <a:fillRect/>
          </a:stretch>
        </p:blipFill>
        <p:spPr>
          <a:xfrm>
            <a:off x="174399" y="973439"/>
            <a:ext cx="5553679" cy="4560360"/>
          </a:xfrm>
          <a:prstGeom prst="rect">
            <a:avLst/>
          </a:prstGeom>
        </p:spPr>
      </p:pic>
    </p:spTree>
    <p:extLst>
      <p:ext uri="{BB962C8B-B14F-4D97-AF65-F5344CB8AC3E}">
        <p14:creationId xmlns:p14="http://schemas.microsoft.com/office/powerpoint/2010/main" val="2851351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39E77C-5EDF-16A8-6E46-40EC9DB0F8B0}"/>
              </a:ext>
            </a:extLst>
          </p:cNvPr>
          <p:cNvSpPr>
            <a:spLocks noGrp="1"/>
          </p:cNvSpPr>
          <p:nvPr>
            <p:ph type="body" sz="quarter" idx="13"/>
          </p:nvPr>
        </p:nvSpPr>
        <p:spPr>
          <a:solidFill>
            <a:schemeClr val="tx1"/>
          </a:solidFill>
        </p:spPr>
        <p:txBody>
          <a:bodyPr/>
          <a:lstStyle/>
          <a:p>
            <a:r>
              <a:rPr lang="en-US" dirty="0">
                <a:ea typeface="ＭＳ Ｐゴシック"/>
              </a:rPr>
              <a:t>DBIR REPORT</a:t>
            </a:r>
            <a:endParaRPr lang="en-US"/>
          </a:p>
        </p:txBody>
      </p:sp>
      <p:sp>
        <p:nvSpPr>
          <p:cNvPr id="3" name="Text Placeholder 2">
            <a:extLst>
              <a:ext uri="{FF2B5EF4-FFF2-40B4-BE49-F238E27FC236}">
                <a16:creationId xmlns:a16="http://schemas.microsoft.com/office/drawing/2014/main" id="{1E682933-F21C-3C62-B2F2-339A42FE564E}"/>
              </a:ext>
            </a:extLst>
          </p:cNvPr>
          <p:cNvSpPr>
            <a:spLocks noGrp="1"/>
          </p:cNvSpPr>
          <p:nvPr>
            <p:ph type="body" sz="quarter" idx="14"/>
          </p:nvPr>
        </p:nvSpPr>
        <p:spPr/>
        <p:txBody>
          <a:bodyPr>
            <a:normAutofit fontScale="92500" lnSpcReduction="10000"/>
          </a:bodyPr>
          <a:lstStyle/>
          <a:p>
            <a:pPr marL="0" indent="0"/>
            <a:r>
              <a:rPr lang="en-US" b="1">
                <a:ea typeface="ＭＳ Ｐゴシック"/>
              </a:rPr>
              <a:t>DBIR report analysis:</a:t>
            </a:r>
            <a:br>
              <a:rPr lang="en-US" dirty="0">
                <a:ea typeface="ＭＳ Ｐゴシック"/>
              </a:rPr>
            </a:br>
            <a:br>
              <a:rPr lang="en-US" dirty="0"/>
            </a:br>
            <a:br>
              <a:rPr lang="en-US" dirty="0"/>
            </a:br>
            <a:r>
              <a:rPr lang="en-US" sz="1600" dirty="0">
                <a:solidFill>
                  <a:srgbClr val="0D0D0D"/>
                </a:solidFill>
                <a:ea typeface="+mn-lt"/>
                <a:cs typeface="+mn-lt"/>
              </a:rPr>
              <a:t>"The Data Breach Investigations Report (DBIR) is an annual publication that analyzes security incidents and data breaches to uncover trends, understand threats, and provide insights on protecting businesses. To make sense of the vast amount of data they collect, the DBIR team uses the North American Industry Classification System (NAICS).</a:t>
            </a:r>
            <a:endParaRPr lang="en-US" sz="1600"/>
          </a:p>
          <a:p>
            <a:r>
              <a:rPr lang="en-US" sz="1600" dirty="0">
                <a:solidFill>
                  <a:srgbClr val="0D0D0D"/>
                </a:solidFill>
                <a:ea typeface="+mn-lt"/>
                <a:cs typeface="+mn-lt"/>
              </a:rPr>
              <a:t>NAICS helps the DBIR to organize information by categorizing each victim organization into a specific industry based on their </a:t>
            </a:r>
            <a:endParaRPr lang="en-US" sz="1600" dirty="0">
              <a:solidFill>
                <a:srgbClr val="116020"/>
              </a:solidFill>
              <a:cs typeface="+mn-lt"/>
            </a:endParaRPr>
          </a:p>
          <a:p>
            <a:r>
              <a:rPr lang="en-US" sz="1600" dirty="0">
                <a:solidFill>
                  <a:srgbClr val="0D0D0D"/>
                </a:solidFill>
                <a:ea typeface="+mn-lt"/>
                <a:cs typeface="+mn-lt"/>
              </a:rPr>
              <a:t>primary business activities. This system uses series of codes ranging from two to six digits – the more digits, the more specific </a:t>
            </a:r>
            <a:endParaRPr lang="en-US" sz="1600" dirty="0">
              <a:solidFill>
                <a:srgbClr val="116020"/>
              </a:solidFill>
              <a:cs typeface="+mn-lt"/>
            </a:endParaRPr>
          </a:p>
          <a:p>
            <a:r>
              <a:rPr lang="en-US" sz="1600" dirty="0">
                <a:solidFill>
                  <a:srgbClr val="0D0D0D"/>
                </a:solidFill>
                <a:ea typeface="+mn-lt"/>
                <a:cs typeface="+mn-lt"/>
              </a:rPr>
              <a:t>the category</a:t>
            </a:r>
            <a:r>
              <a:rPr lang="en-US" sz="1600">
                <a:solidFill>
                  <a:srgbClr val="0D0D0D"/>
                </a:solidFill>
                <a:ea typeface="+mn-lt"/>
                <a:cs typeface="+mn-lt"/>
              </a:rPr>
              <a:t>.</a:t>
            </a:r>
            <a:endParaRPr lang="en-US" sz="1600" dirty="0">
              <a:solidFill>
                <a:srgbClr val="116020"/>
              </a:solidFill>
              <a:cs typeface="+mn-lt"/>
            </a:endParaRPr>
          </a:p>
          <a:p>
            <a:r>
              <a:rPr lang="en-US" sz="1600">
                <a:solidFill>
                  <a:srgbClr val="0D0D0D"/>
                </a:solidFill>
                <a:ea typeface="Calibri"/>
                <a:cs typeface="+mn-lt"/>
              </a:rPr>
              <a:t>EXAMPLE:</a:t>
            </a:r>
            <a:endParaRPr lang="en-US" sz="1600" dirty="0">
              <a:solidFill>
                <a:srgbClr val="116020"/>
              </a:solidFill>
              <a:cs typeface="+mn-lt"/>
            </a:endParaRPr>
          </a:p>
          <a:p>
            <a:r>
              <a:rPr lang="en-US" sz="1600" dirty="0">
                <a:solidFill>
                  <a:srgbClr val="0D0D0D"/>
                </a:solidFill>
                <a:ea typeface="+mn-lt"/>
                <a:cs typeface="+mn-lt"/>
              </a:rPr>
              <a:t>"Let's look at an example code from the DBIR to see how it connects to NAICS. The code '62' is used to represent the </a:t>
            </a:r>
            <a:r>
              <a:rPr lang="en-US" sz="1600">
                <a:solidFill>
                  <a:srgbClr val="0D0D0D"/>
                </a:solidFill>
                <a:ea typeface="+mn-lt"/>
                <a:cs typeface="+mn-lt"/>
              </a:rPr>
              <a:t>'Health </a:t>
            </a:r>
            <a:endParaRPr lang="en-US" sz="1600" dirty="0">
              <a:solidFill>
                <a:srgbClr val="116020"/>
              </a:solidFill>
              <a:cs typeface="+mn-lt"/>
            </a:endParaRPr>
          </a:p>
          <a:p>
            <a:r>
              <a:rPr lang="en-US" sz="1600">
                <a:solidFill>
                  <a:srgbClr val="0D0D0D"/>
                </a:solidFill>
                <a:ea typeface="+mn-lt"/>
                <a:cs typeface="+mn-lt"/>
              </a:rPr>
              <a:t>Care and Social Assistance' sector. According to the DBIR, this sector often faces incidents involving Personal Health </a:t>
            </a:r>
            <a:endParaRPr lang="en-US" sz="1600">
              <a:solidFill>
                <a:srgbClr val="116020"/>
              </a:solidFill>
              <a:cs typeface="+mn-lt"/>
            </a:endParaRPr>
          </a:p>
          <a:p>
            <a:r>
              <a:rPr lang="en-US" sz="1600" dirty="0">
                <a:solidFill>
                  <a:srgbClr val="0D0D0D"/>
                </a:solidFill>
                <a:ea typeface="+mn-lt"/>
                <a:cs typeface="+mn-lt"/>
              </a:rPr>
              <a:t>Information</a:t>
            </a:r>
            <a:r>
              <a:rPr lang="en-US" sz="1600">
                <a:solidFill>
                  <a:srgbClr val="0D0D0D"/>
                </a:solidFill>
                <a:ea typeface="+mn-lt"/>
                <a:cs typeface="+mn-lt"/>
              </a:rPr>
              <a:t> </a:t>
            </a:r>
            <a:r>
              <a:rPr lang="en-US" sz="1600" dirty="0">
                <a:solidFill>
                  <a:srgbClr val="0D0D0D"/>
                </a:solidFill>
                <a:ea typeface="+mn-lt"/>
                <a:cs typeface="+mn-lt"/>
              </a:rPr>
              <a:t>(PHI) breaches.</a:t>
            </a:r>
            <a:r>
              <a:rPr lang="en-US" sz="1600">
                <a:solidFill>
                  <a:srgbClr val="0D0D0D"/>
                </a:solidFill>
                <a:ea typeface="+mn-lt"/>
                <a:cs typeface="+mn-lt"/>
              </a:rPr>
              <a:t> </a:t>
            </a:r>
            <a:endParaRPr lang="en-US" sz="1600">
              <a:solidFill>
                <a:srgbClr val="116020"/>
              </a:solidFill>
              <a:cs typeface="+mn-lt"/>
            </a:endParaRPr>
          </a:p>
          <a:p>
            <a:r>
              <a:rPr lang="en-US" sz="1600" dirty="0">
                <a:solidFill>
                  <a:srgbClr val="0D0D0D"/>
                </a:solidFill>
                <a:ea typeface="+mn-lt"/>
                <a:cs typeface="+mn-lt"/>
              </a:rPr>
              <a:t>The NAICS code helps the DBIR to categorize these incidents and analyze trends specific to healthcare organizations.</a:t>
            </a:r>
            <a:br>
              <a:rPr lang="en-US" sz="1600" dirty="0">
                <a:solidFill>
                  <a:srgbClr val="0D0D0D"/>
                </a:solidFill>
                <a:ea typeface="+mn-lt"/>
                <a:cs typeface="+mn-lt"/>
              </a:rPr>
            </a:br>
            <a:endParaRPr lang="en-US" sz="1600">
              <a:solidFill>
                <a:srgbClr val="0D0D0D"/>
              </a:solidFill>
              <a:ea typeface="Calibri"/>
              <a:cs typeface="Calibri"/>
            </a:endParaRPr>
          </a:p>
          <a:p>
            <a:r>
              <a:rPr lang="en-US" sz="1600" dirty="0">
                <a:solidFill>
                  <a:srgbClr val="0D0D0D"/>
                </a:solidFill>
                <a:ea typeface="+mn-lt"/>
                <a:cs typeface="+mn-lt"/>
              </a:rPr>
              <a:t>So when the DBIR reports on data breaches under the label 'Healthcare (62)', it's not referring to the number of incidents but </a:t>
            </a:r>
            <a:endParaRPr lang="en-US" sz="1600" dirty="0">
              <a:solidFill>
                <a:srgbClr val="116020"/>
              </a:solidFill>
              <a:cs typeface="+mn-lt"/>
            </a:endParaRPr>
          </a:p>
          <a:p>
            <a:r>
              <a:rPr lang="en-US" sz="1600">
                <a:solidFill>
                  <a:srgbClr val="0D0D0D"/>
                </a:solidFill>
                <a:ea typeface="+mn-lt"/>
                <a:cs typeface="+mn-lt"/>
              </a:rPr>
              <a:t>identifying all the data breaches that occurred within the healthcare sector, using '62' – the NAICS code for that industry."</a:t>
            </a:r>
            <a:endParaRPr lang="en-US" sz="1600"/>
          </a:p>
          <a:p>
            <a:endParaRPr lang="en-US" sz="1600" dirty="0"/>
          </a:p>
        </p:txBody>
      </p:sp>
    </p:spTree>
    <p:extLst>
      <p:ext uri="{BB962C8B-B14F-4D97-AF65-F5344CB8AC3E}">
        <p14:creationId xmlns:p14="http://schemas.microsoft.com/office/powerpoint/2010/main" val="2304394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6FC198-DC50-6665-4C30-052A8F1F23A5}"/>
              </a:ext>
            </a:extLst>
          </p:cNvPr>
          <p:cNvSpPr>
            <a:spLocks noGrp="1"/>
          </p:cNvSpPr>
          <p:nvPr>
            <p:ph type="body" sz="quarter" idx="13"/>
          </p:nvPr>
        </p:nvSpPr>
        <p:spPr>
          <a:solidFill>
            <a:schemeClr val="tx1"/>
          </a:solidFill>
        </p:spPr>
        <p:txBody>
          <a:bodyPr/>
          <a:lstStyle/>
          <a:p>
            <a:endParaRPr lang="en-US"/>
          </a:p>
        </p:txBody>
      </p:sp>
      <p:sp>
        <p:nvSpPr>
          <p:cNvPr id="3" name="Text Placeholder 2">
            <a:extLst>
              <a:ext uri="{FF2B5EF4-FFF2-40B4-BE49-F238E27FC236}">
                <a16:creationId xmlns:a16="http://schemas.microsoft.com/office/drawing/2014/main" id="{4A27A8EF-CD70-0313-A67A-0B6E7DC978EC}"/>
              </a:ext>
            </a:extLst>
          </p:cNvPr>
          <p:cNvSpPr>
            <a:spLocks noGrp="1"/>
          </p:cNvSpPr>
          <p:nvPr>
            <p:ph type="body" sz="quarter" idx="14"/>
          </p:nvPr>
        </p:nvSpPr>
        <p:spPr/>
        <p:txBody>
          <a:bodyPr>
            <a:normAutofit lnSpcReduction="10000"/>
          </a:bodyPr>
          <a:lstStyle/>
          <a:p>
            <a:r>
              <a:rPr lang="en-US" b="1" dirty="0">
                <a:ea typeface="ＭＳ Ｐゴシック"/>
              </a:rPr>
              <a:t>The industries (sectors) analysis:</a:t>
            </a:r>
            <a:br>
              <a:rPr lang="en-US" dirty="0">
                <a:ea typeface="ＭＳ Ｐゴシック"/>
              </a:rPr>
            </a:br>
            <a:endParaRPr lang="en-US" dirty="0">
              <a:ea typeface="ＭＳ Ｐゴシック"/>
            </a:endParaRPr>
          </a:p>
          <a:p>
            <a:r>
              <a:rPr lang="en-US" sz="1600">
                <a:solidFill>
                  <a:srgbClr val="0D0D0D"/>
                </a:solidFill>
                <a:ea typeface="+mn-lt"/>
                <a:cs typeface="+mn-lt"/>
              </a:rPr>
              <a:t>The document extract outlines various types of security breaches across different industries and their trends over time. Here's an assessment based on the provided details:</a:t>
            </a:r>
            <a:endParaRPr lang="en-US" sz="1600"/>
          </a:p>
          <a:p>
            <a:pPr marL="285750" lvl="1">
              <a:buFont typeface="Arial"/>
              <a:buChar char="•"/>
            </a:pPr>
            <a:r>
              <a:rPr lang="en-US" sz="1600" dirty="0">
                <a:solidFill>
                  <a:srgbClr val="0D0D0D"/>
                </a:solidFill>
                <a:ea typeface="+mn-lt"/>
                <a:cs typeface="+mn-lt"/>
              </a:rPr>
              <a:t>The </a:t>
            </a:r>
            <a:r>
              <a:rPr lang="en-US" sz="1600" b="1" dirty="0">
                <a:solidFill>
                  <a:schemeClr val="tx1"/>
                </a:solidFill>
                <a:ea typeface="+mn-lt"/>
                <a:cs typeface="+mn-lt"/>
              </a:rPr>
              <a:t>Financial and Insurance sector:</a:t>
            </a:r>
            <a:r>
              <a:rPr lang="en-US" sz="1600" b="1">
                <a:solidFill>
                  <a:srgbClr val="116020"/>
                </a:solidFill>
                <a:ea typeface="+mn-lt"/>
                <a:cs typeface="+mn-lt"/>
              </a:rPr>
              <a:t> </a:t>
            </a:r>
            <a:r>
              <a:rPr lang="en-US" sz="1600" b="1" dirty="0">
                <a:solidFill>
                  <a:srgbClr val="111111"/>
                </a:solidFill>
                <a:ea typeface="+mn-lt"/>
                <a:cs typeface="+mn-lt"/>
              </a:rPr>
              <a:t>System Intrusion</a:t>
            </a:r>
            <a:r>
              <a:rPr lang="en-US" sz="1600" dirty="0">
                <a:solidFill>
                  <a:srgbClr val="111111"/>
                </a:solidFill>
                <a:ea typeface="+mn-lt"/>
                <a:cs typeface="+mn-lt"/>
              </a:rPr>
              <a:t>: Purple lines remain relatively stable but show an exponential increase after 2020.</a:t>
            </a:r>
            <a:endParaRPr lang="en-US" sz="1600" dirty="0">
              <a:solidFill>
                <a:srgbClr val="116020"/>
              </a:solidFill>
              <a:cs typeface="+mn-lt"/>
            </a:endParaRPr>
          </a:p>
          <a:p>
            <a:pPr marL="285750" indent="-285750">
              <a:buFont typeface="Arial"/>
              <a:buChar char="•"/>
            </a:pPr>
            <a:r>
              <a:rPr lang="en-US" sz="1600">
                <a:solidFill>
                  <a:srgbClr val="0D0D0D"/>
                </a:solidFill>
                <a:ea typeface="+mn-lt"/>
                <a:cs typeface="+mn-lt"/>
              </a:rPr>
              <a:t> </a:t>
            </a:r>
            <a:r>
              <a:rPr lang="en-US" sz="1600" dirty="0">
                <a:solidFill>
                  <a:srgbClr val="0D0D0D"/>
                </a:solidFill>
                <a:ea typeface="+mn-lt"/>
                <a:cs typeface="+mn-lt"/>
              </a:rPr>
              <a:t>saw a significant peak in System Intrusion incidents after 2020. This suggests that attacks on this industry's systems became more aggressive or successful, which could have severe implications due to the sensitive nature of financial data.</a:t>
            </a:r>
            <a:endParaRPr lang="en-US" sz="1600" dirty="0"/>
          </a:p>
          <a:p>
            <a:pPr marL="285750" indent="-285750">
              <a:buFont typeface="Arial"/>
              <a:buChar char="•"/>
            </a:pPr>
            <a:r>
              <a:rPr lang="en-US" sz="1600" dirty="0">
                <a:solidFill>
                  <a:srgbClr val="0D0D0D"/>
                </a:solidFill>
                <a:ea typeface="+mn-lt"/>
                <a:cs typeface="+mn-lt"/>
              </a:rPr>
              <a:t>In </a:t>
            </a:r>
            <a:r>
              <a:rPr lang="en-US" sz="1600" b="1" dirty="0">
                <a:ea typeface="+mn-lt"/>
                <a:cs typeface="+mn-lt"/>
              </a:rPr>
              <a:t>Healthcare</a:t>
            </a:r>
            <a:r>
              <a:rPr lang="en-US" sz="1600" b="1">
                <a:solidFill>
                  <a:srgbClr val="116020"/>
                </a:solidFill>
                <a:ea typeface="+mn-lt"/>
                <a:cs typeface="+mn-lt"/>
              </a:rPr>
              <a:t>: </a:t>
            </a:r>
            <a:r>
              <a:rPr lang="en-US" sz="1600" b="1" dirty="0">
                <a:solidFill>
                  <a:srgbClr val="111111"/>
                </a:solidFill>
                <a:ea typeface="+mn-lt"/>
                <a:cs typeface="+mn-lt"/>
              </a:rPr>
              <a:t>Basic Web Application Attacks</a:t>
            </a:r>
            <a:r>
              <a:rPr lang="en-US" sz="1600" dirty="0">
                <a:solidFill>
                  <a:srgbClr val="111111"/>
                </a:solidFill>
                <a:ea typeface="+mn-lt"/>
                <a:cs typeface="+mn-lt"/>
              </a:rPr>
              <a:t>: The percentage of breaches caused by these attacks increased over time.</a:t>
            </a:r>
            <a:endParaRPr lang="en-US" sz="1600" dirty="0">
              <a:solidFill>
                <a:srgbClr val="116020"/>
              </a:solidFill>
              <a:cs typeface="+mn-lt"/>
            </a:endParaRPr>
          </a:p>
          <a:p>
            <a:pPr marL="285750" indent="-285750">
              <a:buFont typeface="Arial"/>
              <a:buChar char="•"/>
            </a:pPr>
            <a:r>
              <a:rPr lang="en-US" sz="1600" dirty="0">
                <a:solidFill>
                  <a:srgbClr val="0D0D0D"/>
                </a:solidFill>
                <a:ea typeface="+mn-lt"/>
                <a:cs typeface="+mn-lt"/>
              </a:rPr>
              <a:t> there was a notable peak in Miscellaneous Errors around 2018, then a decrease, but an increase in Basic Web Application Attacks over time. This may imply that while general mistakes are being better controlled, there's a growing trend in targeted attacks on healthcare web applications.</a:t>
            </a:r>
            <a:endParaRPr lang="en-US" sz="1600" dirty="0"/>
          </a:p>
          <a:p>
            <a:pPr marL="285750" indent="-285750">
              <a:buFont typeface="Arial"/>
              <a:buChar char="•"/>
            </a:pPr>
            <a:r>
              <a:rPr lang="en-US" sz="1600" dirty="0">
                <a:solidFill>
                  <a:srgbClr val="0D0D0D"/>
                </a:solidFill>
                <a:ea typeface="+mn-lt"/>
                <a:cs typeface="+mn-lt"/>
              </a:rPr>
              <a:t>For the </a:t>
            </a:r>
            <a:r>
              <a:rPr lang="en-US" sz="1600" b="1" dirty="0">
                <a:ea typeface="+mn-lt"/>
                <a:cs typeface="+mn-lt"/>
              </a:rPr>
              <a:t>Information sector</a:t>
            </a:r>
            <a:r>
              <a:rPr lang="en-US" sz="1600" b="1">
                <a:solidFill>
                  <a:srgbClr val="116020"/>
                </a:solidFill>
                <a:ea typeface="+mn-lt"/>
                <a:cs typeface="+mn-lt"/>
              </a:rPr>
              <a:t>: </a:t>
            </a:r>
            <a:r>
              <a:rPr lang="en-US" sz="1600" b="1" dirty="0">
                <a:solidFill>
                  <a:srgbClr val="111111"/>
                </a:solidFill>
                <a:ea typeface="+mn-lt"/>
                <a:cs typeface="+mn-lt"/>
              </a:rPr>
              <a:t>Hacking</a:t>
            </a:r>
            <a:r>
              <a:rPr lang="en-US" sz="1600" dirty="0">
                <a:solidFill>
                  <a:srgbClr val="111111"/>
                </a:solidFill>
                <a:ea typeface="+mn-lt"/>
                <a:cs typeface="+mn-lt"/>
              </a:rPr>
              <a:t>: These breaches are depicted by </a:t>
            </a:r>
            <a:r>
              <a:rPr lang="en-US" sz="1600" b="1" dirty="0">
                <a:solidFill>
                  <a:srgbClr val="111111"/>
                </a:solidFill>
                <a:ea typeface="+mn-lt"/>
                <a:cs typeface="+mn-lt"/>
              </a:rPr>
              <a:t>purple lines</a:t>
            </a:r>
            <a:r>
              <a:rPr lang="en-US" sz="1600" dirty="0">
                <a:solidFill>
                  <a:srgbClr val="111111"/>
                </a:solidFill>
                <a:ea typeface="+mn-lt"/>
                <a:cs typeface="+mn-lt"/>
              </a:rPr>
              <a:t>. Their occurrence percentage remains consistently high throughout the years.</a:t>
            </a:r>
            <a:endParaRPr lang="en-US" sz="1600" dirty="0">
              <a:solidFill>
                <a:srgbClr val="116020"/>
              </a:solidFill>
              <a:cs typeface="+mn-lt"/>
            </a:endParaRPr>
          </a:p>
          <a:p>
            <a:pPr marL="285750" indent="-285750">
              <a:buFont typeface="Arial"/>
              <a:buChar char="•"/>
            </a:pPr>
            <a:r>
              <a:rPr lang="en-US" sz="1600" b="1" dirty="0">
                <a:solidFill>
                  <a:srgbClr val="116020"/>
                </a:solidFill>
                <a:ea typeface="+mn-lt"/>
                <a:cs typeface="+mn-lt"/>
              </a:rPr>
              <a:t> </a:t>
            </a:r>
            <a:r>
              <a:rPr lang="en-US" sz="1600" dirty="0">
                <a:solidFill>
                  <a:srgbClr val="0D0D0D"/>
                </a:solidFill>
                <a:ea typeface="+mn-lt"/>
                <a:cs typeface="+mn-lt"/>
              </a:rPr>
              <a:t> hacking (depicted by purple lines) remains consistently high, showing that this industry is a constant target, likely due to the valuable data it holds.</a:t>
            </a:r>
            <a:endParaRPr lang="en-US" sz="1600" dirty="0"/>
          </a:p>
          <a:p>
            <a:endParaRPr lang="en-US" dirty="0"/>
          </a:p>
        </p:txBody>
      </p:sp>
    </p:spTree>
    <p:extLst>
      <p:ext uri="{BB962C8B-B14F-4D97-AF65-F5344CB8AC3E}">
        <p14:creationId xmlns:p14="http://schemas.microsoft.com/office/powerpoint/2010/main" val="3763663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910A2E-0AEA-5B20-5E4E-531C15531C5D}"/>
              </a:ext>
            </a:extLst>
          </p:cNvPr>
          <p:cNvSpPr>
            <a:spLocks noGrp="1"/>
          </p:cNvSpPr>
          <p:nvPr>
            <p:ph type="body" sz="quarter" idx="13"/>
          </p:nvPr>
        </p:nvSpPr>
        <p:spPr>
          <a:solidFill>
            <a:schemeClr val="tx1"/>
          </a:solidFill>
        </p:spPr>
        <p:txBody>
          <a:bodyPr/>
          <a:lstStyle/>
          <a:p>
            <a:endParaRPr lang="en-US"/>
          </a:p>
        </p:txBody>
      </p:sp>
      <p:sp>
        <p:nvSpPr>
          <p:cNvPr id="3" name="Text Placeholder 2">
            <a:extLst>
              <a:ext uri="{FF2B5EF4-FFF2-40B4-BE49-F238E27FC236}">
                <a16:creationId xmlns:a16="http://schemas.microsoft.com/office/drawing/2014/main" id="{AA965E88-1E02-5B43-550C-79FD6FF4EDA6}"/>
              </a:ext>
            </a:extLst>
          </p:cNvPr>
          <p:cNvSpPr>
            <a:spLocks noGrp="1"/>
          </p:cNvSpPr>
          <p:nvPr>
            <p:ph type="body" sz="quarter" idx="14"/>
          </p:nvPr>
        </p:nvSpPr>
        <p:spPr>
          <a:xfrm>
            <a:off x="484828" y="1272674"/>
            <a:ext cx="10769600" cy="4882147"/>
          </a:xfrm>
        </p:spPr>
        <p:txBody>
          <a:bodyPr/>
          <a:lstStyle/>
          <a:p>
            <a:pPr marL="285750" indent="-285750">
              <a:buFont typeface="Arial"/>
              <a:buChar char="•"/>
            </a:pPr>
            <a:r>
              <a:rPr lang="en-US" sz="1600" dirty="0">
                <a:solidFill>
                  <a:srgbClr val="0D0D0D"/>
                </a:solidFill>
                <a:ea typeface="Calibri"/>
                <a:cs typeface="Calibri"/>
              </a:rPr>
              <a:t>In </a:t>
            </a:r>
            <a:r>
              <a:rPr lang="en-US" sz="1600" b="1" dirty="0">
                <a:ea typeface="Calibri"/>
                <a:cs typeface="Calibri"/>
              </a:rPr>
              <a:t>Professional, Scientific, and Technical Services</a:t>
            </a:r>
            <a:r>
              <a:rPr lang="en-US" sz="1600" b="1">
                <a:solidFill>
                  <a:srgbClr val="116020"/>
                </a:solidFill>
                <a:ea typeface="Calibri"/>
                <a:cs typeface="Calibri"/>
              </a:rPr>
              <a:t>:</a:t>
            </a:r>
            <a:r>
              <a:rPr lang="en-US" sz="1600" b="1" dirty="0">
                <a:solidFill>
                  <a:srgbClr val="116020"/>
                </a:solidFill>
                <a:ea typeface="+mn-lt"/>
                <a:cs typeface="+mn-lt"/>
              </a:rPr>
              <a:t> </a:t>
            </a:r>
            <a:r>
              <a:rPr lang="en-US" sz="1600" b="1" dirty="0">
                <a:solidFill>
                  <a:srgbClr val="111111"/>
                </a:solidFill>
                <a:ea typeface="+mn-lt"/>
                <a:cs typeface="+mn-lt"/>
              </a:rPr>
              <a:t>System Intrusion</a:t>
            </a:r>
            <a:r>
              <a:rPr lang="en-US" sz="1200">
                <a:solidFill>
                  <a:srgbClr val="111111"/>
                </a:solidFill>
                <a:ea typeface="+mn-lt"/>
                <a:cs typeface="+mn-lt"/>
              </a:rPr>
              <a:t>: Shown in </a:t>
            </a:r>
            <a:r>
              <a:rPr lang="en-US" sz="1200" b="1">
                <a:solidFill>
                  <a:srgbClr val="111111"/>
                </a:solidFill>
                <a:ea typeface="+mn-lt"/>
                <a:cs typeface="+mn-lt"/>
              </a:rPr>
              <a:t>purple</a:t>
            </a:r>
            <a:r>
              <a:rPr lang="en-US" sz="1200">
                <a:solidFill>
                  <a:srgbClr val="111111"/>
                </a:solidFill>
                <a:ea typeface="+mn-lt"/>
                <a:cs typeface="+mn-lt"/>
              </a:rPr>
              <a:t>, these breaches have lowest in 2018, later it gradually increased. </a:t>
            </a:r>
            <a:br>
              <a:rPr lang="en-US" sz="1600" b="1" dirty="0">
                <a:solidFill>
                  <a:srgbClr val="116020"/>
                </a:solidFill>
                <a:ea typeface="Calibri"/>
                <a:cs typeface="Calibri"/>
              </a:rPr>
            </a:br>
            <a:r>
              <a:rPr lang="en-US" sz="1600">
                <a:solidFill>
                  <a:srgbClr val="0D0D0D"/>
                </a:solidFill>
                <a:ea typeface="Calibri"/>
                <a:cs typeface="Calibri"/>
              </a:rPr>
              <a:t> </a:t>
            </a:r>
            <a:r>
              <a:rPr lang="en-US" sz="1600" dirty="0">
                <a:solidFill>
                  <a:srgbClr val="0D0D0D"/>
                </a:solidFill>
                <a:ea typeface="Calibri"/>
                <a:cs typeface="Calibri"/>
              </a:rPr>
              <a:t>there has been an increase in System Intrusion breaches since 2018, suggesting a growing risk in this area.</a:t>
            </a:r>
            <a:endParaRPr lang="en-US" sz="1600">
              <a:ea typeface="Calibri"/>
              <a:cs typeface="Calibri"/>
            </a:endParaRPr>
          </a:p>
          <a:p>
            <a:pPr marL="285750" indent="-285750">
              <a:buFont typeface="Arial"/>
              <a:buChar char="•"/>
            </a:pPr>
            <a:r>
              <a:rPr lang="en-US" sz="1600" b="1" dirty="0">
                <a:ea typeface="Calibri"/>
                <a:cs typeface="Calibri"/>
              </a:rPr>
              <a:t>Public Administration</a:t>
            </a:r>
            <a:r>
              <a:rPr lang="en-US" sz="1600" dirty="0">
                <a:solidFill>
                  <a:srgbClr val="0D0D0D"/>
                </a:solidFill>
                <a:ea typeface="Calibri"/>
                <a:cs typeface="Calibri"/>
              </a:rPr>
              <a:t> </a:t>
            </a:r>
            <a:r>
              <a:rPr lang="en-US" sz="1600">
                <a:solidFill>
                  <a:srgbClr val="0D0D0D"/>
                </a:solidFill>
                <a:ea typeface="Calibri"/>
                <a:cs typeface="Calibri"/>
              </a:rPr>
              <a:t>: </a:t>
            </a:r>
            <a:r>
              <a:rPr lang="en-US" sz="1600" b="1" dirty="0">
                <a:solidFill>
                  <a:srgbClr val="111111"/>
                </a:solidFill>
                <a:ea typeface="+mn-lt"/>
                <a:cs typeface="+mn-lt"/>
              </a:rPr>
              <a:t>Social Engineering</a:t>
            </a:r>
            <a:r>
              <a:rPr lang="en-US" sz="1600" dirty="0">
                <a:solidFill>
                  <a:srgbClr val="111111"/>
                </a:solidFill>
                <a:ea typeface="+mn-lt"/>
                <a:cs typeface="+mn-lt"/>
              </a:rPr>
              <a:t>: Light blue lines indicate social engineering breaches, which fluctuate but have the highest in 2017,2018 and 2020.</a:t>
            </a:r>
            <a:br>
              <a:rPr lang="en-US" sz="1600" dirty="0">
                <a:solidFill>
                  <a:srgbClr val="0D0D0D"/>
                </a:solidFill>
                <a:ea typeface="Calibri"/>
                <a:cs typeface="Calibri"/>
              </a:rPr>
            </a:br>
            <a:r>
              <a:rPr lang="en-US" sz="1600" dirty="0">
                <a:solidFill>
                  <a:srgbClr val="0D0D0D"/>
                </a:solidFill>
                <a:ea typeface="Calibri"/>
                <a:cs typeface="Calibri"/>
              </a:rPr>
              <a:t>showed a rapid increase in System Intrusion in 2021 and varied levels of Social Engineering incidents, highlighting fluctuating but significant threats in this sector.</a:t>
            </a:r>
            <a:endParaRPr lang="en-US" sz="1600">
              <a:ea typeface="Calibri"/>
              <a:cs typeface="Calibri"/>
            </a:endParaRPr>
          </a:p>
          <a:p>
            <a:pPr marL="285750" indent="-285750">
              <a:buFont typeface="Arial,Sans-Serif"/>
              <a:buChar char="•"/>
            </a:pPr>
            <a:r>
              <a:rPr lang="en-US" sz="1600" dirty="0">
                <a:solidFill>
                  <a:srgbClr val="0D0D0D"/>
                </a:solidFill>
                <a:ea typeface="Calibri"/>
                <a:cs typeface="Calibri"/>
              </a:rPr>
              <a:t>The </a:t>
            </a:r>
            <a:r>
              <a:rPr lang="en-US" sz="1600" b="1" dirty="0">
                <a:ea typeface="Calibri"/>
                <a:cs typeface="Calibri"/>
              </a:rPr>
              <a:t>Retail sector</a:t>
            </a:r>
            <a:r>
              <a:rPr lang="en-US" sz="1600" b="1">
                <a:solidFill>
                  <a:srgbClr val="116020"/>
                </a:solidFill>
                <a:ea typeface="Calibri"/>
                <a:cs typeface="Calibri"/>
              </a:rPr>
              <a:t>:</a:t>
            </a:r>
            <a:r>
              <a:rPr lang="en-US" sz="1600" dirty="0">
                <a:solidFill>
                  <a:srgbClr val="116020"/>
                </a:solidFill>
                <a:ea typeface="Calibri"/>
                <a:cs typeface="Calibri"/>
              </a:rPr>
              <a:t> </a:t>
            </a:r>
            <a:r>
              <a:rPr lang="en-US" sz="1600" b="1" dirty="0">
                <a:solidFill>
                  <a:schemeClr val="bg2">
                    <a:lumMod val="10000"/>
                  </a:schemeClr>
                </a:solidFill>
                <a:ea typeface="Calibri"/>
                <a:cs typeface="Calibri"/>
              </a:rPr>
              <a:t>System </a:t>
            </a:r>
            <a:r>
              <a:rPr lang="en-US" sz="1600" b="1" err="1">
                <a:solidFill>
                  <a:schemeClr val="bg2">
                    <a:lumMod val="10000"/>
                  </a:schemeClr>
                </a:solidFill>
                <a:ea typeface="Calibri"/>
                <a:cs typeface="Calibri"/>
              </a:rPr>
              <a:t>intrution</a:t>
            </a:r>
            <a:r>
              <a:rPr lang="en-US" sz="1600" dirty="0">
                <a:solidFill>
                  <a:schemeClr val="bg2">
                    <a:lumMod val="10000"/>
                  </a:schemeClr>
                </a:solidFill>
                <a:ea typeface="Calibri"/>
                <a:cs typeface="Calibri"/>
              </a:rPr>
              <a:t>  breaches  increases since 2017 to 2021 </a:t>
            </a:r>
            <a:br>
              <a:rPr lang="en-US" sz="1600" b="1" dirty="0">
                <a:solidFill>
                  <a:srgbClr val="116020"/>
                </a:solidFill>
                <a:ea typeface="Calibri"/>
                <a:cs typeface="Calibri"/>
              </a:rPr>
            </a:br>
            <a:r>
              <a:rPr lang="en-US" sz="1600" dirty="0">
                <a:solidFill>
                  <a:srgbClr val="0D0D0D"/>
                </a:solidFill>
                <a:ea typeface="Calibri"/>
                <a:cs typeface="Calibri"/>
              </a:rPr>
              <a:t> Data suggests varied attack methods with no single dominant trend, indicating a need for broad security measures.</a:t>
            </a:r>
            <a:endParaRPr lang="en-US" sz="1600" dirty="0">
              <a:ea typeface="Calibri"/>
              <a:cs typeface="Calibri"/>
            </a:endParaRPr>
          </a:p>
          <a:p>
            <a:endParaRPr lang="en-US" dirty="0">
              <a:ea typeface="Calibri"/>
              <a:cs typeface="Calibri"/>
            </a:endParaRPr>
          </a:p>
          <a:p>
            <a:endParaRPr lang="en-US" dirty="0"/>
          </a:p>
        </p:txBody>
      </p:sp>
      <p:pic>
        <p:nvPicPr>
          <p:cNvPr id="4" name="Picture 3" descr="A table of information&#10;&#10;Description automatically generated">
            <a:extLst>
              <a:ext uri="{FF2B5EF4-FFF2-40B4-BE49-F238E27FC236}">
                <a16:creationId xmlns:a16="http://schemas.microsoft.com/office/drawing/2014/main" id="{6B10B773-3871-17B9-315B-5F28C4ACD1F0}"/>
              </a:ext>
            </a:extLst>
          </p:cNvPr>
          <p:cNvPicPr>
            <a:picLocks noChangeAspect="1"/>
          </p:cNvPicPr>
          <p:nvPr/>
        </p:nvPicPr>
        <p:blipFill>
          <a:blip r:embed="rId2"/>
          <a:stretch>
            <a:fillRect/>
          </a:stretch>
        </p:blipFill>
        <p:spPr>
          <a:xfrm>
            <a:off x="1363579" y="3786645"/>
            <a:ext cx="8502315" cy="2132187"/>
          </a:xfrm>
          <a:prstGeom prst="rect">
            <a:avLst/>
          </a:prstGeom>
        </p:spPr>
      </p:pic>
    </p:spTree>
    <p:extLst>
      <p:ext uri="{BB962C8B-B14F-4D97-AF65-F5344CB8AC3E}">
        <p14:creationId xmlns:p14="http://schemas.microsoft.com/office/powerpoint/2010/main" val="417234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AEC660-9EB3-3AED-2B22-9358188C87BE}"/>
              </a:ext>
            </a:extLst>
          </p:cNvPr>
          <p:cNvSpPr>
            <a:spLocks noGrp="1"/>
          </p:cNvSpPr>
          <p:nvPr>
            <p:ph type="body" sz="quarter" idx="13"/>
          </p:nvPr>
        </p:nvSpPr>
        <p:spPr>
          <a:solidFill>
            <a:schemeClr val="tx1"/>
          </a:solidFill>
        </p:spPr>
        <p:txBody>
          <a:bodyPr/>
          <a:lstStyle/>
          <a:p>
            <a:r>
              <a:rPr lang="en-US" dirty="0">
                <a:ea typeface="ＭＳ Ｐゴシック"/>
              </a:rPr>
              <a:t>Summary</a:t>
            </a:r>
            <a:r>
              <a:rPr lang="en-US">
                <a:ea typeface="ＭＳ Ｐゴシック"/>
              </a:rPr>
              <a:t>: Key Takeaways and Insights</a:t>
            </a:r>
            <a:endParaRPr lang="en-US" dirty="0"/>
          </a:p>
        </p:txBody>
      </p:sp>
      <p:sp>
        <p:nvSpPr>
          <p:cNvPr id="6" name="TextBox 5">
            <a:extLst>
              <a:ext uri="{FF2B5EF4-FFF2-40B4-BE49-F238E27FC236}">
                <a16:creationId xmlns:a16="http://schemas.microsoft.com/office/drawing/2014/main" id="{3DFD56F7-5EE3-0992-BB9A-07082DA4916C}"/>
              </a:ext>
            </a:extLst>
          </p:cNvPr>
          <p:cNvSpPr txBox="1"/>
          <p:nvPr/>
        </p:nvSpPr>
        <p:spPr>
          <a:xfrm>
            <a:off x="304800" y="617290"/>
            <a:ext cx="853440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sz="2000" dirty="0">
              <a:solidFill>
                <a:srgbClr val="000000"/>
              </a:solidFill>
              <a:latin typeface="Calibri"/>
              <a:ea typeface="ＭＳ Ｐゴシック"/>
            </a:endParaRPr>
          </a:p>
          <a:p>
            <a:pPr marL="285750" indent="-285750">
              <a:buFont typeface="Wingdings"/>
              <a:buChar char="Ø"/>
            </a:pPr>
            <a:endParaRPr lang="en-US" sz="2000" dirty="0">
              <a:solidFill>
                <a:srgbClr val="000000"/>
              </a:solidFill>
              <a:latin typeface="Calibri"/>
              <a:ea typeface="ＭＳ Ｐゴシック"/>
            </a:endParaRPr>
          </a:p>
          <a:p>
            <a:pPr marL="285750" indent="-285750">
              <a:buFont typeface="Wingdings"/>
              <a:buChar char="Ø"/>
            </a:pPr>
            <a:r>
              <a:rPr lang="en-US" sz="2000" dirty="0">
                <a:solidFill>
                  <a:srgbClr val="000000"/>
                </a:solidFill>
                <a:latin typeface="Calibri"/>
                <a:ea typeface="ＭＳ Ｐゴシック"/>
              </a:rPr>
              <a:t>Developing a </a:t>
            </a:r>
            <a:r>
              <a:rPr lang="en-US" sz="2000" b="1" dirty="0">
                <a:solidFill>
                  <a:srgbClr val="000000"/>
                </a:solidFill>
                <a:latin typeface="Calibri"/>
                <a:ea typeface="ＭＳ Ｐゴシック"/>
              </a:rPr>
              <a:t>risk framework </a:t>
            </a:r>
            <a:r>
              <a:rPr lang="en-US" sz="2000" dirty="0">
                <a:solidFill>
                  <a:srgbClr val="000000"/>
                </a:solidFill>
                <a:latin typeface="Calibri"/>
                <a:ea typeface="ＭＳ Ｐゴシック"/>
              </a:rPr>
              <a:t>as a foundation and a crucial step to measure vulnerabilities across NAICS industries. </a:t>
            </a:r>
          </a:p>
          <a:p>
            <a:pPr marL="285750" indent="-285750">
              <a:buFont typeface="Wingdings"/>
              <a:buChar char="Ø"/>
            </a:pPr>
            <a:endParaRPr lang="en-US" sz="2000" dirty="0">
              <a:solidFill>
                <a:srgbClr val="000000"/>
              </a:solidFill>
              <a:latin typeface="Calibri"/>
              <a:ea typeface="ＭＳ Ｐゴシック"/>
            </a:endParaRPr>
          </a:p>
          <a:p>
            <a:pPr marL="285750" indent="-285750">
              <a:buFont typeface="Wingdings"/>
              <a:buChar char="Ø"/>
            </a:pPr>
            <a:r>
              <a:rPr lang="en-US" sz="2000" b="1" i="1" dirty="0">
                <a:solidFill>
                  <a:srgbClr val="000000"/>
                </a:solidFill>
                <a:latin typeface="Calibri"/>
                <a:ea typeface="ＭＳ Ｐゴシック"/>
              </a:rPr>
              <a:t>Education</a:t>
            </a:r>
            <a:r>
              <a:rPr lang="en-US" sz="2000" dirty="0">
                <a:solidFill>
                  <a:srgbClr val="000000"/>
                </a:solidFill>
                <a:latin typeface="Calibri"/>
                <a:ea typeface="ＭＳ Ｐゴシック"/>
              </a:rPr>
              <a:t> and </a:t>
            </a:r>
            <a:r>
              <a:rPr lang="en-US" sz="2000" b="1" i="1" dirty="0">
                <a:solidFill>
                  <a:srgbClr val="000000"/>
                </a:solidFill>
                <a:latin typeface="Calibri"/>
                <a:ea typeface="ＭＳ Ｐゴシック"/>
              </a:rPr>
              <a:t>Finance</a:t>
            </a:r>
            <a:r>
              <a:rPr lang="en-US" sz="2000" dirty="0">
                <a:solidFill>
                  <a:srgbClr val="000000"/>
                </a:solidFill>
                <a:latin typeface="Calibri"/>
                <a:ea typeface="ＭＳ Ｐゴシック"/>
              </a:rPr>
              <a:t> are the most vulnerable industries to LLM attacks.</a:t>
            </a:r>
          </a:p>
          <a:p>
            <a:pPr marL="285750" indent="-285750">
              <a:buFont typeface="Wingdings"/>
              <a:buChar char="Ø"/>
            </a:pPr>
            <a:endParaRPr lang="en-US" sz="2000" dirty="0">
              <a:solidFill>
                <a:srgbClr val="000000"/>
              </a:solidFill>
              <a:latin typeface="Calibri"/>
              <a:ea typeface="ＭＳ Ｐゴシック"/>
            </a:endParaRPr>
          </a:p>
          <a:p>
            <a:pPr marL="285750" indent="-285750">
              <a:buFont typeface="Wingdings"/>
              <a:buChar char="Ø"/>
            </a:pPr>
            <a:r>
              <a:rPr lang="en-US" sz="2000" dirty="0">
                <a:solidFill>
                  <a:srgbClr val="000000"/>
                </a:solidFill>
                <a:latin typeface="Calibri"/>
                <a:ea typeface="ＭＳ Ｐゴシック"/>
              </a:rPr>
              <a:t>Incorporating the CENSUS data, we provided risk </a:t>
            </a:r>
            <a:r>
              <a:rPr lang="en-US" sz="2000" b="1" dirty="0">
                <a:solidFill>
                  <a:srgbClr val="000000"/>
                </a:solidFill>
                <a:latin typeface="Calibri"/>
                <a:ea typeface="ＭＳ Ｐゴシック"/>
              </a:rPr>
              <a:t>geographical visualization </a:t>
            </a:r>
            <a:r>
              <a:rPr lang="en-US" sz="2000" dirty="0">
                <a:solidFill>
                  <a:srgbClr val="000000"/>
                </a:solidFill>
                <a:latin typeface="Calibri"/>
                <a:ea typeface="ＭＳ Ｐゴシック"/>
              </a:rPr>
              <a:t>across US states for all businesses and industries. </a:t>
            </a:r>
          </a:p>
          <a:p>
            <a:pPr marL="285750" indent="-285750">
              <a:buFont typeface="Wingdings"/>
              <a:buChar char="Ø"/>
            </a:pPr>
            <a:endParaRPr lang="en-US" sz="2000" dirty="0">
              <a:solidFill>
                <a:srgbClr val="000000"/>
              </a:solidFill>
              <a:latin typeface="Calibri"/>
              <a:ea typeface="ＭＳ Ｐゴシック"/>
            </a:endParaRPr>
          </a:p>
          <a:p>
            <a:pPr marL="285750" indent="-285750">
              <a:buFont typeface="Wingdings"/>
              <a:buChar char="Ø"/>
            </a:pPr>
            <a:r>
              <a:rPr lang="en-US" sz="2000" dirty="0">
                <a:solidFill>
                  <a:srgbClr val="000000"/>
                </a:solidFill>
                <a:latin typeface="Calibri"/>
                <a:ea typeface="ＭＳ Ｐゴシック"/>
              </a:rPr>
              <a:t>States such as </a:t>
            </a:r>
            <a:r>
              <a:rPr lang="en-US" sz="2000" b="1" i="1" dirty="0">
                <a:solidFill>
                  <a:srgbClr val="000000"/>
                </a:solidFill>
                <a:latin typeface="Calibri"/>
                <a:ea typeface="ＭＳ Ｐゴシック"/>
              </a:rPr>
              <a:t>California, Texas, and New York </a:t>
            </a:r>
            <a:r>
              <a:rPr lang="en-US" sz="2000" dirty="0">
                <a:solidFill>
                  <a:srgbClr val="000000"/>
                </a:solidFill>
                <a:latin typeface="Calibri"/>
                <a:ea typeface="ＭＳ Ｐゴシック"/>
              </a:rPr>
              <a:t>are prone to attacks.</a:t>
            </a:r>
          </a:p>
          <a:p>
            <a:pPr marL="285750" indent="-285750">
              <a:buFont typeface="Wingdings"/>
              <a:buChar char="Ø"/>
            </a:pPr>
            <a:endParaRPr lang="en-US" sz="2000" dirty="0">
              <a:solidFill>
                <a:srgbClr val="000000"/>
              </a:solidFill>
              <a:latin typeface="Calibri"/>
              <a:ea typeface="ＭＳ Ｐゴシック"/>
            </a:endParaRPr>
          </a:p>
          <a:p>
            <a:pPr marL="285750" indent="-285750">
              <a:buFont typeface="Wingdings"/>
              <a:buChar char="Ø"/>
            </a:pPr>
            <a:endParaRPr lang="en-US" sz="2000" dirty="0">
              <a:solidFill>
                <a:srgbClr val="000000"/>
              </a:solidFill>
              <a:latin typeface="Calibri"/>
              <a:ea typeface="ＭＳ Ｐゴシック"/>
            </a:endParaRPr>
          </a:p>
        </p:txBody>
      </p:sp>
    </p:spTree>
    <p:extLst>
      <p:ext uri="{BB962C8B-B14F-4D97-AF65-F5344CB8AC3E}">
        <p14:creationId xmlns:p14="http://schemas.microsoft.com/office/powerpoint/2010/main" val="3554941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C19BF98C-4EA9-D0C3-FE55-F99FCB332FB9}"/>
              </a:ext>
            </a:extLst>
          </p:cNvPr>
          <p:cNvSpPr txBox="1">
            <a:spLocks/>
          </p:cNvSpPr>
          <p:nvPr/>
        </p:nvSpPr>
        <p:spPr bwMode="auto">
          <a:xfrm>
            <a:off x="558800" y="533400"/>
            <a:ext cx="10769600" cy="228600"/>
          </a:xfrm>
          <a:prstGeom prst="rect">
            <a:avLst/>
          </a:pr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0" numCol="1" anchor="t" anchorCtr="0" compatLnSpc="1">
            <a:prstTxWarp prst="textNoShape">
              <a:avLst/>
            </a:prstTxWarp>
          </a:bodyPr>
          <a:lstStyle>
            <a:lvl1pPr marL="0" indent="0" algn="l" rtl="0" eaLnBrk="1" fontAlgn="base" hangingPunct="1">
              <a:spcBef>
                <a:spcPts val="0"/>
              </a:spcBef>
              <a:spcAft>
                <a:spcPct val="0"/>
              </a:spcAft>
              <a:defRPr sz="1400" b="1" i="0" cap="all" spc="120">
                <a:solidFill>
                  <a:schemeClr val="bg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r>
              <a:rPr lang="en-GB" kern="0" dirty="0">
                <a:ea typeface="Calibri"/>
                <a:cs typeface="Calibri"/>
              </a:rPr>
              <a:t>RISK ASSESSMENT FRAMEWORK</a:t>
            </a:r>
            <a:endParaRPr lang="en-GB" b="0" kern="0" dirty="0">
              <a:solidFill>
                <a:srgbClr val="000000"/>
              </a:solidFill>
              <a:ea typeface="Calibri"/>
              <a:cs typeface="Calibri"/>
            </a:endParaRPr>
          </a:p>
          <a:p>
            <a:endParaRPr lang="en-GB" kern="0" dirty="0"/>
          </a:p>
        </p:txBody>
      </p:sp>
      <p:pic>
        <p:nvPicPr>
          <p:cNvPr id="8" name="Picture 7">
            <a:extLst>
              <a:ext uri="{FF2B5EF4-FFF2-40B4-BE49-F238E27FC236}">
                <a16:creationId xmlns:a16="http://schemas.microsoft.com/office/drawing/2014/main" id="{784968C8-3640-29AC-8439-EA2628EAAC78}"/>
              </a:ext>
            </a:extLst>
          </p:cNvPr>
          <p:cNvPicPr>
            <a:picLocks noChangeAspect="1"/>
          </p:cNvPicPr>
          <p:nvPr/>
        </p:nvPicPr>
        <p:blipFill>
          <a:blip r:embed="rId2"/>
          <a:stretch>
            <a:fillRect/>
          </a:stretch>
        </p:blipFill>
        <p:spPr>
          <a:xfrm>
            <a:off x="560717" y="1424485"/>
            <a:ext cx="8798943" cy="2887595"/>
          </a:xfrm>
          <a:prstGeom prst="rect">
            <a:avLst/>
          </a:prstGeom>
        </p:spPr>
      </p:pic>
    </p:spTree>
    <p:extLst>
      <p:ext uri="{BB962C8B-B14F-4D97-AF65-F5344CB8AC3E}">
        <p14:creationId xmlns:p14="http://schemas.microsoft.com/office/powerpoint/2010/main" val="3310419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GB" dirty="0"/>
              <a:t>SMB cyber profiling method</a:t>
            </a:r>
          </a:p>
        </p:txBody>
      </p:sp>
      <p:graphicFrame>
        <p:nvGraphicFramePr>
          <p:cNvPr id="7" name="Diagram 6">
            <a:extLst>
              <a:ext uri="{FF2B5EF4-FFF2-40B4-BE49-F238E27FC236}">
                <a16:creationId xmlns:a16="http://schemas.microsoft.com/office/drawing/2014/main" id="{FD7717F1-F959-4400-9598-896F6D6DD286}"/>
              </a:ext>
            </a:extLst>
          </p:cNvPr>
          <p:cNvGraphicFramePr/>
          <p:nvPr/>
        </p:nvGraphicFramePr>
        <p:xfrm>
          <a:off x="685800" y="990600"/>
          <a:ext cx="10134600" cy="2299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4EEDAD6-1B6A-8B84-581C-9592FA8C6CD4}"/>
              </a:ext>
            </a:extLst>
          </p:cNvPr>
          <p:cNvSpPr txBox="1"/>
          <p:nvPr/>
        </p:nvSpPr>
        <p:spPr>
          <a:xfrm>
            <a:off x="304800" y="4990237"/>
            <a:ext cx="11049000" cy="1754326"/>
          </a:xfrm>
          <a:prstGeom prst="rect">
            <a:avLst/>
          </a:prstGeom>
          <a:noFill/>
        </p:spPr>
        <p:txBody>
          <a:bodyPr wrap="square" rtlCol="0">
            <a:spAutoFit/>
          </a:bodyPr>
          <a:lstStyle/>
          <a:p>
            <a:pPr marL="285750" indent="-285750">
              <a:buFont typeface="Wingdings" panose="05000000000000000000" pitchFamily="2" charset="2"/>
              <a:buChar char="q"/>
            </a:pPr>
            <a:r>
              <a:rPr lang="en-US" b="1" dirty="0"/>
              <a:t>Threat/Hazard</a:t>
            </a:r>
            <a:r>
              <a:rPr lang="en-US" dirty="0"/>
              <a:t>: The potential for a threat for a specific business type based on motivation.</a:t>
            </a:r>
          </a:p>
          <a:p>
            <a:pPr marL="285750" indent="-285750">
              <a:buFont typeface="Wingdings" panose="05000000000000000000" pitchFamily="2" charset="2"/>
              <a:buChar char="q"/>
            </a:pPr>
            <a:r>
              <a:rPr lang="en-US" b="1" dirty="0"/>
              <a:t>Vulnerability</a:t>
            </a:r>
            <a:r>
              <a:rPr lang="en-US" dirty="0"/>
              <a:t>: assesses where failures or exploits are likely to occur.</a:t>
            </a:r>
          </a:p>
          <a:p>
            <a:pPr marL="285750" indent="-285750">
              <a:buFont typeface="Wingdings" panose="05000000000000000000" pitchFamily="2" charset="2"/>
              <a:buChar char="q"/>
            </a:pPr>
            <a:r>
              <a:rPr lang="en-US" b="1" dirty="0"/>
              <a:t>Consequence</a:t>
            </a:r>
            <a:r>
              <a:rPr lang="en-US" dirty="0"/>
              <a:t>: the impact on data, such as data loss or deletion.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
        <p:nvSpPr>
          <p:cNvPr id="5" name="TextBox 4">
            <a:extLst>
              <a:ext uri="{FF2B5EF4-FFF2-40B4-BE49-F238E27FC236}">
                <a16:creationId xmlns:a16="http://schemas.microsoft.com/office/drawing/2014/main" id="{6A5234DE-B128-1160-83E3-1818A4CB75E1}"/>
              </a:ext>
            </a:extLst>
          </p:cNvPr>
          <p:cNvSpPr txBox="1"/>
          <p:nvPr/>
        </p:nvSpPr>
        <p:spPr>
          <a:xfrm>
            <a:off x="4495800" y="6256674"/>
            <a:ext cx="4419600" cy="369332"/>
          </a:xfrm>
          <a:prstGeom prst="rect">
            <a:avLst/>
          </a:prstGeom>
          <a:noFill/>
          <a:ln w="19050">
            <a:solidFill>
              <a:schemeClr val="tx1"/>
            </a:solidFill>
          </a:ln>
        </p:spPr>
        <p:txBody>
          <a:bodyPr wrap="square">
            <a:spAutoFit/>
          </a:bodyPr>
          <a:lstStyle/>
          <a:p>
            <a:r>
              <a:rPr lang="en-US" dirty="0">
                <a:solidFill>
                  <a:srgbClr val="FF0000"/>
                </a:solidFill>
              </a:rPr>
              <a:t>Risk = Threat x Vulnerability x Consequence ​</a:t>
            </a:r>
          </a:p>
        </p:txBody>
      </p:sp>
      <p:pic>
        <p:nvPicPr>
          <p:cNvPr id="9" name="Picture 8">
            <a:extLst>
              <a:ext uri="{FF2B5EF4-FFF2-40B4-BE49-F238E27FC236}">
                <a16:creationId xmlns:a16="http://schemas.microsoft.com/office/drawing/2014/main" id="{93B0C691-E0A6-7411-4162-C9BAEA31AD2F}"/>
              </a:ext>
            </a:extLst>
          </p:cNvPr>
          <p:cNvPicPr>
            <a:picLocks noChangeAspect="1"/>
          </p:cNvPicPr>
          <p:nvPr/>
        </p:nvPicPr>
        <p:blipFill>
          <a:blip r:embed="rId7"/>
          <a:stretch>
            <a:fillRect/>
          </a:stretch>
        </p:blipFill>
        <p:spPr>
          <a:xfrm>
            <a:off x="1777276" y="3555515"/>
            <a:ext cx="7467600" cy="1451103"/>
          </a:xfrm>
          <a:prstGeom prst="rect">
            <a:avLst/>
          </a:prstGeom>
        </p:spPr>
      </p:pic>
    </p:spTree>
    <p:extLst>
      <p:ext uri="{BB962C8B-B14F-4D97-AF65-F5344CB8AC3E}">
        <p14:creationId xmlns:p14="http://schemas.microsoft.com/office/powerpoint/2010/main" val="2479340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GB" dirty="0"/>
              <a:t>SMB cyber profiling method</a:t>
            </a:r>
          </a:p>
        </p:txBody>
      </p:sp>
      <p:sp>
        <p:nvSpPr>
          <p:cNvPr id="4" name="TextBox 3">
            <a:extLst>
              <a:ext uri="{FF2B5EF4-FFF2-40B4-BE49-F238E27FC236}">
                <a16:creationId xmlns:a16="http://schemas.microsoft.com/office/drawing/2014/main" id="{E76BD060-5C84-A9ED-EFB1-C9AA2ECC59AB}"/>
              </a:ext>
            </a:extLst>
          </p:cNvPr>
          <p:cNvSpPr txBox="1"/>
          <p:nvPr/>
        </p:nvSpPr>
        <p:spPr>
          <a:xfrm>
            <a:off x="374162" y="762000"/>
            <a:ext cx="8871083"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a:t>Threat/Hazard</a:t>
            </a:r>
            <a:r>
              <a:rPr lang="en-US" dirty="0"/>
              <a:t>: The potential for a threat for a specific business type based on motivation.</a:t>
            </a:r>
          </a:p>
        </p:txBody>
      </p:sp>
      <p:pic>
        <p:nvPicPr>
          <p:cNvPr id="6" name="Picture 5">
            <a:extLst>
              <a:ext uri="{FF2B5EF4-FFF2-40B4-BE49-F238E27FC236}">
                <a16:creationId xmlns:a16="http://schemas.microsoft.com/office/drawing/2014/main" id="{69C11FA6-8417-3B8F-ED32-B0AC678E4DA1}"/>
              </a:ext>
            </a:extLst>
          </p:cNvPr>
          <p:cNvPicPr>
            <a:picLocks noChangeAspect="1"/>
          </p:cNvPicPr>
          <p:nvPr/>
        </p:nvPicPr>
        <p:blipFill>
          <a:blip r:embed="rId2"/>
          <a:stretch>
            <a:fillRect/>
          </a:stretch>
        </p:blipFill>
        <p:spPr>
          <a:xfrm>
            <a:off x="5867400" y="1178488"/>
            <a:ext cx="5842000" cy="1629519"/>
          </a:xfrm>
          <a:prstGeom prst="rect">
            <a:avLst/>
          </a:prstGeom>
        </p:spPr>
      </p:pic>
      <p:graphicFrame>
        <p:nvGraphicFramePr>
          <p:cNvPr id="7" name="Diagram 6">
            <a:extLst>
              <a:ext uri="{FF2B5EF4-FFF2-40B4-BE49-F238E27FC236}">
                <a16:creationId xmlns:a16="http://schemas.microsoft.com/office/drawing/2014/main" id="{30E28D1F-522C-AC75-3552-D51B33923F20}"/>
              </a:ext>
            </a:extLst>
          </p:cNvPr>
          <p:cNvGraphicFramePr/>
          <p:nvPr/>
        </p:nvGraphicFramePr>
        <p:xfrm>
          <a:off x="374162" y="1905000"/>
          <a:ext cx="7501015" cy="4864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0173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GB" dirty="0"/>
              <a:t>SMB cyber profiling method</a:t>
            </a:r>
          </a:p>
        </p:txBody>
      </p:sp>
      <p:sp>
        <p:nvSpPr>
          <p:cNvPr id="3" name="TextBox 2">
            <a:extLst>
              <a:ext uri="{FF2B5EF4-FFF2-40B4-BE49-F238E27FC236}">
                <a16:creationId xmlns:a16="http://schemas.microsoft.com/office/drawing/2014/main" id="{65C9A93F-82E9-0719-7A2E-716A34934259}"/>
              </a:ext>
            </a:extLst>
          </p:cNvPr>
          <p:cNvSpPr txBox="1"/>
          <p:nvPr/>
        </p:nvSpPr>
        <p:spPr>
          <a:xfrm>
            <a:off x="304800" y="703385"/>
            <a:ext cx="4719433" cy="461665"/>
          </a:xfrm>
          <a:prstGeom prst="rect">
            <a:avLst/>
          </a:prstGeom>
          <a:noFill/>
        </p:spPr>
        <p:txBody>
          <a:bodyPr wrap="none" rtlCol="0">
            <a:spAutoFit/>
          </a:bodyPr>
          <a:lstStyle/>
          <a:p>
            <a:r>
              <a:rPr lang="en-US" sz="2400" b="1" dirty="0"/>
              <a:t>The Methodology: </a:t>
            </a:r>
            <a:r>
              <a:rPr lang="en-US" sz="2400" b="1" dirty="0">
                <a:solidFill>
                  <a:srgbClr val="FF0000"/>
                </a:solidFill>
              </a:rPr>
              <a:t>(Threat/Hazard) </a:t>
            </a:r>
          </a:p>
        </p:txBody>
      </p:sp>
      <p:pic>
        <p:nvPicPr>
          <p:cNvPr id="4" name="Picture 3" descr="A screenshot of a graph&#10;&#10;Description automatically generated">
            <a:extLst>
              <a:ext uri="{FF2B5EF4-FFF2-40B4-BE49-F238E27FC236}">
                <a16:creationId xmlns:a16="http://schemas.microsoft.com/office/drawing/2014/main" id="{32F119B1-B51E-8BBC-7469-3099FBF823E6}"/>
              </a:ext>
            </a:extLst>
          </p:cNvPr>
          <p:cNvPicPr>
            <a:picLocks noChangeAspect="1"/>
          </p:cNvPicPr>
          <p:nvPr/>
        </p:nvPicPr>
        <p:blipFill>
          <a:blip r:embed="rId2"/>
          <a:stretch>
            <a:fillRect/>
          </a:stretch>
        </p:blipFill>
        <p:spPr>
          <a:xfrm>
            <a:off x="410441" y="1243751"/>
            <a:ext cx="10062432" cy="5015076"/>
          </a:xfrm>
          <a:prstGeom prst="rect">
            <a:avLst/>
          </a:prstGeom>
        </p:spPr>
      </p:pic>
      <p:sp>
        <p:nvSpPr>
          <p:cNvPr id="5" name="TextBox 4">
            <a:extLst>
              <a:ext uri="{FF2B5EF4-FFF2-40B4-BE49-F238E27FC236}">
                <a16:creationId xmlns:a16="http://schemas.microsoft.com/office/drawing/2014/main" id="{737ED9F1-C62C-3F42-1AAC-EE4AF7BC89FC}"/>
              </a:ext>
            </a:extLst>
          </p:cNvPr>
          <p:cNvSpPr txBox="1"/>
          <p:nvPr/>
        </p:nvSpPr>
        <p:spPr>
          <a:xfrm>
            <a:off x="9060872" y="1246909"/>
            <a:ext cx="2479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latin typeface="Calibri"/>
              <a:ea typeface="ＭＳ Ｐゴシック"/>
            </a:endParaRPr>
          </a:p>
        </p:txBody>
      </p:sp>
    </p:spTree>
    <p:extLst>
      <p:ext uri="{BB962C8B-B14F-4D97-AF65-F5344CB8AC3E}">
        <p14:creationId xmlns:p14="http://schemas.microsoft.com/office/powerpoint/2010/main" val="2073351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GB" dirty="0"/>
              <a:t>SMB cyber profiling method</a:t>
            </a:r>
          </a:p>
        </p:txBody>
      </p:sp>
      <p:sp>
        <p:nvSpPr>
          <p:cNvPr id="3" name="TextBox 2">
            <a:extLst>
              <a:ext uri="{FF2B5EF4-FFF2-40B4-BE49-F238E27FC236}">
                <a16:creationId xmlns:a16="http://schemas.microsoft.com/office/drawing/2014/main" id="{65C9A93F-82E9-0719-7A2E-716A34934259}"/>
              </a:ext>
            </a:extLst>
          </p:cNvPr>
          <p:cNvSpPr txBox="1"/>
          <p:nvPr/>
        </p:nvSpPr>
        <p:spPr>
          <a:xfrm>
            <a:off x="304800" y="703385"/>
            <a:ext cx="4719433" cy="461665"/>
          </a:xfrm>
          <a:prstGeom prst="rect">
            <a:avLst/>
          </a:prstGeom>
          <a:noFill/>
        </p:spPr>
        <p:txBody>
          <a:bodyPr wrap="none" rtlCol="0">
            <a:spAutoFit/>
          </a:bodyPr>
          <a:lstStyle/>
          <a:p>
            <a:r>
              <a:rPr lang="en-US" sz="2400" b="1" dirty="0"/>
              <a:t>The Methodology: </a:t>
            </a:r>
            <a:r>
              <a:rPr lang="en-US" sz="2400" b="1" dirty="0">
                <a:solidFill>
                  <a:srgbClr val="FF0000"/>
                </a:solidFill>
              </a:rPr>
              <a:t>(Threat/Hazard) </a:t>
            </a:r>
          </a:p>
        </p:txBody>
      </p:sp>
      <p:pic>
        <p:nvPicPr>
          <p:cNvPr id="1026" name="Picture 2" descr="A screenshot of a computer screen&#10;&#10;Description automatically generated">
            <a:extLst>
              <a:ext uri="{FF2B5EF4-FFF2-40B4-BE49-F238E27FC236}">
                <a16:creationId xmlns:a16="http://schemas.microsoft.com/office/drawing/2014/main" id="{3FACC716-654B-369A-F773-20ECF8816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33" y="1163482"/>
            <a:ext cx="8025281" cy="533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48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GB" dirty="0"/>
              <a:t>SMB cyber profiling method</a:t>
            </a:r>
          </a:p>
        </p:txBody>
      </p:sp>
      <p:sp>
        <p:nvSpPr>
          <p:cNvPr id="3" name="TextBox 2">
            <a:extLst>
              <a:ext uri="{FF2B5EF4-FFF2-40B4-BE49-F238E27FC236}">
                <a16:creationId xmlns:a16="http://schemas.microsoft.com/office/drawing/2014/main" id="{65C9A93F-82E9-0719-7A2E-716A34934259}"/>
              </a:ext>
            </a:extLst>
          </p:cNvPr>
          <p:cNvSpPr txBox="1"/>
          <p:nvPr/>
        </p:nvSpPr>
        <p:spPr>
          <a:xfrm>
            <a:off x="304800" y="703385"/>
            <a:ext cx="4719433" cy="461665"/>
          </a:xfrm>
          <a:prstGeom prst="rect">
            <a:avLst/>
          </a:prstGeom>
          <a:noFill/>
        </p:spPr>
        <p:txBody>
          <a:bodyPr wrap="none" rtlCol="0">
            <a:spAutoFit/>
          </a:bodyPr>
          <a:lstStyle/>
          <a:p>
            <a:r>
              <a:rPr lang="en-US" sz="2400" b="1" dirty="0"/>
              <a:t>The Methodology: </a:t>
            </a:r>
            <a:r>
              <a:rPr lang="en-US" sz="2400" b="1" dirty="0">
                <a:solidFill>
                  <a:srgbClr val="FF0000"/>
                </a:solidFill>
              </a:rPr>
              <a:t>(Threat/Hazard) </a:t>
            </a:r>
          </a:p>
        </p:txBody>
      </p:sp>
      <p:pic>
        <p:nvPicPr>
          <p:cNvPr id="2053" name="Picture 5" descr="A screenshot of a cell phone&#10;&#10;Description automatically generated">
            <a:extLst>
              <a:ext uri="{FF2B5EF4-FFF2-40B4-BE49-F238E27FC236}">
                <a16:creationId xmlns:a16="http://schemas.microsoft.com/office/drawing/2014/main" id="{4AC14A7E-4F85-2401-0458-791B25EF76A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829800" y="1823985"/>
            <a:ext cx="1898537" cy="3210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6647C08-6A17-7C6D-78DC-A3DFBA1D372C}"/>
              </a:ext>
            </a:extLst>
          </p:cNvPr>
          <p:cNvPicPr>
            <a:picLocks noChangeAspect="1"/>
          </p:cNvPicPr>
          <p:nvPr/>
        </p:nvPicPr>
        <p:blipFill>
          <a:blip r:embed="rId3"/>
          <a:stretch>
            <a:fillRect/>
          </a:stretch>
        </p:blipFill>
        <p:spPr>
          <a:xfrm>
            <a:off x="427321" y="1147465"/>
            <a:ext cx="5600699" cy="5600699"/>
          </a:xfrm>
          <a:prstGeom prst="rect">
            <a:avLst/>
          </a:prstGeom>
        </p:spPr>
      </p:pic>
      <p:pic>
        <p:nvPicPr>
          <p:cNvPr id="5" name="Picture 2" descr="A screenshot of a table&#10;&#10;Description automatically generated">
            <a:extLst>
              <a:ext uri="{FF2B5EF4-FFF2-40B4-BE49-F238E27FC236}">
                <a16:creationId xmlns:a16="http://schemas.microsoft.com/office/drawing/2014/main" id="{15F26C6B-2374-1C8E-AB72-68718C872B0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44479" y="1845087"/>
            <a:ext cx="3066564" cy="3220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096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GB" dirty="0"/>
              <a:t>SMB cyber profiling method</a:t>
            </a:r>
          </a:p>
        </p:txBody>
      </p:sp>
      <p:sp>
        <p:nvSpPr>
          <p:cNvPr id="4" name="TextBox 3">
            <a:extLst>
              <a:ext uri="{FF2B5EF4-FFF2-40B4-BE49-F238E27FC236}">
                <a16:creationId xmlns:a16="http://schemas.microsoft.com/office/drawing/2014/main" id="{82549815-1E72-3EA8-CA52-2F289B1D4A3C}"/>
              </a:ext>
            </a:extLst>
          </p:cNvPr>
          <p:cNvSpPr txBox="1"/>
          <p:nvPr/>
        </p:nvSpPr>
        <p:spPr>
          <a:xfrm>
            <a:off x="312419" y="800798"/>
            <a:ext cx="6450933"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a:t>Consequence</a:t>
            </a:r>
            <a:r>
              <a:rPr lang="en-US" dirty="0"/>
              <a:t>: the impact on data, such as data loss or deletion.</a:t>
            </a:r>
          </a:p>
        </p:txBody>
      </p:sp>
      <p:pic>
        <p:nvPicPr>
          <p:cNvPr id="6" name="Picture 5">
            <a:extLst>
              <a:ext uri="{FF2B5EF4-FFF2-40B4-BE49-F238E27FC236}">
                <a16:creationId xmlns:a16="http://schemas.microsoft.com/office/drawing/2014/main" id="{78200B31-08E3-B194-567F-86C80F98565C}"/>
              </a:ext>
            </a:extLst>
          </p:cNvPr>
          <p:cNvPicPr>
            <a:picLocks noChangeAspect="1"/>
          </p:cNvPicPr>
          <p:nvPr/>
        </p:nvPicPr>
        <p:blipFill>
          <a:blip r:embed="rId2"/>
          <a:stretch>
            <a:fillRect/>
          </a:stretch>
        </p:blipFill>
        <p:spPr>
          <a:xfrm>
            <a:off x="6577207" y="1198627"/>
            <a:ext cx="4939431" cy="1530197"/>
          </a:xfrm>
          <a:prstGeom prst="rect">
            <a:avLst/>
          </a:prstGeom>
        </p:spPr>
      </p:pic>
      <p:graphicFrame>
        <p:nvGraphicFramePr>
          <p:cNvPr id="8" name="Diagram 7">
            <a:extLst>
              <a:ext uri="{FF2B5EF4-FFF2-40B4-BE49-F238E27FC236}">
                <a16:creationId xmlns:a16="http://schemas.microsoft.com/office/drawing/2014/main" id="{2022F79E-3270-D140-4748-D38229F78EE8}"/>
              </a:ext>
            </a:extLst>
          </p:cNvPr>
          <p:cNvGraphicFramePr/>
          <p:nvPr/>
        </p:nvGraphicFramePr>
        <p:xfrm>
          <a:off x="339691" y="1162510"/>
          <a:ext cx="7501015" cy="4864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759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GB" dirty="0"/>
              <a:t>SMB cyber profiling method</a:t>
            </a:r>
          </a:p>
        </p:txBody>
      </p:sp>
      <p:sp>
        <p:nvSpPr>
          <p:cNvPr id="3" name="TextBox 2">
            <a:extLst>
              <a:ext uri="{FF2B5EF4-FFF2-40B4-BE49-F238E27FC236}">
                <a16:creationId xmlns:a16="http://schemas.microsoft.com/office/drawing/2014/main" id="{C4913685-C45A-0AB4-FA48-A209B83B27F8}"/>
              </a:ext>
            </a:extLst>
          </p:cNvPr>
          <p:cNvSpPr txBox="1"/>
          <p:nvPr/>
        </p:nvSpPr>
        <p:spPr>
          <a:xfrm>
            <a:off x="304800" y="703385"/>
            <a:ext cx="4719433" cy="461665"/>
          </a:xfrm>
          <a:prstGeom prst="rect">
            <a:avLst/>
          </a:prstGeom>
          <a:noFill/>
        </p:spPr>
        <p:txBody>
          <a:bodyPr wrap="none" rtlCol="0">
            <a:spAutoFit/>
          </a:bodyPr>
          <a:lstStyle/>
          <a:p>
            <a:r>
              <a:rPr lang="en-US" sz="2400" b="1" dirty="0"/>
              <a:t>The Methodology: </a:t>
            </a:r>
            <a:r>
              <a:rPr lang="en-US" sz="2400" b="1" dirty="0">
                <a:solidFill>
                  <a:srgbClr val="FF0000"/>
                </a:solidFill>
              </a:rPr>
              <a:t>(Consequence) </a:t>
            </a:r>
          </a:p>
        </p:txBody>
      </p:sp>
      <p:sp>
        <p:nvSpPr>
          <p:cNvPr id="5" name="TextBox 4">
            <a:extLst>
              <a:ext uri="{FF2B5EF4-FFF2-40B4-BE49-F238E27FC236}">
                <a16:creationId xmlns:a16="http://schemas.microsoft.com/office/drawing/2014/main" id="{EFFC64ED-99EE-9F1D-DB1C-6E5A1C1F706A}"/>
              </a:ext>
            </a:extLst>
          </p:cNvPr>
          <p:cNvSpPr txBox="1"/>
          <p:nvPr/>
        </p:nvSpPr>
        <p:spPr>
          <a:xfrm>
            <a:off x="5966973" y="810596"/>
            <a:ext cx="4573464" cy="138499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dirty="0"/>
              <a:t>Actions such as "Exfiltrate," "Data theft," and "Data disclosure" were considered for confidentiality breaches. Integrity breaches were associated with actions like "Modify data files" and "Control of data processes," while availability breaches encompassed actions such as "DDoS attacks," "System encryption”.</a:t>
            </a:r>
          </a:p>
        </p:txBody>
      </p:sp>
      <p:pic>
        <p:nvPicPr>
          <p:cNvPr id="6" name="Picture 5">
            <a:extLst>
              <a:ext uri="{FF2B5EF4-FFF2-40B4-BE49-F238E27FC236}">
                <a16:creationId xmlns:a16="http://schemas.microsoft.com/office/drawing/2014/main" id="{86419BF8-4F06-82CB-7C1E-752896F15E37}"/>
              </a:ext>
            </a:extLst>
          </p:cNvPr>
          <p:cNvPicPr>
            <a:picLocks noChangeAspect="1"/>
          </p:cNvPicPr>
          <p:nvPr/>
        </p:nvPicPr>
        <p:blipFill>
          <a:blip r:embed="rId2"/>
          <a:stretch>
            <a:fillRect/>
          </a:stretch>
        </p:blipFill>
        <p:spPr>
          <a:xfrm>
            <a:off x="5638800" y="2688217"/>
            <a:ext cx="5438103" cy="3359187"/>
          </a:xfrm>
          <a:prstGeom prst="rect">
            <a:avLst/>
          </a:prstGeom>
        </p:spPr>
      </p:pic>
      <p:pic>
        <p:nvPicPr>
          <p:cNvPr id="8" name="Picture 7">
            <a:extLst>
              <a:ext uri="{FF2B5EF4-FFF2-40B4-BE49-F238E27FC236}">
                <a16:creationId xmlns:a16="http://schemas.microsoft.com/office/drawing/2014/main" id="{CE6A640F-556C-34C1-547A-09B0316FF705}"/>
              </a:ext>
            </a:extLst>
          </p:cNvPr>
          <p:cNvPicPr>
            <a:picLocks noChangeAspect="1"/>
          </p:cNvPicPr>
          <p:nvPr/>
        </p:nvPicPr>
        <p:blipFill>
          <a:blip r:embed="rId3"/>
          <a:stretch>
            <a:fillRect/>
          </a:stretch>
        </p:blipFill>
        <p:spPr>
          <a:xfrm>
            <a:off x="457200" y="2498242"/>
            <a:ext cx="4802913" cy="3581400"/>
          </a:xfrm>
          <a:prstGeom prst="rect">
            <a:avLst/>
          </a:prstGeom>
        </p:spPr>
      </p:pic>
    </p:spTree>
    <p:extLst>
      <p:ext uri="{BB962C8B-B14F-4D97-AF65-F5344CB8AC3E}">
        <p14:creationId xmlns:p14="http://schemas.microsoft.com/office/powerpoint/2010/main" val="3128863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334383-44E1-81C0-A7F5-D0BCCCF98B88}"/>
              </a:ext>
            </a:extLst>
          </p:cNvPr>
          <p:cNvSpPr>
            <a:spLocks noGrp="1"/>
          </p:cNvSpPr>
          <p:nvPr>
            <p:ph type="body" sz="quarter" idx="13"/>
          </p:nvPr>
        </p:nvSpPr>
        <p:spPr>
          <a:solidFill>
            <a:schemeClr val="tx1">
              <a:lumMod val="75000"/>
            </a:schemeClr>
          </a:solidFill>
        </p:spPr>
        <p:txBody>
          <a:bodyPr/>
          <a:lstStyle/>
          <a:p>
            <a:r>
              <a:rPr lang="en-US" dirty="0"/>
              <a:t>RISK ANALYSIS model</a:t>
            </a:r>
            <a:endParaRPr lang="en-GB" dirty="0"/>
          </a:p>
        </p:txBody>
      </p:sp>
      <p:sp>
        <p:nvSpPr>
          <p:cNvPr id="3" name="Text Placeholder 2">
            <a:extLst>
              <a:ext uri="{FF2B5EF4-FFF2-40B4-BE49-F238E27FC236}">
                <a16:creationId xmlns:a16="http://schemas.microsoft.com/office/drawing/2014/main" id="{021E16E2-F28C-B172-1857-A124D9126443}"/>
              </a:ext>
            </a:extLst>
          </p:cNvPr>
          <p:cNvSpPr>
            <a:spLocks noGrp="1"/>
          </p:cNvSpPr>
          <p:nvPr>
            <p:ph type="body" sz="quarter" idx="14"/>
          </p:nvPr>
        </p:nvSpPr>
        <p:spPr/>
        <p:txBody>
          <a:bodyPr/>
          <a:lstStyle/>
          <a:p>
            <a:r>
              <a:rPr lang="en-US" dirty="0"/>
              <a:t>FEATURES CONSIDERED TO ANALYZE RISK:</a:t>
            </a:r>
          </a:p>
          <a:p>
            <a:pPr lvl="1">
              <a:buFont typeface="Arial" panose="020B0604020202020204" pitchFamily="34" charset="0"/>
              <a:buChar char="•"/>
            </a:pPr>
            <a:r>
              <a:rPr lang="en-US" sz="1800" b="1" dirty="0"/>
              <a:t>Actions</a:t>
            </a:r>
            <a:r>
              <a:rPr lang="en-US" sz="1800" dirty="0"/>
              <a:t>: What sort of actions by the actor (adversary) affected the asset?</a:t>
            </a:r>
          </a:p>
          <a:p>
            <a:pPr lvl="1">
              <a:buFont typeface="Arial" panose="020B0604020202020204" pitchFamily="34" charset="0"/>
              <a:buChar char="•"/>
            </a:pPr>
            <a:r>
              <a:rPr lang="en-US" sz="1800" b="1" dirty="0"/>
              <a:t>Assets</a:t>
            </a:r>
            <a:r>
              <a:rPr lang="en-US" sz="1800" dirty="0"/>
              <a:t>: What sort of information, data, or resource was compromised?</a:t>
            </a:r>
          </a:p>
          <a:p>
            <a:pPr lvl="1">
              <a:buFont typeface="Arial" panose="020B0604020202020204" pitchFamily="34" charset="0"/>
              <a:buChar char="•"/>
            </a:pPr>
            <a:r>
              <a:rPr lang="en-US" sz="1800" b="1" dirty="0"/>
              <a:t>Attributes</a:t>
            </a:r>
            <a:r>
              <a:rPr lang="en-US" sz="1800" dirty="0"/>
              <a:t>: How did the actions impact the assets? What was the damage caused?</a:t>
            </a:r>
          </a:p>
          <a:p>
            <a:pPr lvl="1">
              <a:buFont typeface="Arial" panose="020B0604020202020204" pitchFamily="34" charset="0"/>
              <a:buChar char="•"/>
            </a:pPr>
            <a:r>
              <a:rPr lang="en-US" sz="1800" b="1" dirty="0"/>
              <a:t>Impacts</a:t>
            </a:r>
            <a:r>
              <a:rPr lang="en-US" sz="1800" dirty="0"/>
              <a:t>: How severe was the impact?</a:t>
            </a:r>
          </a:p>
          <a:p>
            <a:pPr marL="57150" indent="0"/>
            <a:endParaRPr lang="en-US" sz="2200" dirty="0"/>
          </a:p>
          <a:p>
            <a:pPr marL="57150" indent="0"/>
            <a:endParaRPr lang="en-US" sz="2200" dirty="0"/>
          </a:p>
        </p:txBody>
      </p:sp>
      <p:graphicFrame>
        <p:nvGraphicFramePr>
          <p:cNvPr id="5" name="Diagram 4">
            <a:extLst>
              <a:ext uri="{FF2B5EF4-FFF2-40B4-BE49-F238E27FC236}">
                <a16:creationId xmlns:a16="http://schemas.microsoft.com/office/drawing/2014/main" id="{F1B7BC43-EE76-2305-0884-E80DD39ECF29}"/>
              </a:ext>
            </a:extLst>
          </p:cNvPr>
          <p:cNvGraphicFramePr/>
          <p:nvPr/>
        </p:nvGraphicFramePr>
        <p:xfrm>
          <a:off x="5410200" y="3310467"/>
          <a:ext cx="4673600" cy="3547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Connector: Elbow 9">
            <a:extLst>
              <a:ext uri="{FF2B5EF4-FFF2-40B4-BE49-F238E27FC236}">
                <a16:creationId xmlns:a16="http://schemas.microsoft.com/office/drawing/2014/main" id="{C2174297-761A-A9AD-B2C6-9FE2E2DE0AA2}"/>
              </a:ext>
            </a:extLst>
          </p:cNvPr>
          <p:cNvCxnSpPr/>
          <p:nvPr/>
        </p:nvCxnSpPr>
        <p:spPr>
          <a:xfrm>
            <a:off x="3048000" y="3733800"/>
            <a:ext cx="4495800" cy="9906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950E88C6-E888-D86C-E079-5BF8FFCEE876}"/>
              </a:ext>
            </a:extLst>
          </p:cNvPr>
          <p:cNvSpPr/>
          <p:nvPr/>
        </p:nvSpPr>
        <p:spPr>
          <a:xfrm>
            <a:off x="2743200" y="3438525"/>
            <a:ext cx="1676400" cy="685800"/>
          </a:xfrm>
          <a:prstGeom prst="rect">
            <a:avLst/>
          </a:prstGeom>
          <a:solidFill>
            <a:schemeClr val="accent2">
              <a:lumMod val="40000"/>
              <a:lumOff val="60000"/>
            </a:schemeClr>
          </a:solidFill>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solidFill>
                  <a:srgbClr val="000000"/>
                </a:solidFill>
              </a:rPr>
              <a:t>RISK</a:t>
            </a:r>
            <a:endParaRPr lang="en-GB" sz="2800" dirty="0">
              <a:solidFill>
                <a:srgbClr val="000000"/>
              </a:solidFill>
            </a:endParaRPr>
          </a:p>
        </p:txBody>
      </p:sp>
    </p:spTree>
    <p:extLst>
      <p:ext uri="{BB962C8B-B14F-4D97-AF65-F5344CB8AC3E}">
        <p14:creationId xmlns:p14="http://schemas.microsoft.com/office/powerpoint/2010/main" val="2234524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GB" dirty="0"/>
              <a:t>SMB cyber profiling method</a:t>
            </a:r>
          </a:p>
        </p:txBody>
      </p:sp>
      <p:sp>
        <p:nvSpPr>
          <p:cNvPr id="3" name="TextBox 2">
            <a:extLst>
              <a:ext uri="{FF2B5EF4-FFF2-40B4-BE49-F238E27FC236}">
                <a16:creationId xmlns:a16="http://schemas.microsoft.com/office/drawing/2014/main" id="{C4913685-C45A-0AB4-FA48-A209B83B27F8}"/>
              </a:ext>
            </a:extLst>
          </p:cNvPr>
          <p:cNvSpPr txBox="1"/>
          <p:nvPr/>
        </p:nvSpPr>
        <p:spPr>
          <a:xfrm>
            <a:off x="304800" y="703385"/>
            <a:ext cx="4719433" cy="461665"/>
          </a:xfrm>
          <a:prstGeom prst="rect">
            <a:avLst/>
          </a:prstGeom>
          <a:noFill/>
        </p:spPr>
        <p:txBody>
          <a:bodyPr wrap="none" rtlCol="0">
            <a:spAutoFit/>
          </a:bodyPr>
          <a:lstStyle/>
          <a:p>
            <a:r>
              <a:rPr lang="en-US" sz="2400" b="1" dirty="0"/>
              <a:t>The Methodology: </a:t>
            </a:r>
            <a:r>
              <a:rPr lang="en-US" sz="2400" b="1" dirty="0">
                <a:solidFill>
                  <a:srgbClr val="FF0000"/>
                </a:solidFill>
              </a:rPr>
              <a:t>(Consequence) </a:t>
            </a:r>
          </a:p>
        </p:txBody>
      </p:sp>
      <p:sp>
        <p:nvSpPr>
          <p:cNvPr id="5" name="TextBox 4">
            <a:extLst>
              <a:ext uri="{FF2B5EF4-FFF2-40B4-BE49-F238E27FC236}">
                <a16:creationId xmlns:a16="http://schemas.microsoft.com/office/drawing/2014/main" id="{86EC954A-B32B-8856-24B1-C28CE1D1D092}"/>
              </a:ext>
            </a:extLst>
          </p:cNvPr>
          <p:cNvSpPr txBox="1"/>
          <p:nvPr/>
        </p:nvSpPr>
        <p:spPr>
          <a:xfrm>
            <a:off x="5181600" y="838200"/>
            <a:ext cx="6097464" cy="116955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dirty="0"/>
              <a:t>For confidentiality attributes, "</a:t>
            </a:r>
            <a:r>
              <a:rPr lang="en-US" sz="1400" dirty="0" err="1"/>
              <a:t>attribute.confidentiality.data_disclosure.Yes</a:t>
            </a:r>
            <a:r>
              <a:rPr lang="en-US" sz="1400" dirty="0"/>
              <a:t>" was considered. Integrity attributes included a range of varieties such as "Alter behavior," "Created account," "Defacement," "Fraudulent transaction," and others. Availability attributes comprised varieties like "Degradation," "Destruction," "Interruption," and others.</a:t>
            </a:r>
          </a:p>
        </p:txBody>
      </p:sp>
      <p:pic>
        <p:nvPicPr>
          <p:cNvPr id="6" name="Picture 5">
            <a:extLst>
              <a:ext uri="{FF2B5EF4-FFF2-40B4-BE49-F238E27FC236}">
                <a16:creationId xmlns:a16="http://schemas.microsoft.com/office/drawing/2014/main" id="{81AD8470-0B39-9D6B-2F8C-3F5415704B8E}"/>
              </a:ext>
            </a:extLst>
          </p:cNvPr>
          <p:cNvPicPr>
            <a:picLocks noChangeAspect="1"/>
          </p:cNvPicPr>
          <p:nvPr/>
        </p:nvPicPr>
        <p:blipFill>
          <a:blip r:embed="rId2"/>
          <a:stretch>
            <a:fillRect/>
          </a:stretch>
        </p:blipFill>
        <p:spPr>
          <a:xfrm>
            <a:off x="188688" y="2928330"/>
            <a:ext cx="4826753" cy="3487056"/>
          </a:xfrm>
          <a:prstGeom prst="rect">
            <a:avLst/>
          </a:prstGeom>
        </p:spPr>
      </p:pic>
      <p:pic>
        <p:nvPicPr>
          <p:cNvPr id="8" name="Picture 7">
            <a:extLst>
              <a:ext uri="{FF2B5EF4-FFF2-40B4-BE49-F238E27FC236}">
                <a16:creationId xmlns:a16="http://schemas.microsoft.com/office/drawing/2014/main" id="{F1E5E92B-E716-C5F6-FEBF-955CB631A6D2}"/>
              </a:ext>
            </a:extLst>
          </p:cNvPr>
          <p:cNvPicPr>
            <a:picLocks noChangeAspect="1"/>
          </p:cNvPicPr>
          <p:nvPr/>
        </p:nvPicPr>
        <p:blipFill>
          <a:blip r:embed="rId3"/>
          <a:stretch>
            <a:fillRect/>
          </a:stretch>
        </p:blipFill>
        <p:spPr>
          <a:xfrm>
            <a:off x="5181600" y="2348172"/>
            <a:ext cx="6582465" cy="4067214"/>
          </a:xfrm>
          <a:prstGeom prst="rect">
            <a:avLst/>
          </a:prstGeom>
        </p:spPr>
      </p:pic>
    </p:spTree>
    <p:extLst>
      <p:ext uri="{BB962C8B-B14F-4D97-AF65-F5344CB8AC3E}">
        <p14:creationId xmlns:p14="http://schemas.microsoft.com/office/powerpoint/2010/main" val="133205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1827BC-D335-DD5C-2772-DCFF98831FA2}"/>
              </a:ext>
            </a:extLst>
          </p:cNvPr>
          <p:cNvSpPr>
            <a:spLocks noGrp="1"/>
          </p:cNvSpPr>
          <p:nvPr>
            <p:ph type="body" sz="quarter" idx="13"/>
          </p:nvPr>
        </p:nvSpPr>
        <p:spPr>
          <a:solidFill>
            <a:schemeClr val="tx1">
              <a:lumMod val="75000"/>
            </a:schemeClr>
          </a:solidFill>
        </p:spPr>
        <p:txBody>
          <a:bodyPr/>
          <a:lstStyle/>
          <a:p>
            <a:r>
              <a:rPr lang="en-US" dirty="0"/>
              <a:t>References</a:t>
            </a:r>
            <a:endParaRPr lang="en-GB" dirty="0"/>
          </a:p>
        </p:txBody>
      </p:sp>
      <p:sp>
        <p:nvSpPr>
          <p:cNvPr id="3" name="Text Placeholder 2">
            <a:extLst>
              <a:ext uri="{FF2B5EF4-FFF2-40B4-BE49-F238E27FC236}">
                <a16:creationId xmlns:a16="http://schemas.microsoft.com/office/drawing/2014/main" id="{BE69FBF2-7F2C-CEFF-EDE8-F69F2AD5318D}"/>
              </a:ext>
            </a:extLst>
          </p:cNvPr>
          <p:cNvSpPr>
            <a:spLocks noGrp="1"/>
          </p:cNvSpPr>
          <p:nvPr>
            <p:ph type="body" sz="quarter" idx="14"/>
          </p:nvPr>
        </p:nvSpPr>
        <p:spPr/>
        <p:txBody>
          <a:bodyPr/>
          <a:lstStyle/>
          <a:p>
            <a:pPr>
              <a:buAutoNum type="arabicPeriod"/>
            </a:pPr>
            <a:r>
              <a:rPr lang="en-US" dirty="0">
                <a:hlinkClick r:id="rId2"/>
              </a:rPr>
              <a:t>https://www.upguard.com/blog/how-to-perform-a-cyber-risk-analysis#:~:text=Cyber%20risk%20is%20calculated%20by,x%20Vulnerability%20x%20Information%20Value</a:t>
            </a:r>
            <a:r>
              <a:rPr lang="en-US" dirty="0"/>
              <a:t>.</a:t>
            </a:r>
          </a:p>
          <a:p>
            <a:pPr>
              <a:buAutoNum type="arabicPeriod"/>
            </a:pPr>
            <a:r>
              <a:rPr lang="en-US" dirty="0">
                <a:solidFill>
                  <a:srgbClr val="000000"/>
                </a:solidFill>
              </a:rPr>
              <a:t>SMB Profiling Method by Dr C. Rasmussen</a:t>
            </a:r>
            <a:endParaRPr lang="en-GB" dirty="0">
              <a:solidFill>
                <a:srgbClr val="000000"/>
              </a:solidFill>
            </a:endParaRPr>
          </a:p>
        </p:txBody>
      </p:sp>
    </p:spTree>
    <p:extLst>
      <p:ext uri="{BB962C8B-B14F-4D97-AF65-F5344CB8AC3E}">
        <p14:creationId xmlns:p14="http://schemas.microsoft.com/office/powerpoint/2010/main" val="3033042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US" sz="1600" b="0" dirty="0">
                <a:latin typeface="Aptos"/>
                <a:ea typeface="ＭＳ Ｐゴシック"/>
              </a:rPr>
              <a:t>Application of </a:t>
            </a:r>
            <a:r>
              <a:rPr lang="en-US" sz="1600" b="0" dirty="0" err="1">
                <a:latin typeface="Aptos"/>
                <a:ea typeface="ＭＳ Ｐゴシック"/>
              </a:rPr>
              <a:t>LorenZ</a:t>
            </a:r>
            <a:r>
              <a:rPr lang="en-US" sz="1600" b="0" dirty="0">
                <a:latin typeface="Aptos"/>
                <a:ea typeface="ＭＳ Ｐゴシック"/>
              </a:rPr>
              <a:t> Curves for Risk Profiling</a:t>
            </a:r>
            <a:endParaRPr lang="en-US" sz="1600" b="0" dirty="0">
              <a:latin typeface="Aptos"/>
            </a:endParaRPr>
          </a:p>
        </p:txBody>
      </p:sp>
      <p:pic>
        <p:nvPicPr>
          <p:cNvPr id="1026" name="Picture 2">
            <a:extLst>
              <a:ext uri="{FF2B5EF4-FFF2-40B4-BE49-F238E27FC236}">
                <a16:creationId xmlns:a16="http://schemas.microsoft.com/office/drawing/2014/main" id="{5D085B94-5BF4-A22D-5531-70F64E7A0A8E}"/>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11200" y="985586"/>
            <a:ext cx="9273381" cy="3782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CA1C54-0FE4-8CE5-B2B1-1775737E895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58462" y="2506717"/>
            <a:ext cx="3733800" cy="3733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41C21B4-B203-56F0-8980-B8F7F4F389AE}"/>
              </a:ext>
            </a:extLst>
          </p:cNvPr>
          <p:cNvSpPr txBox="1"/>
          <p:nvPr/>
        </p:nvSpPr>
        <p:spPr>
          <a:xfrm>
            <a:off x="5795306" y="5483902"/>
            <a:ext cx="2266544" cy="369332"/>
          </a:xfrm>
          <a:prstGeom prst="rect">
            <a:avLst/>
          </a:prstGeom>
          <a:noFill/>
          <a:ln>
            <a:solidFill>
              <a:sysClr val="windowText" lastClr="000000"/>
            </a:solidFill>
          </a:ln>
        </p:spPr>
        <p:txBody>
          <a:bodyPr wrap="square" rtlCol="0">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algn="ctr"/>
            <a:r>
              <a:rPr lang="en-US"/>
              <a:t>Gini Index : (A)/(A+B)</a:t>
            </a:r>
          </a:p>
        </p:txBody>
      </p:sp>
    </p:spTree>
    <p:extLst>
      <p:ext uri="{BB962C8B-B14F-4D97-AF65-F5344CB8AC3E}">
        <p14:creationId xmlns:p14="http://schemas.microsoft.com/office/powerpoint/2010/main" val="3542944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9343DEC-29A9-EABA-DD50-A66DC3086C2E}"/>
              </a:ext>
            </a:extLst>
          </p:cNvPr>
          <p:cNvGraphicFramePr>
            <a:graphicFrameLocks noGrp="1"/>
          </p:cNvGraphicFramePr>
          <p:nvPr>
            <p:ph idx="1"/>
          </p:nvPr>
        </p:nvGraphicFramePr>
        <p:xfrm>
          <a:off x="2100943" y="102721"/>
          <a:ext cx="6966857" cy="1341120"/>
        </p:xfrm>
        <a:graphic>
          <a:graphicData uri="http://schemas.openxmlformats.org/drawingml/2006/table">
            <a:tbl>
              <a:tblPr firstRow="1" bandRow="1">
                <a:tableStyleId>{5C22544A-7EE6-4342-B048-85BDC9FD1C3A}</a:tableStyleId>
              </a:tblPr>
              <a:tblGrid>
                <a:gridCol w="1219959">
                  <a:extLst>
                    <a:ext uri="{9D8B030D-6E8A-4147-A177-3AD203B41FA5}">
                      <a16:colId xmlns:a16="http://schemas.microsoft.com/office/drawing/2014/main" val="4218804742"/>
                    </a:ext>
                  </a:extLst>
                </a:gridCol>
                <a:gridCol w="1018310">
                  <a:extLst>
                    <a:ext uri="{9D8B030D-6E8A-4147-A177-3AD203B41FA5}">
                      <a16:colId xmlns:a16="http://schemas.microsoft.com/office/drawing/2014/main" val="1275120387"/>
                    </a:ext>
                  </a:extLst>
                </a:gridCol>
                <a:gridCol w="998145">
                  <a:extLst>
                    <a:ext uri="{9D8B030D-6E8A-4147-A177-3AD203B41FA5}">
                      <a16:colId xmlns:a16="http://schemas.microsoft.com/office/drawing/2014/main" val="1203827266"/>
                    </a:ext>
                  </a:extLst>
                </a:gridCol>
                <a:gridCol w="776335">
                  <a:extLst>
                    <a:ext uri="{9D8B030D-6E8A-4147-A177-3AD203B41FA5}">
                      <a16:colId xmlns:a16="http://schemas.microsoft.com/office/drawing/2014/main" val="4101035934"/>
                    </a:ext>
                  </a:extLst>
                </a:gridCol>
                <a:gridCol w="1532507">
                  <a:extLst>
                    <a:ext uri="{9D8B030D-6E8A-4147-A177-3AD203B41FA5}">
                      <a16:colId xmlns:a16="http://schemas.microsoft.com/office/drawing/2014/main" val="1276620226"/>
                    </a:ext>
                  </a:extLst>
                </a:gridCol>
                <a:gridCol w="1421601">
                  <a:extLst>
                    <a:ext uri="{9D8B030D-6E8A-4147-A177-3AD203B41FA5}">
                      <a16:colId xmlns:a16="http://schemas.microsoft.com/office/drawing/2014/main" val="1603239485"/>
                    </a:ext>
                  </a:extLst>
                </a:gridCol>
              </a:tblGrid>
              <a:tr h="311777">
                <a:tc>
                  <a:txBody>
                    <a:bodyPr/>
                    <a:lstStyle/>
                    <a:p>
                      <a:pPr fontAlgn="b"/>
                      <a:r>
                        <a:rPr lang="en-US" sz="1600" b="1">
                          <a:effectLst/>
                        </a:rPr>
                        <a:t>Industry</a:t>
                      </a:r>
                    </a:p>
                  </a:txBody>
                  <a:tcPr anchor="b"/>
                </a:tc>
                <a:tc>
                  <a:txBody>
                    <a:bodyPr/>
                    <a:lstStyle/>
                    <a:p>
                      <a:pPr fontAlgn="b"/>
                      <a:r>
                        <a:rPr lang="en-US" sz="1600" b="1">
                          <a:effectLst/>
                        </a:rPr>
                        <a:t>Phishing</a:t>
                      </a:r>
                    </a:p>
                  </a:txBody>
                  <a:tcPr anchor="b"/>
                </a:tc>
                <a:tc>
                  <a:txBody>
                    <a:bodyPr/>
                    <a:lstStyle/>
                    <a:p>
                      <a:pPr fontAlgn="b"/>
                      <a:r>
                        <a:rPr lang="en-US" sz="1600" b="1">
                          <a:effectLst/>
                        </a:rPr>
                        <a:t>Malware</a:t>
                      </a:r>
                    </a:p>
                  </a:txBody>
                  <a:tcPr anchor="b"/>
                </a:tc>
                <a:tc>
                  <a:txBody>
                    <a:bodyPr/>
                    <a:lstStyle/>
                    <a:p>
                      <a:pPr fontAlgn="b"/>
                      <a:r>
                        <a:rPr lang="en-US" sz="1600" b="1">
                          <a:effectLst/>
                        </a:rPr>
                        <a:t>DDoS</a:t>
                      </a:r>
                    </a:p>
                  </a:txBody>
                  <a:tcPr anchor="b"/>
                </a:tc>
                <a:tc>
                  <a:txBody>
                    <a:bodyPr/>
                    <a:lstStyle/>
                    <a:p>
                      <a:pPr fontAlgn="b"/>
                      <a:r>
                        <a:rPr lang="en-US" sz="1600" b="1">
                          <a:effectLst/>
                        </a:rPr>
                        <a:t>Insider Threat</a:t>
                      </a:r>
                    </a:p>
                  </a:txBody>
                  <a:tcPr anchor="b"/>
                </a:tc>
                <a:tc>
                  <a:txBody>
                    <a:bodyPr/>
                    <a:lstStyle/>
                    <a:p>
                      <a:pPr fontAlgn="b"/>
                      <a:r>
                        <a:rPr lang="en-US" sz="1600" b="1">
                          <a:effectLst/>
                        </a:rPr>
                        <a:t>Ransomware</a:t>
                      </a:r>
                    </a:p>
                  </a:txBody>
                  <a:tcPr anchor="b"/>
                </a:tc>
                <a:extLst>
                  <a:ext uri="{0D108BD9-81ED-4DB2-BD59-A6C34878D82A}">
                    <a16:rowId xmlns:a16="http://schemas.microsoft.com/office/drawing/2014/main" val="2728732386"/>
                  </a:ext>
                </a:extLst>
              </a:tr>
              <a:tr h="311777">
                <a:tc>
                  <a:txBody>
                    <a:bodyPr/>
                    <a:lstStyle/>
                    <a:p>
                      <a:pPr fontAlgn="base"/>
                      <a:r>
                        <a:rPr lang="en-US" sz="1600">
                          <a:effectLst/>
                        </a:rPr>
                        <a:t>Banking</a:t>
                      </a:r>
                    </a:p>
                  </a:txBody>
                  <a:tcPr anchor="ctr"/>
                </a:tc>
                <a:tc>
                  <a:txBody>
                    <a:bodyPr/>
                    <a:lstStyle/>
                    <a:p>
                      <a:pPr fontAlgn="base"/>
                      <a:r>
                        <a:rPr lang="en-US" sz="1600">
                          <a:effectLst/>
                        </a:rPr>
                        <a:t>100</a:t>
                      </a:r>
                    </a:p>
                  </a:txBody>
                  <a:tcPr anchor="ctr"/>
                </a:tc>
                <a:tc>
                  <a:txBody>
                    <a:bodyPr/>
                    <a:lstStyle/>
                    <a:p>
                      <a:pPr fontAlgn="base"/>
                      <a:r>
                        <a:rPr lang="en-US" sz="1600">
                          <a:effectLst/>
                        </a:rPr>
                        <a:t>150</a:t>
                      </a:r>
                    </a:p>
                  </a:txBody>
                  <a:tcPr anchor="ctr"/>
                </a:tc>
                <a:tc>
                  <a:txBody>
                    <a:bodyPr/>
                    <a:lstStyle/>
                    <a:p>
                      <a:pPr fontAlgn="base"/>
                      <a:r>
                        <a:rPr lang="en-US" sz="1600">
                          <a:effectLst/>
                        </a:rPr>
                        <a:t>50</a:t>
                      </a:r>
                    </a:p>
                  </a:txBody>
                  <a:tcPr anchor="ctr"/>
                </a:tc>
                <a:tc>
                  <a:txBody>
                    <a:bodyPr/>
                    <a:lstStyle/>
                    <a:p>
                      <a:pPr fontAlgn="base"/>
                      <a:r>
                        <a:rPr lang="en-US" sz="1600">
                          <a:effectLst/>
                        </a:rPr>
                        <a:t>30</a:t>
                      </a:r>
                    </a:p>
                  </a:txBody>
                  <a:tcPr anchor="ctr"/>
                </a:tc>
                <a:tc>
                  <a:txBody>
                    <a:bodyPr/>
                    <a:lstStyle/>
                    <a:p>
                      <a:pPr fontAlgn="base"/>
                      <a:r>
                        <a:rPr lang="en-US" sz="1600">
                          <a:effectLst/>
                        </a:rPr>
                        <a:t>70</a:t>
                      </a:r>
                    </a:p>
                  </a:txBody>
                  <a:tcPr anchor="ctr"/>
                </a:tc>
                <a:extLst>
                  <a:ext uri="{0D108BD9-81ED-4DB2-BD59-A6C34878D82A}">
                    <a16:rowId xmlns:a16="http://schemas.microsoft.com/office/drawing/2014/main" val="2518606786"/>
                  </a:ext>
                </a:extLst>
              </a:tr>
              <a:tr h="311777">
                <a:tc>
                  <a:txBody>
                    <a:bodyPr/>
                    <a:lstStyle/>
                    <a:p>
                      <a:pPr fontAlgn="base"/>
                      <a:r>
                        <a:rPr lang="en-US" sz="1600">
                          <a:effectLst/>
                        </a:rPr>
                        <a:t>Healthcare</a:t>
                      </a:r>
                    </a:p>
                  </a:txBody>
                  <a:tcPr anchor="ctr"/>
                </a:tc>
                <a:tc>
                  <a:txBody>
                    <a:bodyPr/>
                    <a:lstStyle/>
                    <a:p>
                      <a:pPr fontAlgn="base"/>
                      <a:r>
                        <a:rPr lang="en-US" sz="1600">
                          <a:effectLst/>
                        </a:rPr>
                        <a:t>80</a:t>
                      </a:r>
                    </a:p>
                  </a:txBody>
                  <a:tcPr anchor="ctr"/>
                </a:tc>
                <a:tc>
                  <a:txBody>
                    <a:bodyPr/>
                    <a:lstStyle/>
                    <a:p>
                      <a:pPr fontAlgn="base"/>
                      <a:r>
                        <a:rPr lang="en-US" sz="1600">
                          <a:effectLst/>
                        </a:rPr>
                        <a:t>120</a:t>
                      </a:r>
                    </a:p>
                  </a:txBody>
                  <a:tcPr anchor="ctr"/>
                </a:tc>
                <a:tc>
                  <a:txBody>
                    <a:bodyPr/>
                    <a:lstStyle/>
                    <a:p>
                      <a:pPr fontAlgn="base"/>
                      <a:r>
                        <a:rPr lang="en-US" sz="1600">
                          <a:effectLst/>
                        </a:rPr>
                        <a:t>40</a:t>
                      </a:r>
                    </a:p>
                  </a:txBody>
                  <a:tcPr anchor="ctr"/>
                </a:tc>
                <a:tc>
                  <a:txBody>
                    <a:bodyPr/>
                    <a:lstStyle/>
                    <a:p>
                      <a:pPr fontAlgn="base"/>
                      <a:r>
                        <a:rPr lang="en-US" sz="1600">
                          <a:effectLst/>
                        </a:rPr>
                        <a:t>60</a:t>
                      </a:r>
                    </a:p>
                  </a:txBody>
                  <a:tcPr anchor="ctr"/>
                </a:tc>
                <a:tc>
                  <a:txBody>
                    <a:bodyPr/>
                    <a:lstStyle/>
                    <a:p>
                      <a:pPr fontAlgn="base"/>
                      <a:r>
                        <a:rPr lang="en-US" sz="1600">
                          <a:effectLst/>
                        </a:rPr>
                        <a:t>100</a:t>
                      </a:r>
                    </a:p>
                  </a:txBody>
                  <a:tcPr anchor="ctr"/>
                </a:tc>
                <a:extLst>
                  <a:ext uri="{0D108BD9-81ED-4DB2-BD59-A6C34878D82A}">
                    <a16:rowId xmlns:a16="http://schemas.microsoft.com/office/drawing/2014/main" val="2423451284"/>
                  </a:ext>
                </a:extLst>
              </a:tr>
              <a:tr h="311777">
                <a:tc>
                  <a:txBody>
                    <a:bodyPr/>
                    <a:lstStyle/>
                    <a:p>
                      <a:pPr fontAlgn="base"/>
                      <a:r>
                        <a:rPr lang="en-US" sz="1600">
                          <a:effectLst/>
                        </a:rPr>
                        <a:t>Retail</a:t>
                      </a:r>
                    </a:p>
                  </a:txBody>
                  <a:tcPr anchor="ctr"/>
                </a:tc>
                <a:tc>
                  <a:txBody>
                    <a:bodyPr/>
                    <a:lstStyle/>
                    <a:p>
                      <a:pPr fontAlgn="base"/>
                      <a:r>
                        <a:rPr lang="en-US" sz="1600">
                          <a:effectLst/>
                        </a:rPr>
                        <a:t>90</a:t>
                      </a:r>
                    </a:p>
                  </a:txBody>
                  <a:tcPr anchor="ctr"/>
                </a:tc>
                <a:tc>
                  <a:txBody>
                    <a:bodyPr/>
                    <a:lstStyle/>
                    <a:p>
                      <a:pPr fontAlgn="base"/>
                      <a:r>
                        <a:rPr lang="en-US" sz="1600">
                          <a:effectLst/>
                        </a:rPr>
                        <a:t>110</a:t>
                      </a:r>
                    </a:p>
                  </a:txBody>
                  <a:tcPr anchor="ctr"/>
                </a:tc>
                <a:tc>
                  <a:txBody>
                    <a:bodyPr/>
                    <a:lstStyle/>
                    <a:p>
                      <a:pPr fontAlgn="base"/>
                      <a:r>
                        <a:rPr lang="en-US" sz="1600">
                          <a:effectLst/>
                        </a:rPr>
                        <a:t>70</a:t>
                      </a:r>
                    </a:p>
                  </a:txBody>
                  <a:tcPr anchor="ctr"/>
                </a:tc>
                <a:tc>
                  <a:txBody>
                    <a:bodyPr/>
                    <a:lstStyle/>
                    <a:p>
                      <a:pPr fontAlgn="base"/>
                      <a:r>
                        <a:rPr lang="en-US" sz="1600">
                          <a:effectLst/>
                        </a:rPr>
                        <a:t>20</a:t>
                      </a:r>
                    </a:p>
                  </a:txBody>
                  <a:tcPr anchor="ctr"/>
                </a:tc>
                <a:tc>
                  <a:txBody>
                    <a:bodyPr/>
                    <a:lstStyle/>
                    <a:p>
                      <a:pPr fontAlgn="base"/>
                      <a:r>
                        <a:rPr lang="en-US" sz="1600">
                          <a:effectLst/>
                        </a:rPr>
                        <a:t>60</a:t>
                      </a:r>
                    </a:p>
                  </a:txBody>
                  <a:tcPr anchor="ctr"/>
                </a:tc>
                <a:extLst>
                  <a:ext uri="{0D108BD9-81ED-4DB2-BD59-A6C34878D82A}">
                    <a16:rowId xmlns:a16="http://schemas.microsoft.com/office/drawing/2014/main" val="517991710"/>
                  </a:ext>
                </a:extLst>
              </a:tr>
            </a:tbl>
          </a:graphicData>
        </a:graphic>
      </p:graphicFrame>
      <p:sp>
        <p:nvSpPr>
          <p:cNvPr id="5" name="TextBox 4">
            <a:extLst>
              <a:ext uri="{FF2B5EF4-FFF2-40B4-BE49-F238E27FC236}">
                <a16:creationId xmlns:a16="http://schemas.microsoft.com/office/drawing/2014/main" id="{4806C149-551A-9605-A578-B97262B9C4CB}"/>
              </a:ext>
            </a:extLst>
          </p:cNvPr>
          <p:cNvSpPr txBox="1"/>
          <p:nvPr/>
        </p:nvSpPr>
        <p:spPr>
          <a:xfrm>
            <a:off x="174173" y="1632857"/>
            <a:ext cx="5301342" cy="3970318"/>
          </a:xfrm>
          <a:prstGeom prst="rect">
            <a:avLst/>
          </a:prstGeom>
          <a:noFill/>
        </p:spPr>
        <p:txBody>
          <a:bodyPr wrap="square" rtlCol="0">
            <a:spAutoFit/>
          </a:bodyPr>
          <a:lstStyle/>
          <a:p>
            <a:r>
              <a:rPr lang="en-US" sz="1800" u="sng"/>
              <a:t>For Each industry</a:t>
            </a:r>
            <a:r>
              <a:rPr lang="en-US" sz="1800"/>
              <a:t>,</a:t>
            </a:r>
            <a:br>
              <a:rPr lang="en-US" sz="1800"/>
            </a:br>
            <a:r>
              <a:rPr lang="en-US" sz="1800"/>
              <a:t>Equitability of incidents </a:t>
            </a:r>
            <a:r>
              <a:rPr lang="en-US" sz="1800" u="sng"/>
              <a:t>across all the attack techniques</a:t>
            </a:r>
            <a:r>
              <a:rPr lang="en-US" sz="1800"/>
              <a:t>:</a:t>
            </a:r>
          </a:p>
          <a:p>
            <a:endParaRPr lang="en-US"/>
          </a:p>
          <a:p>
            <a:endParaRPr lang="en-US" sz="1800"/>
          </a:p>
          <a:p>
            <a:endParaRPr lang="en-US"/>
          </a:p>
          <a:p>
            <a:endParaRPr lang="en-US"/>
          </a:p>
          <a:p>
            <a:endParaRPr lang="en-US"/>
          </a:p>
          <a:p>
            <a:endParaRPr lang="en-US"/>
          </a:p>
          <a:p>
            <a:endParaRPr lang="en-US"/>
          </a:p>
          <a:p>
            <a:endParaRPr lang="en-US"/>
          </a:p>
          <a:p>
            <a:endParaRPr lang="en-US"/>
          </a:p>
          <a:p>
            <a:endParaRPr lang="en-US"/>
          </a:p>
          <a:p>
            <a:endParaRPr lang="en-US"/>
          </a:p>
        </p:txBody>
      </p:sp>
      <p:graphicFrame>
        <p:nvGraphicFramePr>
          <p:cNvPr id="6" name="Table 5">
            <a:extLst>
              <a:ext uri="{FF2B5EF4-FFF2-40B4-BE49-F238E27FC236}">
                <a16:creationId xmlns:a16="http://schemas.microsoft.com/office/drawing/2014/main" id="{A0C2BDD6-7725-2D97-99F0-79780B46137D}"/>
              </a:ext>
            </a:extLst>
          </p:cNvPr>
          <p:cNvGraphicFramePr>
            <a:graphicFrameLocks noGrp="1"/>
          </p:cNvGraphicFramePr>
          <p:nvPr/>
        </p:nvGraphicFramePr>
        <p:xfrm>
          <a:off x="210940" y="2747515"/>
          <a:ext cx="4288871" cy="1676400"/>
        </p:xfrm>
        <a:graphic>
          <a:graphicData uri="http://schemas.openxmlformats.org/drawingml/2006/table">
            <a:tbl>
              <a:tblPr firstRow="1">
                <a:tableStyleId>{21E4AEA4-8DFA-4A89-87EB-49C32662AFE0}</a:tableStyleId>
              </a:tblPr>
              <a:tblGrid>
                <a:gridCol w="1726076">
                  <a:extLst>
                    <a:ext uri="{9D8B030D-6E8A-4147-A177-3AD203B41FA5}">
                      <a16:colId xmlns:a16="http://schemas.microsoft.com/office/drawing/2014/main" val="4192314708"/>
                    </a:ext>
                  </a:extLst>
                </a:gridCol>
                <a:gridCol w="1123716">
                  <a:extLst>
                    <a:ext uri="{9D8B030D-6E8A-4147-A177-3AD203B41FA5}">
                      <a16:colId xmlns:a16="http://schemas.microsoft.com/office/drawing/2014/main" val="714918048"/>
                    </a:ext>
                  </a:extLst>
                </a:gridCol>
                <a:gridCol w="1439079">
                  <a:extLst>
                    <a:ext uri="{9D8B030D-6E8A-4147-A177-3AD203B41FA5}">
                      <a16:colId xmlns:a16="http://schemas.microsoft.com/office/drawing/2014/main" val="1611512922"/>
                    </a:ext>
                  </a:extLst>
                </a:gridCol>
              </a:tblGrid>
              <a:tr h="322716">
                <a:tc>
                  <a:txBody>
                    <a:bodyPr/>
                    <a:lstStyle/>
                    <a:p>
                      <a:r>
                        <a:rPr lang="en-US" sz="1600" b="0">
                          <a:effectLst/>
                        </a:rPr>
                        <a:t>Attack Technique</a:t>
                      </a:r>
                    </a:p>
                  </a:txBody>
                  <a:tcPr anchor="ctr"/>
                </a:tc>
                <a:tc>
                  <a:txBody>
                    <a:bodyPr/>
                    <a:lstStyle/>
                    <a:p>
                      <a:r>
                        <a:rPr lang="en-US" sz="1600" b="0">
                          <a:effectLst/>
                        </a:rPr>
                        <a:t>Frequency</a:t>
                      </a:r>
                    </a:p>
                  </a:txBody>
                  <a:tcPr anchor="ctr"/>
                </a:tc>
                <a:tc>
                  <a:txBody>
                    <a:bodyPr/>
                    <a:lstStyle/>
                    <a:p>
                      <a:r>
                        <a:rPr lang="en-US" sz="1600" b="0">
                          <a:effectLst/>
                        </a:rPr>
                        <a:t>Cumulative %</a:t>
                      </a:r>
                    </a:p>
                  </a:txBody>
                  <a:tcPr anchor="ctr"/>
                </a:tc>
                <a:extLst>
                  <a:ext uri="{0D108BD9-81ED-4DB2-BD59-A6C34878D82A}">
                    <a16:rowId xmlns:a16="http://schemas.microsoft.com/office/drawing/2014/main" val="3510455176"/>
                  </a:ext>
                </a:extLst>
              </a:tr>
              <a:tr h="322716">
                <a:tc>
                  <a:txBody>
                    <a:bodyPr/>
                    <a:lstStyle/>
                    <a:p>
                      <a:r>
                        <a:rPr lang="en-US" sz="1600">
                          <a:effectLst/>
                        </a:rPr>
                        <a:t>Insider Threat</a:t>
                      </a:r>
                    </a:p>
                  </a:txBody>
                  <a:tcPr anchor="ctr"/>
                </a:tc>
                <a:tc>
                  <a:txBody>
                    <a:bodyPr/>
                    <a:lstStyle/>
                    <a:p>
                      <a:r>
                        <a:rPr lang="en-US" sz="1600">
                          <a:effectLst/>
                        </a:rPr>
                        <a:t>30</a:t>
                      </a:r>
                    </a:p>
                  </a:txBody>
                  <a:tcPr anchor="ctr"/>
                </a:tc>
                <a:tc>
                  <a:txBody>
                    <a:bodyPr/>
                    <a:lstStyle/>
                    <a:p>
                      <a:r>
                        <a:rPr lang="en-US" sz="1600">
                          <a:effectLst/>
                        </a:rPr>
                        <a:t>9.1%</a:t>
                      </a:r>
                    </a:p>
                  </a:txBody>
                  <a:tcPr anchor="ctr"/>
                </a:tc>
                <a:extLst>
                  <a:ext uri="{0D108BD9-81ED-4DB2-BD59-A6C34878D82A}">
                    <a16:rowId xmlns:a16="http://schemas.microsoft.com/office/drawing/2014/main" val="140495479"/>
                  </a:ext>
                </a:extLst>
              </a:tr>
              <a:tr h="322716">
                <a:tc>
                  <a:txBody>
                    <a:bodyPr/>
                    <a:lstStyle/>
                    <a:p>
                      <a:r>
                        <a:rPr lang="en-US" sz="1600">
                          <a:effectLst/>
                        </a:rPr>
                        <a:t>DDoS</a:t>
                      </a:r>
                    </a:p>
                  </a:txBody>
                  <a:tcPr anchor="ctr"/>
                </a:tc>
                <a:tc>
                  <a:txBody>
                    <a:bodyPr/>
                    <a:lstStyle/>
                    <a:p>
                      <a:r>
                        <a:rPr lang="en-US" sz="1600">
                          <a:effectLst/>
                        </a:rPr>
                        <a:t>50</a:t>
                      </a:r>
                    </a:p>
                  </a:txBody>
                  <a:tcPr anchor="ctr"/>
                </a:tc>
                <a:tc>
                  <a:txBody>
                    <a:bodyPr/>
                    <a:lstStyle/>
                    <a:p>
                      <a:r>
                        <a:rPr lang="en-US" sz="1600">
                          <a:effectLst/>
                        </a:rPr>
                        <a:t>24.2%</a:t>
                      </a:r>
                    </a:p>
                  </a:txBody>
                  <a:tcPr anchor="ctr"/>
                </a:tc>
                <a:extLst>
                  <a:ext uri="{0D108BD9-81ED-4DB2-BD59-A6C34878D82A}">
                    <a16:rowId xmlns:a16="http://schemas.microsoft.com/office/drawing/2014/main" val="1469306546"/>
                  </a:ext>
                </a:extLst>
              </a:tr>
              <a:tr h="322716">
                <a:tc>
                  <a:txBody>
                    <a:bodyPr/>
                    <a:lstStyle/>
                    <a:p>
                      <a:r>
                        <a:rPr lang="en-US" sz="1600">
                          <a:effectLst/>
                        </a:rPr>
                        <a:t>Phishing</a:t>
                      </a:r>
                    </a:p>
                  </a:txBody>
                  <a:tcPr anchor="ctr"/>
                </a:tc>
                <a:tc>
                  <a:txBody>
                    <a:bodyPr/>
                    <a:lstStyle/>
                    <a:p>
                      <a:r>
                        <a:rPr lang="en-US" sz="1600">
                          <a:effectLst/>
                        </a:rPr>
                        <a:t>100</a:t>
                      </a:r>
                    </a:p>
                  </a:txBody>
                  <a:tcPr anchor="ctr"/>
                </a:tc>
                <a:tc>
                  <a:txBody>
                    <a:bodyPr/>
                    <a:lstStyle/>
                    <a:p>
                      <a:r>
                        <a:rPr lang="en-US" sz="1600">
                          <a:effectLst/>
                        </a:rPr>
                        <a:t>54.5%</a:t>
                      </a:r>
                    </a:p>
                  </a:txBody>
                  <a:tcPr anchor="ctr"/>
                </a:tc>
                <a:extLst>
                  <a:ext uri="{0D108BD9-81ED-4DB2-BD59-A6C34878D82A}">
                    <a16:rowId xmlns:a16="http://schemas.microsoft.com/office/drawing/2014/main" val="3408548685"/>
                  </a:ext>
                </a:extLst>
              </a:tr>
              <a:tr h="322716">
                <a:tc>
                  <a:txBody>
                    <a:bodyPr/>
                    <a:lstStyle/>
                    <a:p>
                      <a:r>
                        <a:rPr lang="en-US" sz="1600">
                          <a:effectLst/>
                        </a:rPr>
                        <a:t>Malware</a:t>
                      </a:r>
                    </a:p>
                  </a:txBody>
                  <a:tcPr anchor="ctr"/>
                </a:tc>
                <a:tc>
                  <a:txBody>
                    <a:bodyPr/>
                    <a:lstStyle/>
                    <a:p>
                      <a:r>
                        <a:rPr lang="en-US" sz="1600">
                          <a:effectLst/>
                        </a:rPr>
                        <a:t>150</a:t>
                      </a:r>
                    </a:p>
                  </a:txBody>
                  <a:tcPr anchor="ctr"/>
                </a:tc>
                <a:tc>
                  <a:txBody>
                    <a:bodyPr/>
                    <a:lstStyle/>
                    <a:p>
                      <a:r>
                        <a:rPr lang="en-US" sz="1600">
                          <a:effectLst/>
                        </a:rPr>
                        <a:t>100%</a:t>
                      </a:r>
                    </a:p>
                  </a:txBody>
                  <a:tcPr anchor="ctr"/>
                </a:tc>
                <a:extLst>
                  <a:ext uri="{0D108BD9-81ED-4DB2-BD59-A6C34878D82A}">
                    <a16:rowId xmlns:a16="http://schemas.microsoft.com/office/drawing/2014/main" val="3465217605"/>
                  </a:ext>
                </a:extLst>
              </a:tr>
            </a:tbl>
          </a:graphicData>
        </a:graphic>
      </p:graphicFrame>
      <p:pic>
        <p:nvPicPr>
          <p:cNvPr id="7" name="Picture 6">
            <a:extLst>
              <a:ext uri="{FF2B5EF4-FFF2-40B4-BE49-F238E27FC236}">
                <a16:creationId xmlns:a16="http://schemas.microsoft.com/office/drawing/2014/main" id="{46E35F87-7620-0EA3-793C-7450C5670AFD}"/>
              </a:ext>
            </a:extLst>
          </p:cNvPr>
          <p:cNvPicPr>
            <a:picLocks noChangeAspect="1"/>
          </p:cNvPicPr>
          <p:nvPr/>
        </p:nvPicPr>
        <p:blipFill>
          <a:blip r:embed="rId2"/>
          <a:stretch>
            <a:fillRect/>
          </a:stretch>
        </p:blipFill>
        <p:spPr>
          <a:xfrm>
            <a:off x="201823" y="4499480"/>
            <a:ext cx="3189170" cy="2358520"/>
          </a:xfrm>
          <a:prstGeom prst="rect">
            <a:avLst/>
          </a:prstGeom>
          <a:ln w="3175">
            <a:solidFill>
              <a:schemeClr val="tx1"/>
            </a:solidFill>
          </a:ln>
        </p:spPr>
      </p:pic>
      <p:sp>
        <p:nvSpPr>
          <p:cNvPr id="8" name="TextBox 7">
            <a:extLst>
              <a:ext uri="{FF2B5EF4-FFF2-40B4-BE49-F238E27FC236}">
                <a16:creationId xmlns:a16="http://schemas.microsoft.com/office/drawing/2014/main" id="{2103C5C3-9570-D06D-804B-5A596A689303}"/>
              </a:ext>
            </a:extLst>
          </p:cNvPr>
          <p:cNvSpPr txBox="1"/>
          <p:nvPr/>
        </p:nvSpPr>
        <p:spPr>
          <a:xfrm>
            <a:off x="3475311" y="4499480"/>
            <a:ext cx="1915885" cy="369332"/>
          </a:xfrm>
          <a:prstGeom prst="rect">
            <a:avLst/>
          </a:prstGeom>
          <a:noFill/>
          <a:ln w="3810">
            <a:solidFill>
              <a:schemeClr val="tx1"/>
            </a:solidFill>
          </a:ln>
        </p:spPr>
        <p:txBody>
          <a:bodyPr wrap="square" rtlCol="0">
            <a:spAutoFit/>
          </a:bodyPr>
          <a:lstStyle/>
          <a:p>
            <a:r>
              <a:rPr lang="en-US"/>
              <a:t>Gini Index : 0.311</a:t>
            </a:r>
          </a:p>
        </p:txBody>
      </p:sp>
      <p:sp>
        <p:nvSpPr>
          <p:cNvPr id="10" name="TextBox 9">
            <a:extLst>
              <a:ext uri="{FF2B5EF4-FFF2-40B4-BE49-F238E27FC236}">
                <a16:creationId xmlns:a16="http://schemas.microsoft.com/office/drawing/2014/main" id="{82750EA2-911A-399D-7035-ECE01F2C9BA5}"/>
              </a:ext>
            </a:extLst>
          </p:cNvPr>
          <p:cNvSpPr txBox="1"/>
          <p:nvPr/>
        </p:nvSpPr>
        <p:spPr>
          <a:xfrm>
            <a:off x="1643743" y="2409035"/>
            <a:ext cx="2111828" cy="369332"/>
          </a:xfrm>
          <a:prstGeom prst="rect">
            <a:avLst/>
          </a:prstGeom>
          <a:noFill/>
        </p:spPr>
        <p:txBody>
          <a:bodyPr wrap="square" rtlCol="0">
            <a:spAutoFit/>
          </a:bodyPr>
          <a:lstStyle/>
          <a:p>
            <a:r>
              <a:rPr lang="en-US" b="1"/>
              <a:t>Banking Sector</a:t>
            </a:r>
          </a:p>
        </p:txBody>
      </p:sp>
      <p:sp>
        <p:nvSpPr>
          <p:cNvPr id="11" name="TextBox 10">
            <a:extLst>
              <a:ext uri="{FF2B5EF4-FFF2-40B4-BE49-F238E27FC236}">
                <a16:creationId xmlns:a16="http://schemas.microsoft.com/office/drawing/2014/main" id="{A8CF9885-B26B-1339-03EE-0C30EF5B364B}"/>
              </a:ext>
            </a:extLst>
          </p:cNvPr>
          <p:cNvSpPr txBox="1"/>
          <p:nvPr/>
        </p:nvSpPr>
        <p:spPr>
          <a:xfrm>
            <a:off x="6096000" y="1547187"/>
            <a:ext cx="5791200" cy="3416320"/>
          </a:xfrm>
          <a:prstGeom prst="rect">
            <a:avLst/>
          </a:prstGeom>
          <a:noFill/>
        </p:spPr>
        <p:txBody>
          <a:bodyPr wrap="square" rtlCol="0">
            <a:spAutoFit/>
          </a:bodyPr>
          <a:lstStyle/>
          <a:p>
            <a:r>
              <a:rPr lang="en-US" u="sng" dirty="0"/>
              <a:t>For Each Attack Type(technique)</a:t>
            </a:r>
            <a:r>
              <a:rPr lang="en-US" dirty="0"/>
              <a:t>,</a:t>
            </a:r>
            <a:br>
              <a:rPr lang="en-US" dirty="0"/>
            </a:br>
            <a:r>
              <a:rPr lang="en-US" dirty="0"/>
              <a:t>Equitability of incidents </a:t>
            </a:r>
            <a:r>
              <a:rPr lang="en-US" u="sng" dirty="0"/>
              <a:t>across all the Industry Sectors</a:t>
            </a:r>
            <a:r>
              <a:rPr lang="en-US" dirty="0"/>
              <a:t>:</a:t>
            </a:r>
          </a:p>
          <a:p>
            <a:pPr marL="0" algn="l" rtl="0" eaLnBrk="1" fontAlgn="ctr" latinLnBrk="0" hangingPunct="1">
              <a:spcBef>
                <a:spcPts val="0"/>
              </a:spcBef>
              <a:spcAft>
                <a:spcPts val="0"/>
              </a:spcAft>
            </a:pPr>
            <a:r>
              <a:rPr lang="en-US" sz="1800" b="0" i="0" u="none" strike="noStrike" kern="1200" dirty="0">
                <a:solidFill>
                  <a:srgbClr val="FFFFFF"/>
                </a:solidFill>
                <a:effectLst/>
                <a:latin typeface="Aptos" panose="020B0004020202020204" pitchFamily="34" charset="0"/>
              </a:rPr>
              <a:t>Attack Technique</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FFFFFF"/>
                </a:solidFill>
                <a:effectLst/>
                <a:latin typeface="Aptos" panose="020B0004020202020204" pitchFamily="34" charset="0"/>
              </a:rPr>
              <a:t>Frequency</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FFFFFF"/>
                </a:solidFill>
                <a:effectLst/>
                <a:latin typeface="Aptos" panose="020B0004020202020204" pitchFamily="34" charset="0"/>
              </a:rPr>
              <a:t>Cumulative Percent%</a:t>
            </a:r>
            <a:endParaRPr lang="en-US" sz="1800" b="0" i="0" u="none" strike="noStrike" dirty="0">
              <a:effectLst/>
              <a:latin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12" name="Table 11">
            <a:extLst>
              <a:ext uri="{FF2B5EF4-FFF2-40B4-BE49-F238E27FC236}">
                <a16:creationId xmlns:a16="http://schemas.microsoft.com/office/drawing/2014/main" id="{0A611DF6-5037-3AF8-40B0-6153CFDD233F}"/>
              </a:ext>
            </a:extLst>
          </p:cNvPr>
          <p:cNvGraphicFramePr>
            <a:graphicFrameLocks noGrp="1"/>
          </p:cNvGraphicFramePr>
          <p:nvPr/>
        </p:nvGraphicFramePr>
        <p:xfrm>
          <a:off x="6570284" y="2687320"/>
          <a:ext cx="3841042" cy="1854199"/>
        </p:xfrm>
        <a:graphic>
          <a:graphicData uri="http://schemas.openxmlformats.org/drawingml/2006/table">
            <a:tbl>
              <a:tblPr firstRow="1" bandRow="1">
                <a:tableStyleId>{7DF18680-E054-41AD-8BC1-D1AEF772440D}</a:tableStyleId>
              </a:tblPr>
              <a:tblGrid>
                <a:gridCol w="1231032">
                  <a:extLst>
                    <a:ext uri="{9D8B030D-6E8A-4147-A177-3AD203B41FA5}">
                      <a16:colId xmlns:a16="http://schemas.microsoft.com/office/drawing/2014/main" val="1840010415"/>
                    </a:ext>
                  </a:extLst>
                </a:gridCol>
                <a:gridCol w="1173024">
                  <a:extLst>
                    <a:ext uri="{9D8B030D-6E8A-4147-A177-3AD203B41FA5}">
                      <a16:colId xmlns:a16="http://schemas.microsoft.com/office/drawing/2014/main" val="2800867195"/>
                    </a:ext>
                  </a:extLst>
                </a:gridCol>
                <a:gridCol w="1436986">
                  <a:extLst>
                    <a:ext uri="{9D8B030D-6E8A-4147-A177-3AD203B41FA5}">
                      <a16:colId xmlns:a16="http://schemas.microsoft.com/office/drawing/2014/main" val="3883785416"/>
                    </a:ext>
                  </a:extLst>
                </a:gridCol>
              </a:tblGrid>
              <a:tr h="370839">
                <a:tc>
                  <a:txBody>
                    <a:bodyPr/>
                    <a:lstStyle/>
                    <a:p>
                      <a:pPr lvl="0">
                        <a:buNone/>
                      </a:pPr>
                      <a:endParaRPr lang="en-US" sz="1600" b="0" dirty="0"/>
                    </a:p>
                  </a:txBody>
                  <a:tcPr/>
                </a:tc>
                <a:tc>
                  <a:txBody>
                    <a:bodyPr/>
                    <a:lstStyle/>
                    <a:p>
                      <a:pPr lvl="0">
                        <a:buNone/>
                      </a:pPr>
                      <a:endParaRPr lang="en-US" sz="1600" b="0" dirty="0"/>
                    </a:p>
                  </a:txBody>
                  <a:tcPr/>
                </a:tc>
                <a:tc>
                  <a:txBody>
                    <a:bodyPr/>
                    <a:lstStyle/>
                    <a:p>
                      <a:pPr lvl="0">
                        <a:buNone/>
                      </a:pPr>
                      <a:endParaRPr lang="en-US" sz="1600" b="0" dirty="0"/>
                    </a:p>
                  </a:txBody>
                  <a:tcPr/>
                </a:tc>
                <a:extLst>
                  <a:ext uri="{0D108BD9-81ED-4DB2-BD59-A6C34878D82A}">
                    <a16:rowId xmlns:a16="http://schemas.microsoft.com/office/drawing/2014/main" val="1497740208"/>
                  </a:ext>
                </a:extLst>
              </a:tr>
              <a:tr h="370840">
                <a:tc>
                  <a:txBody>
                    <a:bodyPr/>
                    <a:lstStyle/>
                    <a:p>
                      <a:r>
                        <a:rPr lang="en-US" sz="1600" b="0"/>
                        <a:t>Industry</a:t>
                      </a:r>
                    </a:p>
                  </a:txBody>
                  <a:tcPr/>
                </a:tc>
                <a:tc>
                  <a:txBody>
                    <a:bodyPr/>
                    <a:lstStyle/>
                    <a:p>
                      <a:r>
                        <a:rPr lang="en-US" sz="1600" b="0"/>
                        <a:t>Frequency</a:t>
                      </a:r>
                    </a:p>
                  </a:txBody>
                  <a:tcPr/>
                </a:tc>
                <a:tc>
                  <a:txBody>
                    <a:bodyPr/>
                    <a:lstStyle/>
                    <a:p>
                      <a:r>
                        <a:rPr lang="en-US" sz="1600" b="0"/>
                        <a:t>Cumulative %</a:t>
                      </a:r>
                    </a:p>
                  </a:txBody>
                  <a:tcPr/>
                </a:tc>
                <a:extLst>
                  <a:ext uri="{0D108BD9-81ED-4DB2-BD59-A6C34878D82A}">
                    <a16:rowId xmlns:a16="http://schemas.microsoft.com/office/drawing/2014/main" val="27104861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HealthCare</a:t>
                      </a:r>
                    </a:p>
                  </a:txBody>
                  <a:tcPr/>
                </a:tc>
                <a:tc>
                  <a:txBody>
                    <a:bodyPr/>
                    <a:lstStyle/>
                    <a:p>
                      <a:r>
                        <a:rPr lang="en-US" sz="1600"/>
                        <a:t>40</a:t>
                      </a:r>
                    </a:p>
                  </a:txBody>
                  <a:tcPr/>
                </a:tc>
                <a:tc>
                  <a:txBody>
                    <a:bodyPr/>
                    <a:lstStyle/>
                    <a:p>
                      <a:r>
                        <a:rPr lang="en-US" sz="1600"/>
                        <a:t>25%</a:t>
                      </a:r>
                    </a:p>
                  </a:txBody>
                  <a:tcPr/>
                </a:tc>
                <a:extLst>
                  <a:ext uri="{0D108BD9-81ED-4DB2-BD59-A6C34878D82A}">
                    <a16:rowId xmlns:a16="http://schemas.microsoft.com/office/drawing/2014/main" val="218068829"/>
                  </a:ext>
                </a:extLst>
              </a:tr>
              <a:tr h="370840">
                <a:tc>
                  <a:txBody>
                    <a:bodyPr/>
                    <a:lstStyle/>
                    <a:p>
                      <a:r>
                        <a:rPr lang="en-US" sz="1600"/>
                        <a:t>Banking</a:t>
                      </a:r>
                    </a:p>
                  </a:txBody>
                  <a:tcPr/>
                </a:tc>
                <a:tc>
                  <a:txBody>
                    <a:bodyPr/>
                    <a:lstStyle/>
                    <a:p>
                      <a:r>
                        <a:rPr lang="en-US" sz="1600"/>
                        <a:t>50</a:t>
                      </a:r>
                    </a:p>
                  </a:txBody>
                  <a:tcPr/>
                </a:tc>
                <a:tc>
                  <a:txBody>
                    <a:bodyPr/>
                    <a:lstStyle/>
                    <a:p>
                      <a:r>
                        <a:rPr lang="en-US" sz="1600"/>
                        <a:t>56.25%</a:t>
                      </a:r>
                    </a:p>
                  </a:txBody>
                  <a:tcPr/>
                </a:tc>
                <a:extLst>
                  <a:ext uri="{0D108BD9-81ED-4DB2-BD59-A6C34878D82A}">
                    <a16:rowId xmlns:a16="http://schemas.microsoft.com/office/drawing/2014/main" val="2338280624"/>
                  </a:ext>
                </a:extLst>
              </a:tr>
              <a:tr h="370840">
                <a:tc>
                  <a:txBody>
                    <a:bodyPr/>
                    <a:lstStyle/>
                    <a:p>
                      <a:r>
                        <a:rPr lang="en-US" sz="1600"/>
                        <a:t>Retail</a:t>
                      </a:r>
                    </a:p>
                  </a:txBody>
                  <a:tcPr/>
                </a:tc>
                <a:tc>
                  <a:txBody>
                    <a:bodyPr/>
                    <a:lstStyle/>
                    <a:p>
                      <a:r>
                        <a:rPr lang="en-US" sz="1600"/>
                        <a:t>70</a:t>
                      </a:r>
                    </a:p>
                  </a:txBody>
                  <a:tcPr/>
                </a:tc>
                <a:tc>
                  <a:txBody>
                    <a:bodyPr/>
                    <a:lstStyle/>
                    <a:p>
                      <a:r>
                        <a:rPr lang="en-US" sz="1600"/>
                        <a:t>100%</a:t>
                      </a:r>
                    </a:p>
                  </a:txBody>
                  <a:tcPr/>
                </a:tc>
                <a:extLst>
                  <a:ext uri="{0D108BD9-81ED-4DB2-BD59-A6C34878D82A}">
                    <a16:rowId xmlns:a16="http://schemas.microsoft.com/office/drawing/2014/main" val="2678527803"/>
                  </a:ext>
                </a:extLst>
              </a:tr>
            </a:tbl>
          </a:graphicData>
        </a:graphic>
      </p:graphicFrame>
      <p:sp>
        <p:nvSpPr>
          <p:cNvPr id="13" name="TextBox 12">
            <a:extLst>
              <a:ext uri="{FF2B5EF4-FFF2-40B4-BE49-F238E27FC236}">
                <a16:creationId xmlns:a16="http://schemas.microsoft.com/office/drawing/2014/main" id="{AEBC14FF-882E-DA26-4A92-EA7CAB4F2D29}"/>
              </a:ext>
            </a:extLst>
          </p:cNvPr>
          <p:cNvSpPr txBox="1"/>
          <p:nvPr/>
        </p:nvSpPr>
        <p:spPr>
          <a:xfrm>
            <a:off x="8186057" y="2378183"/>
            <a:ext cx="838199" cy="369332"/>
          </a:xfrm>
          <a:prstGeom prst="rect">
            <a:avLst/>
          </a:prstGeom>
          <a:noFill/>
        </p:spPr>
        <p:txBody>
          <a:bodyPr wrap="square" rtlCol="0">
            <a:spAutoFit/>
          </a:bodyPr>
          <a:lstStyle/>
          <a:p>
            <a:r>
              <a:rPr lang="en-US" b="1"/>
              <a:t>DDoS</a:t>
            </a:r>
          </a:p>
        </p:txBody>
      </p:sp>
      <p:pic>
        <p:nvPicPr>
          <p:cNvPr id="14" name="Picture 13">
            <a:extLst>
              <a:ext uri="{FF2B5EF4-FFF2-40B4-BE49-F238E27FC236}">
                <a16:creationId xmlns:a16="http://schemas.microsoft.com/office/drawing/2014/main" id="{6D82E598-4BD7-03DC-5C40-23961C0904F9}"/>
              </a:ext>
            </a:extLst>
          </p:cNvPr>
          <p:cNvPicPr>
            <a:picLocks noChangeAspect="1"/>
          </p:cNvPicPr>
          <p:nvPr/>
        </p:nvPicPr>
        <p:blipFill>
          <a:blip r:embed="rId3"/>
          <a:stretch>
            <a:fillRect/>
          </a:stretch>
        </p:blipFill>
        <p:spPr>
          <a:xfrm>
            <a:off x="5977929" y="4376374"/>
            <a:ext cx="3331212" cy="2400750"/>
          </a:xfrm>
          <a:prstGeom prst="rect">
            <a:avLst/>
          </a:prstGeom>
          <a:ln w="3175">
            <a:solidFill>
              <a:schemeClr val="tx1"/>
            </a:solidFill>
          </a:ln>
        </p:spPr>
      </p:pic>
      <p:sp>
        <p:nvSpPr>
          <p:cNvPr id="15" name="TextBox 14">
            <a:extLst>
              <a:ext uri="{FF2B5EF4-FFF2-40B4-BE49-F238E27FC236}">
                <a16:creationId xmlns:a16="http://schemas.microsoft.com/office/drawing/2014/main" id="{25461F43-4CC5-A6AB-9DD6-AFD1B13E90D1}"/>
              </a:ext>
            </a:extLst>
          </p:cNvPr>
          <p:cNvSpPr txBox="1"/>
          <p:nvPr/>
        </p:nvSpPr>
        <p:spPr>
          <a:xfrm>
            <a:off x="9693912" y="4376374"/>
            <a:ext cx="1948543" cy="369332"/>
          </a:xfrm>
          <a:prstGeom prst="rect">
            <a:avLst/>
          </a:prstGeom>
          <a:noFill/>
          <a:ln w="0">
            <a:solidFill>
              <a:schemeClr val="tx1"/>
            </a:solidFill>
          </a:ln>
        </p:spPr>
        <p:txBody>
          <a:bodyPr wrap="square" rtlCol="0">
            <a:spAutoFit/>
          </a:bodyPr>
          <a:lstStyle/>
          <a:p>
            <a:r>
              <a:rPr lang="en-US"/>
              <a:t>Gini Index : 0.125</a:t>
            </a:r>
          </a:p>
        </p:txBody>
      </p:sp>
      <p:sp>
        <p:nvSpPr>
          <p:cNvPr id="16" name="Rectangle 15">
            <a:extLst>
              <a:ext uri="{FF2B5EF4-FFF2-40B4-BE49-F238E27FC236}">
                <a16:creationId xmlns:a16="http://schemas.microsoft.com/office/drawing/2014/main" id="{1F1FA7FC-032D-7007-4C92-DCCA623F9825}"/>
              </a:ext>
            </a:extLst>
          </p:cNvPr>
          <p:cNvSpPr/>
          <p:nvPr/>
        </p:nvSpPr>
        <p:spPr>
          <a:xfrm>
            <a:off x="2100943" y="440298"/>
            <a:ext cx="6966857" cy="323189"/>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9E2BEC85-EF97-2FCD-E907-77A45118C13B}"/>
              </a:ext>
            </a:extLst>
          </p:cNvPr>
          <p:cNvSpPr/>
          <p:nvPr/>
        </p:nvSpPr>
        <p:spPr>
          <a:xfrm>
            <a:off x="5317752" y="102395"/>
            <a:ext cx="778248" cy="1304054"/>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E5A74BE-4639-27A0-B9F7-4E293B9BCCE4}"/>
              </a:ext>
            </a:extLst>
          </p:cNvPr>
          <p:cNvCxnSpPr>
            <a:cxnSpLocks/>
          </p:cNvCxnSpPr>
          <p:nvPr/>
        </p:nvCxnSpPr>
        <p:spPr>
          <a:xfrm>
            <a:off x="5791200" y="1632857"/>
            <a:ext cx="0" cy="5188108"/>
          </a:xfrm>
          <a:prstGeom prst="line">
            <a:avLst/>
          </a:prstGeom>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70411480-0D82-6E26-415A-831788D0604C}"/>
              </a:ext>
            </a:extLst>
          </p:cNvPr>
          <p:cNvSpPr txBox="1"/>
          <p:nvPr/>
        </p:nvSpPr>
        <p:spPr>
          <a:xfrm>
            <a:off x="3390993" y="4963507"/>
            <a:ext cx="2413858" cy="1708160"/>
          </a:xfrm>
          <a:prstGeom prst="rect">
            <a:avLst/>
          </a:prstGeom>
          <a:noFill/>
        </p:spPr>
        <p:txBody>
          <a:bodyPr wrap="square" rtlCol="0">
            <a:spAutoFit/>
          </a:bodyPr>
          <a:lstStyle/>
          <a:p>
            <a:r>
              <a:rPr lang="en-US" sz="1750" i="1"/>
              <a:t>Finally, develop a scoring methodology to score each attack techniques based on their contribution to Gini.</a:t>
            </a:r>
          </a:p>
        </p:txBody>
      </p:sp>
      <p:sp>
        <p:nvSpPr>
          <p:cNvPr id="25" name="TextBox 24">
            <a:extLst>
              <a:ext uri="{FF2B5EF4-FFF2-40B4-BE49-F238E27FC236}">
                <a16:creationId xmlns:a16="http://schemas.microsoft.com/office/drawing/2014/main" id="{077F2975-E040-6BB8-022E-0915EB3F1A60}"/>
              </a:ext>
            </a:extLst>
          </p:cNvPr>
          <p:cNvSpPr txBox="1"/>
          <p:nvPr/>
        </p:nvSpPr>
        <p:spPr>
          <a:xfrm>
            <a:off x="9427212" y="4857321"/>
            <a:ext cx="2413858" cy="1438855"/>
          </a:xfrm>
          <a:prstGeom prst="rect">
            <a:avLst/>
          </a:prstGeom>
          <a:noFill/>
        </p:spPr>
        <p:txBody>
          <a:bodyPr wrap="square" rtlCol="0">
            <a:spAutoFit/>
          </a:bodyPr>
          <a:lstStyle/>
          <a:p>
            <a:r>
              <a:rPr lang="en-US" sz="1750" i="1" dirty="0"/>
              <a:t>Finally, develop a scoring methodology to score each Industry Sector based on their contribution to Gini.</a:t>
            </a:r>
          </a:p>
        </p:txBody>
      </p:sp>
    </p:spTree>
    <p:extLst>
      <p:ext uri="{BB962C8B-B14F-4D97-AF65-F5344CB8AC3E}">
        <p14:creationId xmlns:p14="http://schemas.microsoft.com/office/powerpoint/2010/main" val="1694837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3FAF5-50AD-4D78-A384-89DA1018F7B0}"/>
              </a:ext>
            </a:extLst>
          </p:cNvPr>
          <p:cNvSpPr>
            <a:spLocks noGrp="1"/>
          </p:cNvSpPr>
          <p:nvPr>
            <p:ph type="body" sz="quarter" idx="13"/>
          </p:nvPr>
        </p:nvSpPr>
        <p:spPr>
          <a:solidFill>
            <a:schemeClr val="tx1"/>
          </a:solidFill>
        </p:spPr>
        <p:txBody>
          <a:bodyPr/>
          <a:lstStyle/>
          <a:p>
            <a:r>
              <a:rPr lang="en-GB" dirty="0"/>
              <a:t>UPCOMING WEEK PLAN</a:t>
            </a:r>
          </a:p>
        </p:txBody>
      </p:sp>
      <p:sp>
        <p:nvSpPr>
          <p:cNvPr id="3" name="Text Placeholder 2">
            <a:extLst>
              <a:ext uri="{FF2B5EF4-FFF2-40B4-BE49-F238E27FC236}">
                <a16:creationId xmlns:a16="http://schemas.microsoft.com/office/drawing/2014/main" id="{65744315-0840-078A-018D-2DA1E026C4F5}"/>
              </a:ext>
            </a:extLst>
          </p:cNvPr>
          <p:cNvSpPr>
            <a:spLocks noGrp="1"/>
          </p:cNvSpPr>
          <p:nvPr>
            <p:ph type="body" sz="quarter" idx="14"/>
          </p:nvPr>
        </p:nvSpPr>
        <p:spPr>
          <a:xfrm>
            <a:off x="406400" y="914400"/>
            <a:ext cx="10769600" cy="5181600"/>
          </a:xfrm>
        </p:spPr>
        <p:txBody>
          <a:bodyPr/>
          <a:lstStyle/>
          <a:p>
            <a:r>
              <a:rPr lang="en-US">
                <a:ea typeface="ＭＳ Ｐゴシック"/>
              </a:rPr>
              <a:t>Week-9</a:t>
            </a:r>
            <a:r>
              <a:rPr lang="en-US" dirty="0">
                <a:ea typeface="ＭＳ Ｐゴシック"/>
              </a:rPr>
              <a:t> (13</a:t>
            </a:r>
            <a:r>
              <a:rPr lang="en-US" baseline="30000" dirty="0">
                <a:ea typeface="ＭＳ Ｐゴシック"/>
              </a:rPr>
              <a:t>th</a:t>
            </a:r>
            <a:r>
              <a:rPr lang="en-US">
                <a:ea typeface="ＭＳ Ｐゴシック"/>
              </a:rPr>
              <a:t> March </a:t>
            </a:r>
            <a:r>
              <a:rPr lang="en-US" dirty="0">
                <a:ea typeface="ＭＳ Ｐゴシック"/>
              </a:rPr>
              <a:t>– </a:t>
            </a:r>
            <a:r>
              <a:rPr lang="en-US">
                <a:ea typeface="ＭＳ Ｐゴシック"/>
              </a:rPr>
              <a:t>19th </a:t>
            </a:r>
            <a:r>
              <a:rPr lang="en-US" dirty="0">
                <a:ea typeface="ＭＳ Ｐゴシック"/>
              </a:rPr>
              <a:t>March):</a:t>
            </a:r>
          </a:p>
          <a:p>
            <a:endParaRPr lang="en-US" dirty="0">
              <a:solidFill>
                <a:srgbClr val="2C2921"/>
              </a:solidFill>
            </a:endParaRPr>
          </a:p>
          <a:p>
            <a:pPr>
              <a:buFont typeface="Arial" panose="020B0604020202020204" pitchFamily="34" charset="0"/>
              <a:buChar char="•"/>
            </a:pPr>
            <a:r>
              <a:rPr lang="en-US" dirty="0">
                <a:solidFill>
                  <a:srgbClr val="2C2921"/>
                </a:solidFill>
                <a:ea typeface="ＭＳ Ｐゴシック"/>
              </a:rPr>
              <a:t>Weekly meeting with the partner, Dr. Rasmussen. Presenting weekly updates</a:t>
            </a:r>
          </a:p>
          <a:p>
            <a:pPr>
              <a:buFont typeface="Arial" panose="020B0604020202020204" pitchFamily="34" charset="0"/>
              <a:buChar char="•"/>
            </a:pPr>
            <a:endParaRPr lang="en-US" dirty="0">
              <a:solidFill>
                <a:srgbClr val="2C2921"/>
              </a:solidFill>
              <a:ea typeface="ＭＳ Ｐゴシック"/>
            </a:endParaRPr>
          </a:p>
          <a:p>
            <a:pPr>
              <a:buFont typeface="Arial" panose="020B0604020202020204" pitchFamily="34" charset="0"/>
              <a:buChar char="•"/>
            </a:pPr>
            <a:r>
              <a:rPr lang="en-US">
                <a:solidFill>
                  <a:srgbClr val="2C2921"/>
                </a:solidFill>
                <a:ea typeface="ＭＳ Ｐゴシック"/>
              </a:rPr>
              <a:t>Continue analyzing risk using framework </a:t>
            </a:r>
            <a:r>
              <a:rPr lang="en-US" dirty="0">
                <a:solidFill>
                  <a:srgbClr val="2C2921"/>
                </a:solidFill>
                <a:ea typeface="ＭＳ Ｐゴシック"/>
              </a:rPr>
              <a:t>similar to </a:t>
            </a:r>
            <a:r>
              <a:rPr lang="en-US">
                <a:solidFill>
                  <a:srgbClr val="2C2921"/>
                </a:solidFill>
                <a:ea typeface="ＭＳ Ｐゴシック"/>
              </a:rPr>
              <a:t>SMB profiling </a:t>
            </a:r>
            <a:r>
              <a:rPr lang="en-US" dirty="0">
                <a:solidFill>
                  <a:srgbClr val="2C2921"/>
                </a:solidFill>
                <a:ea typeface="ＭＳ Ｐゴシック"/>
              </a:rPr>
              <a:t>and </a:t>
            </a:r>
            <a:r>
              <a:rPr lang="en-US">
                <a:solidFill>
                  <a:srgbClr val="2C2921"/>
                </a:solidFill>
                <a:ea typeface="ＭＳ Ｐゴシック"/>
              </a:rPr>
              <a:t>Lorenz's curve</a:t>
            </a:r>
            <a:endParaRPr lang="en-US" dirty="0">
              <a:solidFill>
                <a:srgbClr val="2C2921"/>
              </a:solidFill>
              <a:ea typeface="ＭＳ Ｐゴシック"/>
            </a:endParaRPr>
          </a:p>
          <a:p>
            <a:pPr>
              <a:buFont typeface="Arial" panose="020B0604020202020204" pitchFamily="34" charset="0"/>
              <a:buChar char="•"/>
            </a:pPr>
            <a:endParaRPr lang="en-US" dirty="0">
              <a:solidFill>
                <a:srgbClr val="2C2921"/>
              </a:solidFill>
            </a:endParaRPr>
          </a:p>
          <a:p>
            <a:pPr>
              <a:buFont typeface="Arial" panose="020B0604020202020204" pitchFamily="34" charset="0"/>
              <a:buChar char="•"/>
            </a:pPr>
            <a:r>
              <a:rPr lang="en-US">
                <a:solidFill>
                  <a:srgbClr val="2C2921"/>
                </a:solidFill>
                <a:ea typeface="ＭＳ Ｐゴシック"/>
              </a:rPr>
              <a:t>Use census data </a:t>
            </a:r>
            <a:r>
              <a:rPr lang="en-US" dirty="0">
                <a:solidFill>
                  <a:srgbClr val="2C2921"/>
                </a:solidFill>
                <a:ea typeface="ＭＳ Ｐゴシック"/>
              </a:rPr>
              <a:t>to </a:t>
            </a:r>
            <a:r>
              <a:rPr lang="en-US">
                <a:solidFill>
                  <a:srgbClr val="2C2921"/>
                </a:solidFill>
                <a:ea typeface="ＭＳ Ｐゴシック"/>
              </a:rPr>
              <a:t>map the risks and visualize various industries across US</a:t>
            </a:r>
            <a:endParaRPr lang="en-US" dirty="0">
              <a:solidFill>
                <a:srgbClr val="2C2921"/>
              </a:solidFill>
            </a:endParaRPr>
          </a:p>
          <a:p>
            <a:endParaRPr lang="en-US" dirty="0">
              <a:solidFill>
                <a:srgbClr val="2C2921"/>
              </a:solidFill>
            </a:endParaRPr>
          </a:p>
          <a:p>
            <a:pPr>
              <a:buFont typeface="Arial" panose="020B0604020202020204" pitchFamily="34" charset="0"/>
              <a:buChar char="•"/>
            </a:pPr>
            <a:endParaRPr lang="en-US" dirty="0">
              <a:solidFill>
                <a:srgbClr val="2C2921"/>
              </a:solidFill>
            </a:endParaRPr>
          </a:p>
        </p:txBody>
      </p:sp>
    </p:spTree>
    <p:extLst>
      <p:ext uri="{BB962C8B-B14F-4D97-AF65-F5344CB8AC3E}">
        <p14:creationId xmlns:p14="http://schemas.microsoft.com/office/powerpoint/2010/main" val="2916626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ACC3E6-112B-CF68-85FB-05FC591ACC88}"/>
              </a:ext>
            </a:extLst>
          </p:cNvPr>
          <p:cNvPicPr>
            <a:picLocks noChangeAspect="1"/>
          </p:cNvPicPr>
          <p:nvPr/>
        </p:nvPicPr>
        <p:blipFill>
          <a:blip r:embed="rId2"/>
          <a:stretch>
            <a:fillRect/>
          </a:stretch>
        </p:blipFill>
        <p:spPr>
          <a:xfrm>
            <a:off x="283206" y="2216222"/>
            <a:ext cx="11435087" cy="4604774"/>
          </a:xfrm>
          <a:prstGeom prst="rect">
            <a:avLst/>
          </a:prstGeom>
          <a:ln>
            <a:solidFill>
              <a:srgbClr val="2C2921"/>
            </a:solidFill>
          </a:ln>
        </p:spPr>
      </p:pic>
      <p:sp>
        <p:nvSpPr>
          <p:cNvPr id="2" name="Text Placeholder 1">
            <a:extLst>
              <a:ext uri="{FF2B5EF4-FFF2-40B4-BE49-F238E27FC236}">
                <a16:creationId xmlns:a16="http://schemas.microsoft.com/office/drawing/2014/main" id="{D6C4DC76-6B04-F30E-20D2-59D429F3A055}"/>
              </a:ext>
            </a:extLst>
          </p:cNvPr>
          <p:cNvSpPr>
            <a:spLocks noGrp="1"/>
          </p:cNvSpPr>
          <p:nvPr>
            <p:ph type="body" sz="quarter" idx="13"/>
          </p:nvPr>
        </p:nvSpPr>
        <p:spPr>
          <a:xfrm>
            <a:off x="283206" y="149141"/>
            <a:ext cx="11435086" cy="228260"/>
          </a:xfrm>
          <a:solidFill>
            <a:schemeClr val="tx1"/>
          </a:solidFill>
        </p:spPr>
        <p:txBody>
          <a:bodyPr/>
          <a:lstStyle/>
          <a:p>
            <a:r>
              <a:rPr lang="en-US" dirty="0"/>
              <a:t>VERIS Community Database</a:t>
            </a:r>
          </a:p>
        </p:txBody>
      </p:sp>
      <p:sp>
        <p:nvSpPr>
          <p:cNvPr id="3" name="Text Placeholder 2">
            <a:extLst>
              <a:ext uri="{FF2B5EF4-FFF2-40B4-BE49-F238E27FC236}">
                <a16:creationId xmlns:a16="http://schemas.microsoft.com/office/drawing/2014/main" id="{79AD3E9A-4040-4C93-32BF-58D9AB236347}"/>
              </a:ext>
            </a:extLst>
          </p:cNvPr>
          <p:cNvSpPr>
            <a:spLocks noGrp="1"/>
          </p:cNvSpPr>
          <p:nvPr>
            <p:ph type="body" sz="quarter" idx="14"/>
          </p:nvPr>
        </p:nvSpPr>
        <p:spPr>
          <a:xfrm>
            <a:off x="191765" y="387422"/>
            <a:ext cx="11617968" cy="1828800"/>
          </a:xfrm>
        </p:spPr>
        <p:txBody>
          <a:bodyPr>
            <a:normAutofit fontScale="77500" lnSpcReduction="20000"/>
          </a:bodyPr>
          <a:lstStyle/>
          <a:p>
            <a:pPr marL="0" indent="0">
              <a:spcAft>
                <a:spcPts val="1200"/>
              </a:spcAft>
            </a:pPr>
            <a:r>
              <a:rPr lang="en-US" dirty="0">
                <a:solidFill>
                  <a:srgbClr val="1F2326"/>
                </a:solidFill>
                <a:latin typeface="Calibri"/>
                <a:ea typeface="ＭＳ Ｐゴシック"/>
              </a:rPr>
              <a:t>O</a:t>
            </a:r>
            <a:r>
              <a:rPr lang="en-US" b="0" i="0" dirty="0">
                <a:solidFill>
                  <a:srgbClr val="1F2326"/>
                </a:solidFill>
                <a:effectLst/>
                <a:latin typeface="Calibri"/>
                <a:ea typeface="ＭＳ Ｐゴシック"/>
              </a:rPr>
              <a:t>pen-source data repository that was launched and is maintained by the Verizon RISK team which attempts to collate, compile and publish information of all publicly disclosed data security breaches.</a:t>
            </a:r>
            <a:endParaRPr lang="en-US" dirty="0">
              <a:solidFill>
                <a:srgbClr val="1F2326"/>
              </a:solidFill>
              <a:latin typeface="Calibri"/>
              <a:ea typeface="ＭＳ Ｐゴシック"/>
            </a:endParaRPr>
          </a:p>
          <a:p>
            <a:pPr marL="0" indent="0"/>
            <a:r>
              <a:rPr lang="en-US" b="0" i="0" dirty="0">
                <a:solidFill>
                  <a:srgbClr val="1F2326"/>
                </a:solidFill>
                <a:effectLst/>
                <a:latin typeface="Calibri"/>
                <a:ea typeface="ＭＳ Ｐゴシック"/>
              </a:rPr>
              <a:t>The VERIS Schema includes variables for,</a:t>
            </a:r>
          </a:p>
          <a:p>
            <a:pPr marL="0" indent="0">
              <a:spcBef>
                <a:spcPts val="0"/>
              </a:spcBef>
            </a:pPr>
            <a:r>
              <a:rPr lang="en-US" b="1" i="1" dirty="0">
                <a:solidFill>
                  <a:srgbClr val="1F2326"/>
                </a:solidFill>
                <a:latin typeface="Calibri"/>
                <a:ea typeface="ＭＳ Ｐゴシック"/>
              </a:rPr>
              <a:t>I</a:t>
            </a:r>
            <a:r>
              <a:rPr lang="en-US" b="1" i="1" dirty="0">
                <a:solidFill>
                  <a:srgbClr val="1F2326"/>
                </a:solidFill>
                <a:effectLst/>
                <a:latin typeface="Calibri"/>
                <a:ea typeface="ＭＳ Ｐゴシック"/>
              </a:rPr>
              <a:t>ncident Tracking</a:t>
            </a:r>
            <a:r>
              <a:rPr lang="en-US" b="0" i="0" dirty="0">
                <a:solidFill>
                  <a:srgbClr val="1F2326"/>
                </a:solidFill>
                <a:effectLst/>
                <a:latin typeface="Calibri"/>
                <a:ea typeface="ＭＳ Ｐゴシック"/>
              </a:rPr>
              <a:t>, </a:t>
            </a:r>
            <a:r>
              <a:rPr lang="en-US" b="1" i="1" dirty="0">
                <a:solidFill>
                  <a:srgbClr val="1F2326"/>
                </a:solidFill>
                <a:effectLst/>
                <a:latin typeface="Calibri"/>
                <a:ea typeface="ＭＳ Ｐゴシック"/>
              </a:rPr>
              <a:t>Victim demographics</a:t>
            </a:r>
            <a:r>
              <a:rPr lang="en-US" b="0" i="0" dirty="0">
                <a:solidFill>
                  <a:srgbClr val="1F2326"/>
                </a:solidFill>
                <a:effectLst/>
                <a:latin typeface="Calibri"/>
                <a:ea typeface="ＭＳ Ｐゴシック"/>
              </a:rPr>
              <a:t>, </a:t>
            </a:r>
            <a:r>
              <a:rPr lang="en-US" b="1" i="1" dirty="0">
                <a:solidFill>
                  <a:srgbClr val="1F2326"/>
                </a:solidFill>
                <a:effectLst/>
                <a:latin typeface="Calibri"/>
                <a:ea typeface="ＭＳ Ｐゴシック"/>
              </a:rPr>
              <a:t>Incident description</a:t>
            </a:r>
            <a:r>
              <a:rPr lang="en-US" b="0" i="0" dirty="0">
                <a:solidFill>
                  <a:srgbClr val="1F2326"/>
                </a:solidFill>
                <a:effectLst/>
                <a:latin typeface="Calibri"/>
                <a:ea typeface="ＭＳ Ｐゴシック"/>
              </a:rPr>
              <a:t>(4As: </a:t>
            </a:r>
            <a:r>
              <a:rPr lang="en-US" b="1" i="1" dirty="0">
                <a:solidFill>
                  <a:srgbClr val="1F2326"/>
                </a:solidFill>
                <a:latin typeface="Calibri"/>
                <a:ea typeface="ＭＳ Ｐゴシック"/>
              </a:rPr>
              <a:t>A</a:t>
            </a:r>
            <a:r>
              <a:rPr lang="en-US" b="1" i="1" dirty="0">
                <a:solidFill>
                  <a:srgbClr val="1F2326"/>
                </a:solidFill>
                <a:effectLst/>
                <a:latin typeface="Calibri"/>
                <a:ea typeface="ＭＳ Ｐゴシック"/>
              </a:rPr>
              <a:t>ctors, Actions, </a:t>
            </a:r>
            <a:r>
              <a:rPr lang="en-US" b="1" i="1" dirty="0">
                <a:solidFill>
                  <a:srgbClr val="1F2326"/>
                </a:solidFill>
                <a:latin typeface="Calibri"/>
                <a:ea typeface="ＭＳ Ｐゴシック"/>
              </a:rPr>
              <a:t>A</a:t>
            </a:r>
            <a:r>
              <a:rPr lang="en-US" b="1" i="1" dirty="0">
                <a:solidFill>
                  <a:srgbClr val="1F2326"/>
                </a:solidFill>
                <a:effectLst/>
                <a:latin typeface="Calibri"/>
                <a:ea typeface="ＭＳ Ｐゴシック"/>
              </a:rPr>
              <a:t>ssets, Attributes</a:t>
            </a:r>
            <a:r>
              <a:rPr lang="en-US" b="0" i="0" dirty="0">
                <a:solidFill>
                  <a:srgbClr val="1F2326"/>
                </a:solidFill>
                <a:effectLst/>
                <a:latin typeface="Calibri"/>
                <a:ea typeface="ＭＳ Ｐゴシック"/>
              </a:rPr>
              <a:t>), </a:t>
            </a:r>
            <a:r>
              <a:rPr lang="en-US" b="1" i="1" dirty="0" err="1">
                <a:solidFill>
                  <a:srgbClr val="1F2326"/>
                </a:solidFill>
                <a:latin typeface="Calibri"/>
                <a:ea typeface="ＭＳ Ｐゴシック"/>
              </a:rPr>
              <a:t>D</a:t>
            </a:r>
            <a:r>
              <a:rPr lang="en-US" b="1" i="1" dirty="0" err="1">
                <a:solidFill>
                  <a:srgbClr val="1F2326"/>
                </a:solidFill>
                <a:effectLst/>
                <a:latin typeface="Calibri"/>
                <a:ea typeface="ＭＳ Ｐゴシック"/>
              </a:rPr>
              <a:t>iscovery&amp;Response</a:t>
            </a:r>
            <a:r>
              <a:rPr lang="en-US" b="0" i="0" dirty="0">
                <a:solidFill>
                  <a:srgbClr val="1F2326"/>
                </a:solidFill>
                <a:effectLst/>
                <a:latin typeface="Calibri"/>
                <a:ea typeface="ＭＳ Ｐゴシック"/>
              </a:rPr>
              <a:t>, </a:t>
            </a:r>
            <a:r>
              <a:rPr lang="en-US" b="1" i="1" dirty="0">
                <a:solidFill>
                  <a:srgbClr val="1F2326"/>
                </a:solidFill>
                <a:effectLst/>
                <a:latin typeface="Calibri"/>
                <a:ea typeface="ＭＳ Ｐゴシック"/>
              </a:rPr>
              <a:t>Impact </a:t>
            </a:r>
            <a:r>
              <a:rPr lang="en-US" b="1" i="1" dirty="0">
                <a:solidFill>
                  <a:srgbClr val="1F2326"/>
                </a:solidFill>
                <a:latin typeface="Calibri"/>
                <a:ea typeface="ＭＳ Ｐゴシック"/>
              </a:rPr>
              <a:t>Assessment</a:t>
            </a:r>
            <a:r>
              <a:rPr lang="en-US" b="0" i="0" dirty="0">
                <a:solidFill>
                  <a:srgbClr val="1F2326"/>
                </a:solidFill>
                <a:effectLst/>
                <a:latin typeface="Calibri"/>
                <a:ea typeface="ＭＳ Ｐゴシック"/>
              </a:rPr>
              <a:t>, </a:t>
            </a:r>
            <a:r>
              <a:rPr lang="en-US" b="1" i="1" dirty="0">
                <a:solidFill>
                  <a:srgbClr val="1F2326"/>
                </a:solidFill>
                <a:effectLst/>
                <a:latin typeface="Calibri"/>
                <a:ea typeface="ＭＳ Ｐゴシック"/>
              </a:rPr>
              <a:t>Indicators of Compromise</a:t>
            </a:r>
            <a:r>
              <a:rPr lang="en-US" b="0" i="0" dirty="0">
                <a:solidFill>
                  <a:srgbClr val="1F2326"/>
                </a:solidFill>
                <a:effectLst/>
                <a:latin typeface="Calibri"/>
                <a:ea typeface="ＭＳ Ｐゴシック"/>
              </a:rPr>
              <a:t>.</a:t>
            </a:r>
          </a:p>
          <a:p>
            <a:pPr marL="0" indent="0">
              <a:spcBef>
                <a:spcPts val="0"/>
              </a:spcBef>
            </a:pPr>
            <a:endParaRPr lang="en-US" sz="2000" dirty="0">
              <a:solidFill>
                <a:srgbClr val="1F2326"/>
              </a:solidFill>
              <a:latin typeface="Inter"/>
            </a:endParaRPr>
          </a:p>
          <a:p>
            <a:pPr marL="0" indent="0">
              <a:spcBef>
                <a:spcPts val="0"/>
              </a:spcBef>
            </a:pPr>
            <a:endParaRPr lang="en-US" sz="2000" b="0" i="0" dirty="0">
              <a:solidFill>
                <a:srgbClr val="1F2326"/>
              </a:solidFill>
              <a:effectLst/>
              <a:latin typeface="Inter"/>
            </a:endParaRPr>
          </a:p>
          <a:p>
            <a:endParaRPr lang="en-US" sz="2000" dirty="0"/>
          </a:p>
        </p:txBody>
      </p:sp>
      <p:sp>
        <p:nvSpPr>
          <p:cNvPr id="7" name="TextBox 6">
            <a:extLst>
              <a:ext uri="{FF2B5EF4-FFF2-40B4-BE49-F238E27FC236}">
                <a16:creationId xmlns:a16="http://schemas.microsoft.com/office/drawing/2014/main" id="{2C92ADAD-458C-9ACD-E2C4-07E21E59ED4A}"/>
              </a:ext>
            </a:extLst>
          </p:cNvPr>
          <p:cNvSpPr txBox="1"/>
          <p:nvPr/>
        </p:nvSpPr>
        <p:spPr>
          <a:xfrm>
            <a:off x="7527293" y="3919486"/>
            <a:ext cx="4191000" cy="2723823"/>
          </a:xfrm>
          <a:prstGeom prst="rect">
            <a:avLst/>
          </a:prstGeom>
          <a:solidFill>
            <a:schemeClr val="bg1"/>
          </a:solidFill>
          <a:ln w="6350">
            <a:solidFill>
              <a:srgbClr val="2C2921"/>
            </a:solidFill>
            <a:prstDash val="dashDot"/>
          </a:ln>
        </p:spPr>
        <p:txBody>
          <a:bodyPr wrap="square" rtlCol="0">
            <a:spAutoFit/>
          </a:bodyPr>
          <a:lstStyle/>
          <a:p>
            <a:r>
              <a:rPr lang="en-US" sz="900" dirty="0">
                <a:solidFill>
                  <a:srgbClr val="2C2921"/>
                </a:solidFill>
              </a:rPr>
              <a:t>{  "_id": {    "$</a:t>
            </a:r>
            <a:r>
              <a:rPr lang="en-US" sz="900" dirty="0" err="1">
                <a:solidFill>
                  <a:srgbClr val="2C2921"/>
                </a:solidFill>
              </a:rPr>
              <a:t>oid</a:t>
            </a:r>
            <a:r>
              <a:rPr lang="en-US" sz="900" dirty="0">
                <a:solidFill>
                  <a:srgbClr val="2C2921"/>
                </a:solidFill>
              </a:rPr>
              <a:t>": "65c2dc46133020f62ff639b0"  },  "action": {    "error": {      "variety": [        "Loss"      ],      "vector": [        "Unknown"      ]    }  },  "actor": {    "internal": {      "motive": [        "NA"      ],      "variety": [        "Unknown"      ]    }  },  "asset": {    "assets": [      {        "variety": "M - Documents"      }    ],    "cloud": [      "Unknown"    ]  },  "attribute": {    "availability": {      "variety": [        "Loss"      ]    },    "confidentiality": {      "data": [        {          "variety": "Unknown"        }      ],      "</a:t>
            </a:r>
            <a:r>
              <a:rPr lang="en-US" sz="900" dirty="0" err="1">
                <a:solidFill>
                  <a:srgbClr val="2C2921"/>
                </a:solidFill>
              </a:rPr>
              <a:t>data_disclosure</a:t>
            </a:r>
            <a:r>
              <a:rPr lang="en-US" sz="900" dirty="0">
                <a:solidFill>
                  <a:srgbClr val="2C2921"/>
                </a:solidFill>
              </a:rPr>
              <a:t>": "Yes",      "</a:t>
            </a:r>
            <a:r>
              <a:rPr lang="en-US" sz="900" dirty="0" err="1">
                <a:solidFill>
                  <a:srgbClr val="2C2921"/>
                </a:solidFill>
              </a:rPr>
              <a:t>data_total</a:t>
            </a:r>
            <a:r>
              <a:rPr lang="en-US" sz="900" dirty="0">
                <a:solidFill>
                  <a:srgbClr val="2C2921"/>
                </a:solidFill>
              </a:rPr>
              <a:t>": 1    }  },  "</a:t>
            </a:r>
            <a:r>
              <a:rPr lang="en-US" sz="900" dirty="0" err="1">
                <a:solidFill>
                  <a:srgbClr val="2C2921"/>
                </a:solidFill>
              </a:rPr>
              <a:t>discovery_method</a:t>
            </a:r>
            <a:r>
              <a:rPr lang="en-US" sz="900" dirty="0">
                <a:solidFill>
                  <a:srgbClr val="2C2921"/>
                </a:solidFill>
              </a:rPr>
              <a:t>": {    "unknown": true  },  "</a:t>
            </a:r>
            <a:r>
              <a:rPr lang="en-US" sz="900" dirty="0" err="1">
                <a:solidFill>
                  <a:srgbClr val="2C2921"/>
                </a:solidFill>
              </a:rPr>
              <a:t>incident_id</a:t>
            </a:r>
            <a:r>
              <a:rPr lang="en-US" sz="900" dirty="0">
                <a:solidFill>
                  <a:srgbClr val="2C2921"/>
                </a:solidFill>
              </a:rPr>
              <a:t>": "82E9BC33-ABF7-43AD-B6E8-DCB3505948BC",  "plus": {    "</a:t>
            </a:r>
            <a:r>
              <a:rPr lang="en-US" sz="900" dirty="0" err="1">
                <a:solidFill>
                  <a:srgbClr val="2C2921"/>
                </a:solidFill>
              </a:rPr>
              <a:t>analysis_status</a:t>
            </a:r>
            <a:r>
              <a:rPr lang="en-US" sz="900" dirty="0">
                <a:solidFill>
                  <a:srgbClr val="2C2921"/>
                </a:solidFill>
              </a:rPr>
              <a:t>": "First pass",    "analyst": "</a:t>
            </a:r>
            <a:r>
              <a:rPr lang="en-US" sz="900" dirty="0" err="1">
                <a:solidFill>
                  <a:srgbClr val="2C2921"/>
                </a:solidFill>
              </a:rPr>
              <a:t>swidup</a:t>
            </a:r>
            <a:r>
              <a:rPr lang="en-US" sz="900" dirty="0">
                <a:solidFill>
                  <a:srgbClr val="2C2921"/>
                </a:solidFill>
              </a:rPr>
              <a:t>",    "created": "2014-07-30T19:04:08Z",    "</a:t>
            </a:r>
            <a:r>
              <a:rPr lang="en-US" sz="900" dirty="0" err="1">
                <a:solidFill>
                  <a:srgbClr val="2C2921"/>
                </a:solidFill>
              </a:rPr>
              <a:t>dbir_year</a:t>
            </a:r>
            <a:r>
              <a:rPr lang="en-US" sz="900" dirty="0">
                <a:solidFill>
                  <a:srgbClr val="2C2921"/>
                </a:solidFill>
              </a:rPr>
              <a:t>": 2014,    "</a:t>
            </a:r>
            <a:r>
              <a:rPr lang="en-US" sz="900" dirty="0" err="1">
                <a:solidFill>
                  <a:srgbClr val="2C2921"/>
                </a:solidFill>
              </a:rPr>
              <a:t>master_id</a:t>
            </a:r>
            <a:r>
              <a:rPr lang="en-US" sz="900" dirty="0">
                <a:solidFill>
                  <a:srgbClr val="2C2921"/>
                </a:solidFill>
              </a:rPr>
              <a:t>": "82E9BC33-ABF7-43AD-B6E8-DCB3505948BC",    "modified": "2015-02-13T16:50:36Z"  },  "reference": "http://vcdb.org/pdf/va-security.pdf",  "</a:t>
            </a:r>
            <a:r>
              <a:rPr lang="en-US" sz="900" dirty="0" err="1">
                <a:solidFill>
                  <a:srgbClr val="2C2921"/>
                </a:solidFill>
              </a:rPr>
              <a:t>schema_version</a:t>
            </a:r>
            <a:r>
              <a:rPr lang="en-US" sz="900" dirty="0">
                <a:solidFill>
                  <a:srgbClr val="2C2921"/>
                </a:solidFill>
              </a:rPr>
              <a:t>": "1.3.7",  "</a:t>
            </a:r>
            <a:r>
              <a:rPr lang="en-US" sz="900" dirty="0" err="1">
                <a:solidFill>
                  <a:srgbClr val="2C2921"/>
                </a:solidFill>
              </a:rPr>
              <a:t>security_incident</a:t>
            </a:r>
            <a:r>
              <a:rPr lang="en-US" sz="900" dirty="0">
                <a:solidFill>
                  <a:srgbClr val="2C2921"/>
                </a:solidFill>
              </a:rPr>
              <a:t>": "Confirmed",  "</a:t>
            </a:r>
            <a:r>
              <a:rPr lang="en-US" sz="900" dirty="0" err="1">
                <a:solidFill>
                  <a:srgbClr val="2C2921"/>
                </a:solidFill>
              </a:rPr>
              <a:t>source_id</a:t>
            </a:r>
            <a:r>
              <a:rPr lang="en-US" sz="900" dirty="0">
                <a:solidFill>
                  <a:srgbClr val="2C2921"/>
                </a:solidFill>
              </a:rPr>
              <a:t>": "</a:t>
            </a:r>
            <a:r>
              <a:rPr lang="en-US" sz="900" dirty="0" err="1">
                <a:solidFill>
                  <a:srgbClr val="2C2921"/>
                </a:solidFill>
              </a:rPr>
              <a:t>vcdb</a:t>
            </a:r>
            <a:r>
              <a:rPr lang="en-US" sz="900" dirty="0">
                <a:solidFill>
                  <a:srgbClr val="2C2921"/>
                </a:solidFill>
              </a:rPr>
              <a:t>",  "summary": "A principal investigator reported to the Research Compliance officer that a research consent form containing an individual's full name and full social security number cannot be located.",  "timeline": {    "incident": {      "day": 5,      "month": 5,      "year": 2010    }  },  "victim": {    "country": [      "US"    ],    "</a:t>
            </a:r>
            <a:r>
              <a:rPr lang="en-US" sz="900" dirty="0" err="1">
                <a:solidFill>
                  <a:srgbClr val="2C2921"/>
                </a:solidFill>
              </a:rPr>
              <a:t>employee_count</a:t>
            </a:r>
            <a:r>
              <a:rPr lang="en-US" sz="900" dirty="0">
                <a:solidFill>
                  <a:srgbClr val="2C2921"/>
                </a:solidFill>
              </a:rPr>
              <a:t>": "Over 100000",    "government": [      "Unknown"    ],    "industry": "923140",    "region": [      "019021"    ],    "state": "TX",    "</a:t>
            </a:r>
            <a:r>
              <a:rPr lang="en-US" sz="900" dirty="0" err="1">
                <a:solidFill>
                  <a:srgbClr val="2C2921"/>
                </a:solidFill>
              </a:rPr>
              <a:t>victim_id</a:t>
            </a:r>
            <a:r>
              <a:rPr lang="en-US" sz="900" dirty="0">
                <a:solidFill>
                  <a:srgbClr val="2C2921"/>
                </a:solidFill>
              </a:rPr>
              <a:t>": "United States Department of Veterans Affairs"  }}</a:t>
            </a:r>
          </a:p>
        </p:txBody>
      </p:sp>
      <p:sp>
        <p:nvSpPr>
          <p:cNvPr id="8" name="TextBox 7">
            <a:extLst>
              <a:ext uri="{FF2B5EF4-FFF2-40B4-BE49-F238E27FC236}">
                <a16:creationId xmlns:a16="http://schemas.microsoft.com/office/drawing/2014/main" id="{2CA1E06D-FBF9-6232-B703-7E88E850A17B}"/>
              </a:ext>
            </a:extLst>
          </p:cNvPr>
          <p:cNvSpPr txBox="1"/>
          <p:nvPr/>
        </p:nvSpPr>
        <p:spPr>
          <a:xfrm>
            <a:off x="4191000" y="6115362"/>
            <a:ext cx="3619500" cy="723275"/>
          </a:xfrm>
          <a:prstGeom prst="rect">
            <a:avLst/>
          </a:prstGeom>
          <a:noFill/>
        </p:spPr>
        <p:txBody>
          <a:bodyPr wrap="square" rtlCol="0">
            <a:spAutoFit/>
          </a:bodyPr>
          <a:lstStyle/>
          <a:p>
            <a:r>
              <a:rPr lang="en-US" sz="1100" i="1" dirty="0">
                <a:solidFill>
                  <a:srgbClr val="2C2921"/>
                </a:solidFill>
              </a:rPr>
              <a:t>An Example of an Incident Record from the VERIS dataset:</a:t>
            </a:r>
          </a:p>
          <a:p>
            <a:r>
              <a:rPr lang="en-US" sz="1200" i="1" dirty="0">
                <a:solidFill>
                  <a:srgbClr val="2C2921"/>
                </a:solidFill>
              </a:rPr>
              <a:t>(</a:t>
            </a:r>
            <a:r>
              <a:rPr lang="en-US" sz="1100" i="1" dirty="0">
                <a:solidFill>
                  <a:srgbClr val="2C2921"/>
                </a:solidFill>
              </a:rPr>
              <a:t>JSON Format &amp; Highly Nested</a:t>
            </a:r>
            <a:r>
              <a:rPr lang="en-US" sz="1200" i="1" dirty="0">
                <a:solidFill>
                  <a:srgbClr val="2C2921"/>
                </a:solidFill>
              </a:rPr>
              <a:t>)</a:t>
            </a:r>
          </a:p>
          <a:p>
            <a:endParaRPr lang="en-US" i="1" dirty="0"/>
          </a:p>
        </p:txBody>
      </p:sp>
    </p:spTree>
    <p:extLst>
      <p:ext uri="{BB962C8B-B14F-4D97-AF65-F5344CB8AC3E}">
        <p14:creationId xmlns:p14="http://schemas.microsoft.com/office/powerpoint/2010/main" val="1029847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8BF4B-123C-4250-87F8-AAF4697FEF72}"/>
              </a:ext>
            </a:extLst>
          </p:cNvPr>
          <p:cNvSpPr>
            <a:spLocks noGrp="1"/>
          </p:cNvSpPr>
          <p:nvPr>
            <p:ph type="body" sz="quarter" idx="13"/>
          </p:nvPr>
        </p:nvSpPr>
        <p:spPr>
          <a:solidFill>
            <a:schemeClr val="tx1"/>
          </a:solidFill>
        </p:spPr>
        <p:txBody>
          <a:bodyPr/>
          <a:lstStyle/>
          <a:p>
            <a:r>
              <a:rPr lang="en-US" dirty="0" err="1">
                <a:ea typeface="ＭＳ Ｐゴシック"/>
              </a:rPr>
              <a:t>ReferenceS</a:t>
            </a:r>
            <a:r>
              <a:rPr lang="en-US" dirty="0">
                <a:ea typeface="ＭＳ Ｐゴシック"/>
              </a:rPr>
              <a:t> </a:t>
            </a:r>
            <a:endParaRPr lang="en-US" dirty="0"/>
          </a:p>
        </p:txBody>
      </p:sp>
      <p:sp>
        <p:nvSpPr>
          <p:cNvPr id="5" name="TextBox 4">
            <a:extLst>
              <a:ext uri="{FF2B5EF4-FFF2-40B4-BE49-F238E27FC236}">
                <a16:creationId xmlns:a16="http://schemas.microsoft.com/office/drawing/2014/main" id="{1DD36A78-37CA-9FF8-F78A-9F6EDEBDFCC9}"/>
              </a:ext>
            </a:extLst>
          </p:cNvPr>
          <p:cNvSpPr txBox="1"/>
          <p:nvPr/>
        </p:nvSpPr>
        <p:spPr>
          <a:xfrm>
            <a:off x="609600" y="685800"/>
            <a:ext cx="9928741" cy="7786747"/>
          </a:xfrm>
          <a:prstGeom prst="rect">
            <a:avLst/>
          </a:prstGeom>
          <a:noFill/>
        </p:spPr>
        <p:txBody>
          <a:bodyPr wrap="square" lIns="91440" tIns="45720" rIns="91440" bIns="45720" rtlCol="0" anchor="t">
            <a:spAutoFit/>
          </a:bodyPr>
          <a:lstStyle/>
          <a:p>
            <a:r>
              <a:rPr lang="en-US" sz="1200" dirty="0">
                <a:solidFill>
                  <a:srgbClr val="2C2921"/>
                </a:solidFill>
                <a:latin typeface="+mn-lt"/>
                <a:ea typeface="Calibri"/>
                <a:cs typeface="Calibri"/>
              </a:rPr>
              <a:t>[1] Yuan, Y., Jiao, W., Wang, W., Huang, J., He, P., Shi, S., &amp; Tu, Z. (2023, August 12). </a:t>
            </a:r>
            <a:r>
              <a:rPr lang="en-US" sz="1200" i="1" dirty="0">
                <a:solidFill>
                  <a:srgbClr val="2C2921"/>
                </a:solidFill>
                <a:latin typeface="+mn-lt"/>
                <a:ea typeface="Calibri"/>
                <a:cs typeface="Calibri"/>
              </a:rPr>
              <a:t>GPT-4 is too smart to be safe: Stealthy chat with LLMS via cipher</a:t>
            </a:r>
            <a:r>
              <a:rPr lang="en-US" sz="1200" dirty="0">
                <a:solidFill>
                  <a:srgbClr val="2C2921"/>
                </a:solidFill>
                <a:latin typeface="+mn-lt"/>
                <a:ea typeface="Calibri"/>
                <a:cs typeface="Calibri"/>
              </a:rPr>
              <a:t>. arXiv.org. </a:t>
            </a:r>
            <a:r>
              <a:rPr lang="en-US" sz="1200" dirty="0">
                <a:solidFill>
                  <a:srgbClr val="2C2921"/>
                </a:solidFill>
                <a:latin typeface="+mn-lt"/>
                <a:ea typeface="Calibri"/>
                <a:cs typeface="Calibri"/>
                <a:hlinkClick r:id="rId2">
                  <a:extLst>
                    <a:ext uri="{A12FA001-AC4F-418D-AE19-62706E023703}">
                      <ahyp:hlinkClr xmlns:ahyp="http://schemas.microsoft.com/office/drawing/2018/hyperlinkcolor" val="tx"/>
                    </a:ext>
                  </a:extLst>
                </a:hlinkClick>
              </a:rPr>
              <a:t>https://arxiv.org/abs/2308.06463</a:t>
            </a:r>
            <a:r>
              <a:rPr lang="en-US" sz="1200" dirty="0">
                <a:solidFill>
                  <a:srgbClr val="2C2921"/>
                </a:solidFill>
                <a:latin typeface="+mn-lt"/>
                <a:ea typeface="Calibri"/>
                <a:cs typeface="Calibri"/>
              </a:rPr>
              <a:t> </a:t>
            </a:r>
            <a:endParaRPr lang="en-US" sz="1200" dirty="0">
              <a:solidFill>
                <a:srgbClr val="2C2921"/>
              </a:solidFill>
              <a:latin typeface="+mn-lt"/>
            </a:endParaRPr>
          </a:p>
          <a:p>
            <a:pPr marL="228600" indent="-228600">
              <a:buAutoNum type="arabicPeriod"/>
            </a:pPr>
            <a:endParaRPr lang="en-US" sz="1200" dirty="0">
              <a:solidFill>
                <a:srgbClr val="2C2921"/>
              </a:solidFill>
              <a:latin typeface="+mn-lt"/>
              <a:ea typeface="Calibri"/>
              <a:cs typeface="Calibri"/>
            </a:endParaRPr>
          </a:p>
          <a:p>
            <a:r>
              <a:rPr lang="en-US" sz="1200" dirty="0">
                <a:solidFill>
                  <a:srgbClr val="2C2921"/>
                </a:solidFill>
                <a:latin typeface="+mn-lt"/>
                <a:ea typeface="ＭＳ Ｐゴシック"/>
              </a:rPr>
              <a:t>[2] </a:t>
            </a:r>
            <a:r>
              <a:rPr lang="en-US" sz="1200" dirty="0" err="1">
                <a:solidFill>
                  <a:srgbClr val="2C2921"/>
                </a:solidFill>
                <a:latin typeface="+mn-lt"/>
                <a:ea typeface="ＭＳ Ｐゴシック"/>
              </a:rPr>
              <a:t>Mireshghallah</a:t>
            </a:r>
            <a:r>
              <a:rPr lang="en-US" sz="1200" dirty="0">
                <a:solidFill>
                  <a:srgbClr val="2C2921"/>
                </a:solidFill>
                <a:latin typeface="+mn-lt"/>
                <a:ea typeface="ＭＳ Ｐゴシック"/>
              </a:rPr>
              <a:t>, N., Kim, H., Zhou, X., Tsvetkov, Y., Sap, M., Shokri, R., &amp; Choi, Y. (2023). Can LLMs Keep a Secret? Testing Privacy Implications of Language Models via Contextual Integrity Theory. </a:t>
            </a:r>
            <a:r>
              <a:rPr lang="en-US" sz="1200" i="1" dirty="0" err="1">
                <a:solidFill>
                  <a:srgbClr val="2C2921"/>
                </a:solidFill>
                <a:latin typeface="+mn-lt"/>
                <a:ea typeface="ＭＳ Ｐゴシック"/>
              </a:rPr>
              <a:t>ArXiv</a:t>
            </a:r>
            <a:r>
              <a:rPr lang="en-US" sz="1200" dirty="0">
                <a:solidFill>
                  <a:srgbClr val="2C2921"/>
                </a:solidFill>
                <a:latin typeface="+mn-lt"/>
                <a:ea typeface="ＭＳ Ｐゴシック"/>
              </a:rPr>
              <a:t>. /abs/2310.17884</a:t>
            </a:r>
            <a:endParaRPr lang="en-US" sz="1200" dirty="0">
              <a:solidFill>
                <a:srgbClr val="2C2921"/>
              </a:solidFill>
              <a:latin typeface="+mn-lt"/>
              <a:ea typeface="ＭＳ Ｐゴシック"/>
              <a:cs typeface="Calibri"/>
            </a:endParaRPr>
          </a:p>
          <a:p>
            <a:pPr marL="228600" indent="-228600">
              <a:buAutoNum type="arabicPeriod"/>
            </a:pPr>
            <a:endParaRPr lang="en-US" sz="1200" dirty="0">
              <a:solidFill>
                <a:srgbClr val="2C2921"/>
              </a:solidFill>
              <a:latin typeface="+mn-lt"/>
              <a:ea typeface="Calibri"/>
              <a:cs typeface="Calibri"/>
            </a:endParaRPr>
          </a:p>
          <a:p>
            <a:r>
              <a:rPr lang="en-US" sz="1200" dirty="0">
                <a:solidFill>
                  <a:srgbClr val="2C2921"/>
                </a:solidFill>
                <a:latin typeface="+mn-lt"/>
                <a:ea typeface="ＭＳ Ｐゴシック"/>
              </a:rPr>
              <a:t>[3] </a:t>
            </a:r>
            <a:r>
              <a:rPr lang="en-US" sz="1200" dirty="0" err="1">
                <a:solidFill>
                  <a:srgbClr val="2C2921"/>
                </a:solidFill>
                <a:latin typeface="+mn-lt"/>
                <a:ea typeface="ＭＳ Ｐゴシック"/>
              </a:rPr>
              <a:t>Esmradi</a:t>
            </a:r>
            <a:r>
              <a:rPr lang="en-US" sz="1200" i="0" dirty="0">
                <a:solidFill>
                  <a:srgbClr val="2C2921"/>
                </a:solidFill>
                <a:effectLst/>
                <a:latin typeface="+mn-lt"/>
                <a:ea typeface="ＭＳ Ｐゴシック"/>
              </a:rPr>
              <a:t>, A., Yip, D. W., &amp; Chan, C. F. (2023). </a:t>
            </a:r>
            <a:r>
              <a:rPr lang="en-US" sz="1200" i="1" dirty="0">
                <a:solidFill>
                  <a:srgbClr val="2C2921"/>
                </a:solidFill>
                <a:effectLst/>
                <a:latin typeface="+mn-lt"/>
                <a:ea typeface="ＭＳ Ｐゴシック"/>
              </a:rPr>
              <a:t>A Comprehensive Survey of Attack Techniques, Implementation, and Mitigation Strategies in Large Language Models</a:t>
            </a:r>
            <a:r>
              <a:rPr lang="en-US" sz="1200" i="0" dirty="0">
                <a:solidFill>
                  <a:srgbClr val="2C2921"/>
                </a:solidFill>
                <a:effectLst/>
                <a:latin typeface="+mn-lt"/>
                <a:ea typeface="ＭＳ Ｐゴシック"/>
              </a:rPr>
              <a:t>. arXiv:2312.10982. </a:t>
            </a:r>
            <a:r>
              <a:rPr lang="en-US" sz="1200" i="0" u="none" strike="noStrike" dirty="0">
                <a:solidFill>
                  <a:srgbClr val="2C2921"/>
                </a:solidFill>
                <a:effectLst/>
                <a:latin typeface="+mn-lt"/>
                <a:ea typeface="ＭＳ Ｐゴシック"/>
                <a:hlinkClick r:id="rId3">
                  <a:extLst>
                    <a:ext uri="{A12FA001-AC4F-418D-AE19-62706E023703}">
                      <ahyp:hlinkClr xmlns:ahyp="http://schemas.microsoft.com/office/drawing/2018/hyperlinkcolor" val="tx"/>
                    </a:ext>
                  </a:extLst>
                </a:hlinkClick>
              </a:rPr>
              <a:t>https://doi.org/10.48550/arXiv.2312.10982</a:t>
            </a:r>
            <a:endParaRPr lang="en-US" sz="1200" i="0" u="none" strike="noStrike" dirty="0">
              <a:solidFill>
                <a:srgbClr val="2C2921"/>
              </a:solidFill>
              <a:effectLst/>
              <a:latin typeface="+mn-lt"/>
              <a:ea typeface="ＭＳ Ｐゴシック"/>
            </a:endParaRPr>
          </a:p>
          <a:p>
            <a:pPr marL="228600" indent="-228600">
              <a:buAutoNum type="arabicPeriod"/>
            </a:pPr>
            <a:endParaRPr lang="en-US" sz="1200" b="0" i="0" u="none" strike="noStrike" dirty="0">
              <a:solidFill>
                <a:srgbClr val="2C2921"/>
              </a:solidFill>
              <a:effectLst/>
              <a:latin typeface="+mn-lt"/>
              <a:ea typeface="ＭＳ Ｐゴシック"/>
              <a:cs typeface="Calibri"/>
            </a:endParaRPr>
          </a:p>
          <a:p>
            <a:r>
              <a:rPr lang="en-US" sz="1200" dirty="0">
                <a:solidFill>
                  <a:srgbClr val="2C2921"/>
                </a:solidFill>
                <a:latin typeface="+mn-lt"/>
                <a:ea typeface="ＭＳ Ｐゴシック"/>
              </a:rPr>
              <a:t>[4] Montagna, S., Ferretti, S., Klopfenstein, L. C., Florio, A., &amp; Pengo, M. F. (2023). Data </a:t>
            </a:r>
            <a:r>
              <a:rPr lang="en-US" sz="1200" dirty="0" err="1">
                <a:solidFill>
                  <a:srgbClr val="2C2921"/>
                </a:solidFill>
                <a:latin typeface="+mn-lt"/>
                <a:ea typeface="ＭＳ Ｐゴシック"/>
              </a:rPr>
              <a:t>Decentralisation</a:t>
            </a:r>
            <a:r>
              <a:rPr lang="en-US" sz="1200" dirty="0">
                <a:solidFill>
                  <a:srgbClr val="2C2921"/>
                </a:solidFill>
                <a:latin typeface="+mn-lt"/>
                <a:ea typeface="ＭＳ Ｐゴシック"/>
              </a:rPr>
              <a:t> of LLM-Based Chatbot Systems in Chronic Disease Self-Management. In Proceedings of the 2023 ACM Conference on Information Technology for Social Good (</a:t>
            </a:r>
            <a:r>
              <a:rPr lang="en-US" sz="1200" dirty="0" err="1">
                <a:solidFill>
                  <a:srgbClr val="2C2921"/>
                </a:solidFill>
                <a:latin typeface="+mn-lt"/>
                <a:ea typeface="ＭＳ Ｐゴシック"/>
              </a:rPr>
              <a:t>GoodIT</a:t>
            </a:r>
            <a:r>
              <a:rPr lang="en-US" sz="1200" dirty="0">
                <a:solidFill>
                  <a:srgbClr val="2C2921"/>
                </a:solidFill>
                <a:latin typeface="+mn-lt"/>
                <a:ea typeface="ＭＳ Ｐゴシック"/>
              </a:rPr>
              <a:t> '23), 205–212. Association for Computing Machinery. </a:t>
            </a:r>
            <a:r>
              <a:rPr lang="en-US" sz="1200" dirty="0">
                <a:solidFill>
                  <a:srgbClr val="2C2921"/>
                </a:solidFill>
                <a:latin typeface="+mn-lt"/>
                <a:ea typeface="ＭＳ Ｐゴシック"/>
                <a:hlinkClick r:id="rId4"/>
              </a:rPr>
              <a:t>https://doi.org/10.1145/3582515.3609536</a:t>
            </a:r>
            <a:endParaRPr lang="en-US" sz="1200" dirty="0">
              <a:solidFill>
                <a:srgbClr val="2C2921"/>
              </a:solidFill>
              <a:latin typeface="+mn-lt"/>
              <a:ea typeface="ＭＳ Ｐゴシック"/>
            </a:endParaRPr>
          </a:p>
          <a:p>
            <a:endParaRPr lang="en-US" sz="1200" dirty="0">
              <a:solidFill>
                <a:srgbClr val="2C2921"/>
              </a:solidFill>
              <a:latin typeface="+mn-lt"/>
            </a:endParaRPr>
          </a:p>
          <a:p>
            <a:r>
              <a:rPr lang="en-US" sz="1200" dirty="0">
                <a:solidFill>
                  <a:srgbClr val="2C2921"/>
                </a:solidFill>
                <a:latin typeface="+mn-lt"/>
                <a:ea typeface="ＭＳ Ｐゴシック"/>
              </a:rPr>
              <a:t>[5] </a:t>
            </a:r>
            <a:r>
              <a:rPr lang="en-US" sz="1200" dirty="0" err="1">
                <a:solidFill>
                  <a:srgbClr val="2C2921"/>
                </a:solidFill>
                <a:latin typeface="+mn-lt"/>
                <a:ea typeface="ＭＳ Ｐゴシック"/>
                <a:cs typeface="Calibri"/>
              </a:rPr>
              <a:t>Vidgen</a:t>
            </a:r>
            <a:r>
              <a:rPr lang="en-US" sz="1200" dirty="0">
                <a:solidFill>
                  <a:srgbClr val="2C2921"/>
                </a:solidFill>
                <a:latin typeface="+mn-lt"/>
                <a:ea typeface="ＭＳ Ｐゴシック"/>
                <a:cs typeface="Calibri"/>
              </a:rPr>
              <a:t>, Bertie ; Hannah Rose Kirk ; Qian, Rebecca ; Scherrer, Nino ; Kannappan, Anand ; Hale, Scott A ; </a:t>
            </a:r>
            <a:r>
              <a:rPr lang="en-US" sz="1200" dirty="0" err="1">
                <a:solidFill>
                  <a:srgbClr val="2C2921"/>
                </a:solidFill>
                <a:latin typeface="+mn-lt"/>
                <a:ea typeface="ＭＳ Ｐゴシック"/>
                <a:cs typeface="Calibri"/>
              </a:rPr>
              <a:t>Röttger</a:t>
            </a:r>
            <a:r>
              <a:rPr lang="en-US" sz="1200" dirty="0">
                <a:solidFill>
                  <a:srgbClr val="2C2921"/>
                </a:solidFill>
                <a:latin typeface="+mn-lt"/>
                <a:ea typeface="ＭＳ Ｐゴシック"/>
                <a:cs typeface="Calibri"/>
              </a:rPr>
              <a:t>, Paul arXiv.org, 2023 </a:t>
            </a:r>
            <a:r>
              <a:rPr lang="en-US" sz="1200" dirty="0">
                <a:solidFill>
                  <a:srgbClr val="463E38"/>
                </a:solidFill>
                <a:latin typeface="+mn-lt"/>
                <a:ea typeface="ＭＳ Ｐゴシック"/>
                <a:cs typeface="Arial"/>
              </a:rPr>
              <a:t>Simple Safety Tests: A test suite for identifying Critical Safety risks in Large Language Models. </a:t>
            </a:r>
            <a:br>
              <a:rPr lang="en-US" sz="1200" b="1" dirty="0">
                <a:latin typeface="+mn-lt"/>
                <a:ea typeface="ＭＳ Ｐゴシック"/>
                <a:cs typeface="Calibri"/>
              </a:rPr>
            </a:br>
            <a:r>
              <a:rPr lang="en-US" sz="1200" dirty="0">
                <a:solidFill>
                  <a:srgbClr val="2C2921"/>
                </a:solidFill>
                <a:latin typeface="+mn-lt"/>
                <a:ea typeface="ＭＳ Ｐゴシック"/>
                <a:cs typeface="Calibri"/>
                <a:hlinkClick r:id="rId5">
                  <a:extLst>
                    <a:ext uri="{A12FA001-AC4F-418D-AE19-62706E023703}">
                      <ahyp:hlinkClr xmlns:ahyp="http://schemas.microsoft.com/office/drawing/2018/hyperlinkcolor" val="tx"/>
                    </a:ext>
                  </a:extLst>
                </a:hlinkClick>
              </a:rPr>
              <a:t>https://doi.org/10.48550/arXiv.2311.08370</a:t>
            </a:r>
            <a:r>
              <a:rPr lang="en-US" sz="1200" dirty="0">
                <a:solidFill>
                  <a:srgbClr val="2C2921"/>
                </a:solidFill>
                <a:latin typeface="+mn-lt"/>
                <a:ea typeface="ＭＳ Ｐゴシック"/>
                <a:cs typeface="Calibri"/>
              </a:rPr>
              <a:t> </a:t>
            </a:r>
          </a:p>
          <a:p>
            <a:endParaRPr lang="en-US" sz="1200" dirty="0">
              <a:solidFill>
                <a:srgbClr val="2C2921"/>
              </a:solidFill>
              <a:latin typeface="+mn-lt"/>
              <a:cs typeface="Calibri"/>
            </a:endParaRPr>
          </a:p>
          <a:p>
            <a:r>
              <a:rPr lang="en-US" sz="1200" dirty="0">
                <a:solidFill>
                  <a:srgbClr val="2C2921"/>
                </a:solidFill>
                <a:latin typeface="+mn-lt"/>
                <a:ea typeface="ＭＳ Ｐゴシック"/>
                <a:cs typeface="Arial"/>
              </a:rPr>
              <a:t>[6] </a:t>
            </a:r>
            <a:r>
              <a:rPr lang="en-US" sz="1200" dirty="0">
                <a:solidFill>
                  <a:srgbClr val="374151"/>
                </a:solidFill>
                <a:latin typeface="+mn-lt"/>
                <a:ea typeface="Roboto"/>
                <a:cs typeface="Roboto"/>
              </a:rPr>
              <a:t>Neel, S., &amp; Chang, P. W. (2023). Privacy Issues in Large Language Models: A Survey. arXiv:2312.06717v1. Retrieved from </a:t>
            </a:r>
            <a:r>
              <a:rPr lang="en-US" sz="1200" dirty="0">
                <a:solidFill>
                  <a:srgbClr val="000000"/>
                </a:solidFill>
                <a:latin typeface="+mn-lt"/>
                <a:ea typeface="Roboto"/>
                <a:cs typeface="Roboto"/>
                <a:hlinkClick r:id="rId6"/>
              </a:rPr>
              <a:t>https://arxiv.org/abs/2312.06717</a:t>
            </a:r>
            <a:endParaRPr lang="en-US" sz="1200" dirty="0">
              <a:solidFill>
                <a:srgbClr val="000000"/>
              </a:solidFill>
              <a:latin typeface="+mn-lt"/>
              <a:ea typeface="Roboto"/>
              <a:cs typeface="Roboto"/>
            </a:endParaRPr>
          </a:p>
          <a:p>
            <a:endParaRPr lang="en-US" sz="1200" dirty="0">
              <a:solidFill>
                <a:srgbClr val="000000"/>
              </a:solidFill>
              <a:latin typeface="+mn-lt"/>
              <a:ea typeface="Roboto"/>
              <a:cs typeface="Roboto"/>
            </a:endParaRPr>
          </a:p>
          <a:p>
            <a:pPr fontAlgn="base"/>
            <a:r>
              <a:rPr lang="en-US" sz="1200" dirty="0">
                <a:solidFill>
                  <a:srgbClr val="000000"/>
                </a:solidFill>
                <a:latin typeface="+mn-lt"/>
                <a:ea typeface="Roboto"/>
                <a:cs typeface="Roboto"/>
              </a:rPr>
              <a:t>[7] </a:t>
            </a:r>
            <a:r>
              <a:rPr lang="en-GB" sz="1200" spc="45" dirty="0" err="1">
                <a:solidFill>
                  <a:srgbClr val="121212"/>
                </a:solidFill>
                <a:effectLst/>
                <a:latin typeface="+mn-lt"/>
                <a:ea typeface="Times New Roman" panose="02020603050405020304" pitchFamily="18" charset="0"/>
              </a:rPr>
              <a:t>WormGPT</a:t>
            </a:r>
            <a:r>
              <a:rPr lang="en-GB" sz="1200" spc="45" dirty="0">
                <a:solidFill>
                  <a:srgbClr val="121212"/>
                </a:solidFill>
                <a:effectLst/>
                <a:latin typeface="+mn-lt"/>
                <a:ea typeface="Times New Roman" panose="02020603050405020304" pitchFamily="18" charset="0"/>
              </a:rPr>
              <a:t> – The Generative AI Tool Cybercriminals Are Using to Launch Business Email Compromise Attacks </a:t>
            </a:r>
            <a:r>
              <a:rPr lang="en-GB" sz="1200" dirty="0">
                <a:solidFill>
                  <a:srgbClr val="2B2B00"/>
                </a:solidFill>
                <a:effectLst/>
                <a:latin typeface="+mn-lt"/>
                <a:ea typeface="Times New Roman" panose="02020603050405020304" pitchFamily="18" charset="0"/>
              </a:rPr>
              <a:t>July 13, 2023</a:t>
            </a:r>
            <a:r>
              <a:rPr lang="en-GB" sz="1200" cap="all" dirty="0">
                <a:solidFill>
                  <a:srgbClr val="2B2B00"/>
                </a:solidFill>
                <a:effectLst/>
                <a:latin typeface="+mn-lt"/>
                <a:ea typeface="Times New Roman" panose="02020603050405020304" pitchFamily="18" charset="0"/>
              </a:rPr>
              <a:t> </a:t>
            </a:r>
            <a:endParaRPr lang="en-GB" sz="1200" dirty="0">
              <a:effectLst/>
              <a:latin typeface="+mn-lt"/>
              <a:ea typeface="Times New Roman" panose="02020603050405020304" pitchFamily="18" charset="0"/>
            </a:endParaRPr>
          </a:p>
          <a:p>
            <a:pPr fontAlgn="base"/>
            <a:r>
              <a:rPr lang="en-GB" sz="1200" dirty="0">
                <a:solidFill>
                  <a:srgbClr val="2B2B00"/>
                </a:solidFill>
                <a:effectLst/>
                <a:latin typeface="+mn-lt"/>
                <a:ea typeface="Times New Roman" panose="02020603050405020304" pitchFamily="18" charset="0"/>
              </a:rPr>
              <a:t>Daniel Kelley</a:t>
            </a:r>
            <a:endParaRPr lang="en-GB" sz="1200" dirty="0">
              <a:effectLst/>
              <a:latin typeface="+mn-lt"/>
              <a:ea typeface="Times New Roman" panose="02020603050405020304" pitchFamily="18" charset="0"/>
            </a:endParaRPr>
          </a:p>
          <a:p>
            <a:pPr fontAlgn="base"/>
            <a:r>
              <a:rPr lang="en-GB" sz="1200" dirty="0">
                <a:solidFill>
                  <a:srgbClr val="007BB8"/>
                </a:solidFill>
                <a:effectLst/>
                <a:latin typeface="+mn-lt"/>
                <a:ea typeface="Times New Roman" panose="02020603050405020304" pitchFamily="18" charset="0"/>
              </a:rPr>
              <a:t>https://slashnext.com/blog/wormgpt-the-generative-ai-tool-cybercriminals-are-using-to-launch-business-email-compromise-attacks/</a:t>
            </a:r>
          </a:p>
          <a:p>
            <a:pPr fontAlgn="base"/>
            <a:endParaRPr lang="en-GB" sz="1200" dirty="0">
              <a:effectLst/>
              <a:latin typeface="+mn-lt"/>
              <a:ea typeface="Times New Roman" panose="02020603050405020304" pitchFamily="18" charset="0"/>
            </a:endParaRPr>
          </a:p>
          <a:p>
            <a:pPr>
              <a:spcBef>
                <a:spcPts val="600"/>
              </a:spcBef>
              <a:spcAft>
                <a:spcPts val="600"/>
              </a:spcAft>
            </a:pPr>
            <a:r>
              <a:rPr lang="en-GB" sz="1200" dirty="0">
                <a:solidFill>
                  <a:srgbClr val="2C2921"/>
                </a:solidFill>
                <a:latin typeface="+mn-lt"/>
                <a:ea typeface="Times New Roman" panose="02020603050405020304" pitchFamily="18" charset="0"/>
              </a:rPr>
              <a:t>[8] </a:t>
            </a:r>
            <a:r>
              <a:rPr lang="en-US" sz="1200" dirty="0" err="1">
                <a:solidFill>
                  <a:schemeClr val="bg2">
                    <a:lumMod val="10000"/>
                  </a:schemeClr>
                </a:solidFill>
                <a:effectLst/>
                <a:latin typeface="+mn-lt"/>
                <a:ea typeface="Times New Roman" panose="02020603050405020304" pitchFamily="18" charset="0"/>
              </a:rPr>
              <a:t>agtecher</a:t>
            </a:r>
            <a:r>
              <a:rPr lang="en-US" sz="1200" dirty="0">
                <a:solidFill>
                  <a:schemeClr val="bg2">
                    <a:lumMod val="10000"/>
                  </a:schemeClr>
                </a:solidFill>
                <a:effectLst/>
                <a:latin typeface="+mn-lt"/>
                <a:ea typeface="Times New Roman" panose="02020603050405020304" pitchFamily="18" charset="0"/>
              </a:rPr>
              <a:t>. (2023). agri1.ai: A Two-Sided Approach to LLMs, ChatGPT in Agriculture - Frontend &amp; Embedding and Domain-Specific Large Language Model for Agriculture. Retrieved from: </a:t>
            </a:r>
            <a:r>
              <a:rPr lang="en-US" sz="1200" u="sng" dirty="0">
                <a:solidFill>
                  <a:srgbClr val="00A3D6"/>
                </a:solidFill>
                <a:effectLst/>
                <a:latin typeface="+mn-lt"/>
                <a:ea typeface="Times New Roman" panose="02020603050405020304" pitchFamily="18" charset="0"/>
                <a:hlinkClick r:id="rId7">
                  <a:extLst>
                    <a:ext uri="{A12FA001-AC4F-418D-AE19-62706E023703}">
                      <ahyp:hlinkClr xmlns:ahyp="http://schemas.microsoft.com/office/drawing/2018/hyperlinkcolor" val="tx"/>
                    </a:ext>
                  </a:extLst>
                </a:hlinkClick>
              </a:rPr>
              <a:t>https://agtecher.com/agrigpt-llm-2sided</a:t>
            </a:r>
            <a:r>
              <a:rPr lang="en-US" sz="1200" u="sng" dirty="0">
                <a:solidFill>
                  <a:schemeClr val="bg2">
                    <a:lumMod val="10000"/>
                  </a:schemeClr>
                </a:solidFill>
                <a:effectLst/>
                <a:latin typeface="+mn-lt"/>
                <a:ea typeface="Times New Roman" panose="02020603050405020304" pitchFamily="18" charset="0"/>
                <a:hlinkClick r:id="rId7">
                  <a:extLst>
                    <a:ext uri="{A12FA001-AC4F-418D-AE19-62706E023703}">
                      <ahyp:hlinkClr xmlns:ahyp="http://schemas.microsoft.com/office/drawing/2018/hyperlinkcolor" val="tx"/>
                    </a:ext>
                  </a:extLst>
                </a:hlinkClick>
              </a:rPr>
              <a:t>/</a:t>
            </a:r>
            <a:r>
              <a:rPr lang="en-US" sz="1200" u="sng" dirty="0">
                <a:solidFill>
                  <a:schemeClr val="bg2">
                    <a:lumMod val="10000"/>
                  </a:schemeClr>
                </a:solidFill>
                <a:effectLst/>
                <a:latin typeface="+mn-lt"/>
                <a:ea typeface="Times New Roman" panose="02020603050405020304" pitchFamily="18" charset="0"/>
              </a:rPr>
              <a:t> </a:t>
            </a:r>
            <a:r>
              <a:rPr lang="en-US" sz="1200" dirty="0" err="1">
                <a:solidFill>
                  <a:schemeClr val="bg2">
                    <a:lumMod val="10000"/>
                  </a:schemeClr>
                </a:solidFill>
                <a:effectLst/>
                <a:latin typeface="+mn-lt"/>
                <a:ea typeface="Times New Roman" panose="02020603050405020304" pitchFamily="18" charset="0"/>
              </a:rPr>
              <a:t>recobo</a:t>
            </a:r>
            <a:r>
              <a:rPr lang="en-US" sz="1200" dirty="0">
                <a:solidFill>
                  <a:schemeClr val="bg2">
                    <a:lumMod val="10000"/>
                  </a:schemeClr>
                </a:solidFill>
                <a:effectLst/>
                <a:latin typeface="+mn-lt"/>
                <a:ea typeface="Times New Roman" panose="02020603050405020304" pitchFamily="18" charset="0"/>
              </a:rPr>
              <a:t>. (2023). agriculture-</a:t>
            </a:r>
            <a:r>
              <a:rPr lang="en-US" sz="1200" dirty="0" err="1">
                <a:solidFill>
                  <a:schemeClr val="bg2">
                    <a:lumMod val="10000"/>
                  </a:schemeClr>
                </a:solidFill>
                <a:effectLst/>
                <a:latin typeface="+mn-lt"/>
                <a:ea typeface="Times New Roman" panose="02020603050405020304" pitchFamily="18" charset="0"/>
              </a:rPr>
              <a:t>bert</a:t>
            </a:r>
            <a:r>
              <a:rPr lang="en-US" sz="1200" dirty="0">
                <a:solidFill>
                  <a:schemeClr val="bg2">
                    <a:lumMod val="10000"/>
                  </a:schemeClr>
                </a:solidFill>
                <a:effectLst/>
                <a:latin typeface="+mn-lt"/>
                <a:ea typeface="Times New Roman" panose="02020603050405020304" pitchFamily="18" charset="0"/>
              </a:rPr>
              <a:t>-uncased · Hugging Face. Retrieved from:</a:t>
            </a:r>
            <a:r>
              <a:rPr lang="en-US" sz="1200" dirty="0">
                <a:effectLst/>
                <a:latin typeface="+mn-lt"/>
                <a:ea typeface="Times New Roman" panose="02020603050405020304" pitchFamily="18" charset="0"/>
              </a:rPr>
              <a:t> </a:t>
            </a:r>
            <a:r>
              <a:rPr lang="en-US" sz="1200" u="none" strike="noStrike" dirty="0">
                <a:solidFill>
                  <a:srgbClr val="0070C0"/>
                </a:solidFill>
                <a:effectLst/>
                <a:latin typeface="+mn-lt"/>
                <a:ea typeface="Times New Roman" panose="02020603050405020304" pitchFamily="18" charset="0"/>
                <a:hlinkClick r:id="rId8"/>
              </a:rPr>
              <a:t>https://huggingface.co/recobo/agriculture-bert-uncased</a:t>
            </a:r>
            <a:r>
              <a:rPr lang="en-US" sz="1200" u="none" strike="noStrike" dirty="0">
                <a:solidFill>
                  <a:srgbClr val="0070C0"/>
                </a:solidFill>
                <a:effectLst/>
                <a:latin typeface="+mn-lt"/>
                <a:ea typeface="Times New Roman" panose="02020603050405020304" pitchFamily="18" charset="0"/>
              </a:rPr>
              <a:t>, </a:t>
            </a:r>
            <a:r>
              <a:rPr lang="en-US" sz="1200" dirty="0">
                <a:solidFill>
                  <a:schemeClr val="bg2">
                    <a:lumMod val="10000"/>
                  </a:schemeClr>
                </a:solidFill>
                <a:effectLst/>
                <a:latin typeface="+mn-lt"/>
                <a:ea typeface="Times New Roman" panose="02020603050405020304" pitchFamily="18" charset="0"/>
              </a:rPr>
              <a:t>Anwari, A. (2021). A Pre-trained Transformer Model for Agricultural Domain. Retrieved from</a:t>
            </a:r>
            <a:r>
              <a:rPr lang="en-US" sz="1200" dirty="0">
                <a:effectLst/>
                <a:latin typeface="+mn-lt"/>
                <a:ea typeface="Times New Roman" panose="02020603050405020304" pitchFamily="18" charset="0"/>
              </a:rPr>
              <a:t>: </a:t>
            </a:r>
            <a:r>
              <a:rPr lang="en-US" sz="1200" u="none" strike="noStrike" dirty="0">
                <a:solidFill>
                  <a:srgbClr val="0070C0"/>
                </a:solidFill>
                <a:effectLst/>
                <a:latin typeface="+mn-lt"/>
                <a:ea typeface="Times New Roman" panose="02020603050405020304" pitchFamily="18" charset="0"/>
                <a:hlinkClick r:id="rId9"/>
              </a:rPr>
              <a:t>https://medium.com/@asanwari/a-pre-trained-transformer-model-for-agricultural-domain-81e70b4cb2bf</a:t>
            </a:r>
            <a:r>
              <a:rPr lang="en-US" sz="1200" u="none" strike="noStrike" dirty="0">
                <a:solidFill>
                  <a:srgbClr val="0070C0"/>
                </a:solidFill>
                <a:effectLst/>
                <a:latin typeface="+mn-lt"/>
                <a:ea typeface="Times New Roman" panose="02020603050405020304" pitchFamily="18" charset="0"/>
              </a:rPr>
              <a:t>, </a:t>
            </a:r>
            <a:r>
              <a:rPr lang="en-US" sz="1200" dirty="0" err="1">
                <a:solidFill>
                  <a:schemeClr val="bg2">
                    <a:lumMod val="10000"/>
                  </a:schemeClr>
                </a:solidFill>
                <a:effectLst/>
                <a:latin typeface="+mn-lt"/>
                <a:ea typeface="Times New Roman" panose="02020603050405020304" pitchFamily="18" charset="0"/>
              </a:rPr>
              <a:t>Quadros</a:t>
            </a:r>
            <a:r>
              <a:rPr lang="en-US" sz="1200" dirty="0">
                <a:solidFill>
                  <a:schemeClr val="bg2">
                    <a:lumMod val="10000"/>
                  </a:schemeClr>
                </a:solidFill>
                <a:effectLst/>
                <a:latin typeface="+mn-lt"/>
                <a:ea typeface="Times New Roman" panose="02020603050405020304" pitchFamily="18" charset="0"/>
              </a:rPr>
              <a:t>, V. (2021). BERT for Agriculture Domain. Retrieved from: </a:t>
            </a:r>
            <a:r>
              <a:rPr lang="en-US" sz="1200" u="none" strike="noStrike" dirty="0">
                <a:solidFill>
                  <a:srgbClr val="0070C0"/>
                </a:solidFill>
                <a:effectLst/>
                <a:latin typeface="+mn-lt"/>
                <a:ea typeface="Times New Roman" panose="02020603050405020304" pitchFamily="18" charset="0"/>
                <a:hlinkClick r:id="rId10"/>
              </a:rPr>
              <a:t>https://medium.com/@vionaquadros/bert-for-agriculture-domain-f655d80c7da4</a:t>
            </a:r>
            <a:endParaRPr lang="en-US" sz="1200" u="none" strike="noStrike" dirty="0">
              <a:solidFill>
                <a:srgbClr val="0070C0"/>
              </a:solidFill>
              <a:effectLst/>
              <a:latin typeface="+mn-lt"/>
              <a:ea typeface="Times New Roman" panose="02020603050405020304" pitchFamily="18" charset="0"/>
            </a:endParaRPr>
          </a:p>
          <a:p>
            <a:r>
              <a:rPr lang="en-US" sz="1200" dirty="0">
                <a:solidFill>
                  <a:srgbClr val="2C2921"/>
                </a:solidFill>
                <a:latin typeface="+mn-lt"/>
                <a:ea typeface="Times New Roman" panose="02020603050405020304" pitchFamily="18" charset="0"/>
              </a:rPr>
              <a:t>[9</a:t>
            </a:r>
            <a:r>
              <a:rPr lang="en-US" sz="1200" dirty="0">
                <a:solidFill>
                  <a:schemeClr val="bg2">
                    <a:lumMod val="10000"/>
                  </a:schemeClr>
                </a:solidFill>
                <a:latin typeface="+mn-lt"/>
                <a:ea typeface="Times New Roman" panose="02020603050405020304" pitchFamily="18" charset="0"/>
              </a:rPr>
              <a:t>] </a:t>
            </a:r>
            <a:r>
              <a:rPr lang="en-US" sz="1200" dirty="0">
                <a:solidFill>
                  <a:schemeClr val="bg2">
                    <a:lumMod val="10000"/>
                  </a:schemeClr>
                </a:solidFill>
                <a:effectLst/>
                <a:latin typeface="+mn-lt"/>
                <a:ea typeface="Times New Roman" panose="02020603050405020304" pitchFamily="18" charset="0"/>
              </a:rPr>
              <a:t>Managing the risk of large language models in financial services. Quant University, </a:t>
            </a:r>
            <a:r>
              <a:rPr lang="en-US" sz="1200" dirty="0" err="1">
                <a:solidFill>
                  <a:schemeClr val="bg2">
                    <a:lumMod val="10000"/>
                  </a:schemeClr>
                </a:solidFill>
                <a:effectLst/>
                <a:latin typeface="+mn-lt"/>
                <a:ea typeface="Times New Roman" panose="02020603050405020304" pitchFamily="18" charset="0"/>
              </a:rPr>
              <a:t>Truera</a:t>
            </a:r>
            <a:endParaRPr lang="en-GB" sz="1200" dirty="0">
              <a:solidFill>
                <a:schemeClr val="bg2">
                  <a:lumMod val="10000"/>
                </a:schemeClr>
              </a:solidFill>
              <a:effectLst/>
              <a:latin typeface="+mn-lt"/>
              <a:ea typeface="Times New Roman" panose="02020603050405020304" pitchFamily="18" charset="0"/>
            </a:endParaRPr>
          </a:p>
          <a:p>
            <a:r>
              <a:rPr lang="en-US" sz="1200" dirty="0">
                <a:solidFill>
                  <a:schemeClr val="bg2">
                    <a:lumMod val="10000"/>
                  </a:schemeClr>
                </a:solidFill>
                <a:effectLst/>
                <a:latin typeface="+mn-lt"/>
                <a:ea typeface="Times New Roman" panose="02020603050405020304" pitchFamily="18" charset="0"/>
              </a:rPr>
              <a:t>https://truera.com/wp-content/uploads/2023/06/Managing-the-Risks-of-LLMs-in-FS-Industry-Roundtable-TruEra-QuantU-1.pdf</a:t>
            </a:r>
            <a:endParaRPr lang="en-GB" sz="1200" dirty="0">
              <a:solidFill>
                <a:schemeClr val="bg2">
                  <a:lumMod val="10000"/>
                </a:schemeClr>
              </a:solidFill>
              <a:effectLst/>
              <a:latin typeface="+mn-lt"/>
              <a:ea typeface="Times New Roman" panose="02020603050405020304" pitchFamily="18" charset="0"/>
            </a:endParaRPr>
          </a:p>
          <a:p>
            <a:pPr>
              <a:spcBef>
                <a:spcPts val="600"/>
              </a:spcBef>
              <a:spcAft>
                <a:spcPts val="600"/>
              </a:spcAft>
            </a:pPr>
            <a:endParaRPr lang="en-GB" sz="1200" dirty="0">
              <a:solidFill>
                <a:srgbClr val="2C2921"/>
              </a:solidFill>
              <a:effectLst/>
              <a:latin typeface="Times New Roman" panose="02020603050405020304" pitchFamily="18" charset="0"/>
              <a:ea typeface="Times New Roman" panose="02020603050405020304" pitchFamily="18" charset="0"/>
            </a:endParaRPr>
          </a:p>
          <a:p>
            <a:pPr fontAlgn="base"/>
            <a:endParaRPr lang="en-GB" sz="1200" dirty="0">
              <a:solidFill>
                <a:srgbClr val="2C2921"/>
              </a:solidFill>
              <a:effectLst/>
              <a:latin typeface="Times New Roman" panose="02020603050405020304" pitchFamily="18" charset="0"/>
              <a:ea typeface="Times New Roman" panose="02020603050405020304" pitchFamily="18" charset="0"/>
            </a:endParaRPr>
          </a:p>
          <a:p>
            <a:endParaRPr lang="en-US" sz="1200" dirty="0">
              <a:latin typeface="Arial"/>
              <a:ea typeface="ＭＳ Ｐゴシック"/>
            </a:endParaRPr>
          </a:p>
          <a:p>
            <a:endParaRPr lang="en-US" sz="1200" dirty="0">
              <a:solidFill>
                <a:srgbClr val="2C2921"/>
              </a:solidFill>
              <a:latin typeface="Arial"/>
              <a:cs typeface="Calibri"/>
            </a:endParaRPr>
          </a:p>
          <a:p>
            <a:endParaRPr lang="en-US" sz="1200" dirty="0">
              <a:solidFill>
                <a:srgbClr val="2C2921"/>
              </a:solidFill>
              <a:latin typeface="Arial"/>
              <a:cs typeface="Calibri"/>
            </a:endParaRPr>
          </a:p>
          <a:p>
            <a:endParaRPr lang="en-US" sz="1200" dirty="0">
              <a:solidFill>
                <a:srgbClr val="2C2921"/>
              </a:solidFill>
              <a:latin typeface="Arial"/>
              <a:cs typeface="Calibri"/>
            </a:endParaRPr>
          </a:p>
          <a:p>
            <a:endParaRPr lang="en-US" sz="1200" dirty="0">
              <a:solidFill>
                <a:srgbClr val="116020"/>
              </a:solidFill>
              <a:latin typeface="Arial"/>
              <a:cs typeface="Calibri"/>
            </a:endParaRPr>
          </a:p>
          <a:p>
            <a:endParaRPr lang="en-US" sz="1200" dirty="0">
              <a:solidFill>
                <a:srgbClr val="116020"/>
              </a:solidFill>
              <a:latin typeface="Arial"/>
              <a:cs typeface="Calibri"/>
            </a:endParaRPr>
          </a:p>
          <a:p>
            <a:pPr marL="285750" indent="-285750">
              <a:buAutoNum type="arabicPeriod"/>
            </a:pPr>
            <a:endParaRPr lang="en-US" sz="1200" dirty="0">
              <a:solidFill>
                <a:srgbClr val="116020"/>
              </a:solidFill>
              <a:latin typeface="Arial"/>
              <a:cs typeface="Calibri"/>
            </a:endParaRPr>
          </a:p>
        </p:txBody>
      </p:sp>
      <p:sp>
        <p:nvSpPr>
          <p:cNvPr id="7" name="Rectangle 2">
            <a:extLst>
              <a:ext uri="{FF2B5EF4-FFF2-40B4-BE49-F238E27FC236}">
                <a16:creationId xmlns:a16="http://schemas.microsoft.com/office/drawing/2014/main" id="{FECCB606-2772-138C-4577-F1BEEE316A24}"/>
              </a:ext>
            </a:extLst>
          </p:cNvPr>
          <p:cNvSpPr>
            <a:spLocks noChangeArrowheads="1"/>
          </p:cNvSpPr>
          <p:nvPr/>
        </p:nvSpPr>
        <p:spPr bwMode="auto">
          <a:xfrm>
            <a:off x="0" y="0"/>
            <a:ext cx="4876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9589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7FBCC9-8469-9280-5BD1-D1A6F54BFAEC}"/>
              </a:ext>
            </a:extLst>
          </p:cNvPr>
          <p:cNvSpPr>
            <a:spLocks noGrp="1"/>
          </p:cNvSpPr>
          <p:nvPr>
            <p:ph type="body" sz="quarter" idx="13"/>
          </p:nvPr>
        </p:nvSpPr>
        <p:spPr/>
        <p:txBody>
          <a:bodyPr/>
          <a:lstStyle/>
          <a:p>
            <a:r>
              <a:rPr lang="en-US" dirty="0"/>
              <a:t>EDA </a:t>
            </a:r>
          </a:p>
        </p:txBody>
      </p:sp>
      <p:pic>
        <p:nvPicPr>
          <p:cNvPr id="9" name="Picture 8" descr="A diagram of a person's life&#10;&#10;Description automatically generated with medium confidence">
            <a:extLst>
              <a:ext uri="{FF2B5EF4-FFF2-40B4-BE49-F238E27FC236}">
                <a16:creationId xmlns:a16="http://schemas.microsoft.com/office/drawing/2014/main" id="{BAB0FC69-6519-0098-BC4A-07264CF3DA73}"/>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6631" t="-9756" r="-6048" b="-15854"/>
          <a:stretch/>
        </p:blipFill>
        <p:spPr>
          <a:xfrm>
            <a:off x="1535907" y="873480"/>
            <a:ext cx="9458308" cy="6879045"/>
          </a:xfrm>
          <a:prstGeom prst="rect">
            <a:avLst/>
          </a:prstGeom>
        </p:spPr>
      </p:pic>
      <p:sp>
        <p:nvSpPr>
          <p:cNvPr id="10" name="TextBox 9">
            <a:extLst>
              <a:ext uri="{FF2B5EF4-FFF2-40B4-BE49-F238E27FC236}">
                <a16:creationId xmlns:a16="http://schemas.microsoft.com/office/drawing/2014/main" id="{ACA297C1-EA44-B03B-5B6D-3AB8ED015DC3}"/>
              </a:ext>
            </a:extLst>
          </p:cNvPr>
          <p:cNvSpPr txBox="1"/>
          <p:nvPr/>
        </p:nvSpPr>
        <p:spPr>
          <a:xfrm>
            <a:off x="1295400" y="1225464"/>
            <a:ext cx="2666999" cy="830997"/>
          </a:xfrm>
          <a:prstGeom prst="rect">
            <a:avLst/>
          </a:prstGeom>
          <a:noFill/>
        </p:spPr>
        <p:txBody>
          <a:bodyPr wrap="square" rtlCol="0">
            <a:spAutoFit/>
          </a:bodyPr>
          <a:lstStyle/>
          <a:p>
            <a:r>
              <a:rPr lang="en-US" sz="2400" dirty="0"/>
              <a:t>Distribution of Actors</a:t>
            </a:r>
          </a:p>
        </p:txBody>
      </p:sp>
    </p:spTree>
    <p:extLst>
      <p:ext uri="{BB962C8B-B14F-4D97-AF65-F5344CB8AC3E}">
        <p14:creationId xmlns:p14="http://schemas.microsoft.com/office/powerpoint/2010/main" val="3168703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5BE87-4BDC-CEB8-CCCF-EDCCD6E8EFB5}"/>
              </a:ext>
            </a:extLst>
          </p:cNvPr>
          <p:cNvSpPr>
            <a:spLocks noGrp="1"/>
          </p:cNvSpPr>
          <p:nvPr>
            <p:ph type="body" sz="quarter" idx="13"/>
          </p:nvPr>
        </p:nvSpPr>
        <p:spPr/>
        <p:txBody>
          <a:bodyPr/>
          <a:lstStyle/>
          <a:p>
            <a:r>
              <a:rPr lang="en-US" dirty="0"/>
              <a:t>Results</a:t>
            </a:r>
          </a:p>
        </p:txBody>
      </p:sp>
      <p:pic>
        <p:nvPicPr>
          <p:cNvPr id="7" name="Picture 6" descr="A screenshot of a computer&#10;&#10;Description automatically generated">
            <a:extLst>
              <a:ext uri="{FF2B5EF4-FFF2-40B4-BE49-F238E27FC236}">
                <a16:creationId xmlns:a16="http://schemas.microsoft.com/office/drawing/2014/main" id="{4F7BD441-FDF3-7A2C-B360-E29757633C7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1814" y="664192"/>
            <a:ext cx="11000470" cy="3790665"/>
          </a:xfrm>
          <a:prstGeom prst="rect">
            <a:avLst/>
          </a:prstGeom>
        </p:spPr>
      </p:pic>
      <p:sp>
        <p:nvSpPr>
          <p:cNvPr id="8" name="TextBox 7">
            <a:extLst>
              <a:ext uri="{FF2B5EF4-FFF2-40B4-BE49-F238E27FC236}">
                <a16:creationId xmlns:a16="http://schemas.microsoft.com/office/drawing/2014/main" id="{EBF41128-6447-BFA8-F45B-D7B53E8D4F3A}"/>
              </a:ext>
            </a:extLst>
          </p:cNvPr>
          <p:cNvSpPr txBox="1"/>
          <p:nvPr/>
        </p:nvSpPr>
        <p:spPr>
          <a:xfrm>
            <a:off x="406400" y="4953000"/>
            <a:ext cx="10909481"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solidFill>
                  <a:schemeClr val="bg2">
                    <a:lumMod val="10000"/>
                  </a:schemeClr>
                </a:solidFill>
                <a:latin typeface="Calibri"/>
                <a:ea typeface="ＭＳ Ｐゴシック"/>
              </a:rPr>
              <a:t>A total of </a:t>
            </a:r>
            <a:r>
              <a:rPr lang="en-US" dirty="0">
                <a:latin typeface="Calibri"/>
                <a:ea typeface="ＭＳ Ｐゴシック"/>
              </a:rPr>
              <a:t>160</a:t>
            </a:r>
            <a:r>
              <a:rPr lang="en-US" dirty="0">
                <a:solidFill>
                  <a:schemeClr val="bg2">
                    <a:lumMod val="10000"/>
                  </a:schemeClr>
                </a:solidFill>
                <a:latin typeface="Calibri"/>
                <a:ea typeface="ＭＳ Ｐゴシック"/>
              </a:rPr>
              <a:t> articles were published between </a:t>
            </a:r>
            <a:r>
              <a:rPr lang="en-US" b="1" dirty="0">
                <a:latin typeface="Calibri"/>
                <a:ea typeface="ＭＳ Ｐゴシック"/>
              </a:rPr>
              <a:t>June 2011 </a:t>
            </a:r>
            <a:r>
              <a:rPr lang="en-US" dirty="0">
                <a:solidFill>
                  <a:schemeClr val="bg2">
                    <a:lumMod val="10000"/>
                  </a:schemeClr>
                </a:solidFill>
                <a:latin typeface="Calibri"/>
                <a:ea typeface="ＭＳ Ｐゴシック"/>
              </a:rPr>
              <a:t>and </a:t>
            </a:r>
            <a:r>
              <a:rPr lang="en-US" b="1" dirty="0">
                <a:latin typeface="Calibri"/>
                <a:ea typeface="ＭＳ Ｐゴシック"/>
              </a:rPr>
              <a:t>February 2024</a:t>
            </a:r>
          </a:p>
          <a:p>
            <a:pPr marL="285750" indent="-285750">
              <a:buFont typeface="Arial" panose="020B0604020202020204" pitchFamily="34" charset="0"/>
              <a:buChar char="•"/>
            </a:pPr>
            <a:r>
              <a:rPr lang="en-US" dirty="0">
                <a:solidFill>
                  <a:schemeClr val="bg2">
                    <a:lumMod val="10000"/>
                  </a:schemeClr>
                </a:solidFill>
                <a:latin typeface="Calibri"/>
                <a:ea typeface="ＭＳ Ｐゴシック"/>
              </a:rPr>
              <a:t>There are </a:t>
            </a:r>
            <a:r>
              <a:rPr lang="en-US" b="1" dirty="0">
                <a:latin typeface="Calibri"/>
                <a:ea typeface="ＭＳ Ｐゴシック"/>
              </a:rPr>
              <a:t>102</a:t>
            </a:r>
            <a:r>
              <a:rPr lang="en-US" dirty="0">
                <a:solidFill>
                  <a:schemeClr val="bg2">
                    <a:lumMod val="10000"/>
                  </a:schemeClr>
                </a:solidFill>
                <a:latin typeface="Calibri"/>
                <a:ea typeface="ＭＳ Ｐゴシック"/>
              </a:rPr>
              <a:t> Unique publishers and </a:t>
            </a:r>
            <a:r>
              <a:rPr lang="en-US" b="1" dirty="0">
                <a:latin typeface="Calibri"/>
                <a:ea typeface="ＭＳ Ｐゴシック"/>
              </a:rPr>
              <a:t>‘Dark Reader’ </a:t>
            </a:r>
            <a:r>
              <a:rPr lang="en-US" dirty="0">
                <a:solidFill>
                  <a:schemeClr val="bg2">
                    <a:lumMod val="10000"/>
                  </a:schemeClr>
                </a:solidFill>
                <a:latin typeface="Calibri"/>
                <a:ea typeface="ＭＳ Ｐゴシック"/>
              </a:rPr>
              <a:t>published the most articles</a:t>
            </a:r>
          </a:p>
        </p:txBody>
      </p:sp>
    </p:spTree>
    <p:extLst>
      <p:ext uri="{BB962C8B-B14F-4D97-AF65-F5344CB8AC3E}">
        <p14:creationId xmlns:p14="http://schemas.microsoft.com/office/powerpoint/2010/main" val="1290941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AB1E27-531D-A16C-0414-48428611EA77}"/>
              </a:ext>
            </a:extLst>
          </p:cNvPr>
          <p:cNvSpPr>
            <a:spLocks noGrp="1"/>
          </p:cNvSpPr>
          <p:nvPr>
            <p:ph type="body" sz="quarter" idx="13"/>
          </p:nvPr>
        </p:nvSpPr>
        <p:spPr/>
        <p:txBody>
          <a:bodyPr/>
          <a:lstStyle/>
          <a:p>
            <a:r>
              <a:rPr lang="en-US"/>
              <a:t>Sprint 2: Dataset </a:t>
            </a:r>
            <a:r>
              <a:rPr lang="en-US" dirty="0"/>
              <a:t>Collection</a:t>
            </a:r>
          </a:p>
        </p:txBody>
      </p:sp>
      <p:graphicFrame>
        <p:nvGraphicFramePr>
          <p:cNvPr id="5" name="Diagram 4">
            <a:extLst>
              <a:ext uri="{FF2B5EF4-FFF2-40B4-BE49-F238E27FC236}">
                <a16:creationId xmlns:a16="http://schemas.microsoft.com/office/drawing/2014/main" id="{AE4EF3D8-BDE1-D68F-4A14-44792A306147}"/>
              </a:ext>
            </a:extLst>
          </p:cNvPr>
          <p:cNvGraphicFramePr/>
          <p:nvPr/>
        </p:nvGraphicFramePr>
        <p:xfrm>
          <a:off x="1384300" y="1447800"/>
          <a:ext cx="94234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2301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466179-2F16-5C71-2C51-30A6A2BFDEA0}"/>
              </a:ext>
            </a:extLst>
          </p:cNvPr>
          <p:cNvSpPr>
            <a:spLocks noGrp="1"/>
          </p:cNvSpPr>
          <p:nvPr>
            <p:ph type="body" sz="quarter" idx="13"/>
          </p:nvPr>
        </p:nvSpPr>
        <p:spPr/>
        <p:txBody>
          <a:bodyPr/>
          <a:lstStyle/>
          <a:p>
            <a:r>
              <a:rPr lang="en-US" dirty="0"/>
              <a:t>Dataset </a:t>
            </a:r>
          </a:p>
        </p:txBody>
      </p:sp>
      <p:pic>
        <p:nvPicPr>
          <p:cNvPr id="4" name="Picture 3">
            <a:extLst>
              <a:ext uri="{FF2B5EF4-FFF2-40B4-BE49-F238E27FC236}">
                <a16:creationId xmlns:a16="http://schemas.microsoft.com/office/drawing/2014/main" id="{5BCE1D3D-7BF7-BD48-5FD8-A33FF4633E2A}"/>
              </a:ext>
            </a:extLst>
          </p:cNvPr>
          <p:cNvPicPr>
            <a:picLocks noChangeAspect="1"/>
          </p:cNvPicPr>
          <p:nvPr/>
        </p:nvPicPr>
        <p:blipFill>
          <a:blip r:embed="rId2"/>
          <a:stretch>
            <a:fillRect/>
          </a:stretch>
        </p:blipFill>
        <p:spPr>
          <a:xfrm>
            <a:off x="228600" y="1066800"/>
            <a:ext cx="6764867" cy="5084801"/>
          </a:xfrm>
          <a:prstGeom prst="rect">
            <a:avLst/>
          </a:prstGeom>
        </p:spPr>
      </p:pic>
      <p:sp>
        <p:nvSpPr>
          <p:cNvPr id="3" name="Text Placeholder 2">
            <a:extLst>
              <a:ext uri="{FF2B5EF4-FFF2-40B4-BE49-F238E27FC236}">
                <a16:creationId xmlns:a16="http://schemas.microsoft.com/office/drawing/2014/main" id="{9BA35EA5-9C0B-44BD-9C39-6CF4E750C65E}"/>
              </a:ext>
            </a:extLst>
          </p:cNvPr>
          <p:cNvSpPr>
            <a:spLocks noGrp="1"/>
          </p:cNvSpPr>
          <p:nvPr>
            <p:ph type="body" sz="quarter" idx="14"/>
          </p:nvPr>
        </p:nvSpPr>
        <p:spPr>
          <a:xfrm>
            <a:off x="7239000" y="1066800"/>
            <a:ext cx="3937000" cy="5029200"/>
          </a:xfrm>
        </p:spPr>
        <p:txBody>
          <a:bodyPr>
            <a:normAutofit fontScale="70000" lnSpcReduction="20000"/>
          </a:bodyPr>
          <a:lstStyle/>
          <a:p>
            <a:r>
              <a:rPr lang="en-US" dirty="0">
                <a:ea typeface="ＭＳ Ｐゴシック"/>
              </a:rPr>
              <a:t>Description:</a:t>
            </a:r>
          </a:p>
          <a:p>
            <a:pPr marL="285750" indent="-285750">
              <a:buFont typeface="Calibri"/>
              <a:buChar char="-"/>
            </a:pPr>
            <a:r>
              <a:rPr lang="en-US" dirty="0">
                <a:ea typeface="ＭＳ Ｐゴシック"/>
              </a:rPr>
              <a:t>VERIS dataset with over 2500 columns and over 7000 rows.</a:t>
            </a:r>
          </a:p>
          <a:p>
            <a:pPr marL="285750" indent="-285750">
              <a:buFont typeface="Calibri"/>
              <a:buChar char="-"/>
            </a:pPr>
            <a:r>
              <a:rPr lang="en-US" dirty="0">
                <a:ea typeface="ＭＳ Ｐゴシック"/>
              </a:rPr>
              <a:t>Enormous number of parameters, citing various entities within the dataset.</a:t>
            </a:r>
          </a:p>
          <a:p>
            <a:pPr marL="285750" indent="-285750">
              <a:buFont typeface="Calibri"/>
              <a:buChar char="-"/>
            </a:pPr>
            <a:r>
              <a:rPr lang="en-US" dirty="0">
                <a:ea typeface="ＭＳ Ｐゴシック"/>
              </a:rPr>
              <a:t>Performed data cleaning to eliminate redundant data information.</a:t>
            </a:r>
          </a:p>
          <a:p>
            <a:pPr marL="285750" indent="-285750">
              <a:buFont typeface="Calibri"/>
              <a:buChar char="-"/>
            </a:pPr>
            <a:r>
              <a:rPr lang="en-US" dirty="0">
                <a:ea typeface="ＭＳ Ｐゴシック"/>
              </a:rPr>
              <a:t>The process was performed in </a:t>
            </a:r>
            <a:r>
              <a:rPr lang="en-US" err="1">
                <a:ea typeface="ＭＳ Ｐゴシック"/>
              </a:rPr>
              <a:t>Jupyter</a:t>
            </a:r>
            <a:r>
              <a:rPr lang="en-US" dirty="0">
                <a:ea typeface="ＭＳ Ｐゴシック"/>
              </a:rPr>
              <a:t> Notebook using R language.</a:t>
            </a:r>
          </a:p>
          <a:p>
            <a:pPr marL="285750" indent="-285750">
              <a:buFont typeface="Calibri"/>
              <a:buChar char="-"/>
            </a:pPr>
            <a:r>
              <a:rPr lang="en-US" dirty="0">
                <a:ea typeface="ＭＳ Ｐゴシック"/>
              </a:rPr>
              <a:t>Discovered columns with summary and notes describing information about attack.</a:t>
            </a:r>
          </a:p>
          <a:p>
            <a:pPr marL="285750" indent="-285750">
              <a:buFont typeface="Calibri"/>
              <a:buChar char="-"/>
            </a:pPr>
            <a:r>
              <a:rPr lang="en-US" dirty="0">
                <a:ea typeface="ＭＳ Ｐゴシック"/>
              </a:rPr>
              <a:t>Further analysis to be performed on Excel to filter out year and unique values.</a:t>
            </a:r>
          </a:p>
        </p:txBody>
      </p:sp>
    </p:spTree>
    <p:extLst>
      <p:ext uri="{BB962C8B-B14F-4D97-AF65-F5344CB8AC3E}">
        <p14:creationId xmlns:p14="http://schemas.microsoft.com/office/powerpoint/2010/main" val="309946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C665C8B0-A8E9-D057-DC0D-D38FE10E1F2F}"/>
              </a:ext>
            </a:extLst>
          </p:cNvPr>
          <p:cNvPicPr>
            <a:picLocks noChangeAspect="1"/>
          </p:cNvPicPr>
          <p:nvPr/>
        </p:nvPicPr>
        <p:blipFill>
          <a:blip r:embed="rId2"/>
          <a:stretch>
            <a:fillRect/>
          </a:stretch>
        </p:blipFill>
        <p:spPr>
          <a:xfrm>
            <a:off x="107156" y="3798146"/>
            <a:ext cx="7905750" cy="1642956"/>
          </a:xfrm>
          <a:prstGeom prst="rect">
            <a:avLst/>
          </a:prstGeom>
        </p:spPr>
      </p:pic>
      <p:sp>
        <p:nvSpPr>
          <p:cNvPr id="2" name="Text Placeholder 1">
            <a:extLst>
              <a:ext uri="{FF2B5EF4-FFF2-40B4-BE49-F238E27FC236}">
                <a16:creationId xmlns:a16="http://schemas.microsoft.com/office/drawing/2014/main" id="{77265ECD-4BAF-11F1-AB14-BB23CEE99C76}"/>
              </a:ext>
            </a:extLst>
          </p:cNvPr>
          <p:cNvSpPr>
            <a:spLocks noGrp="1"/>
          </p:cNvSpPr>
          <p:nvPr>
            <p:ph type="body" sz="quarter" idx="13"/>
          </p:nvPr>
        </p:nvSpPr>
        <p:spPr>
          <a:xfrm>
            <a:off x="406400" y="209492"/>
            <a:ext cx="10947400" cy="289308"/>
          </a:xfrm>
          <a:solidFill>
            <a:schemeClr val="tx1"/>
          </a:solidFill>
        </p:spPr>
        <p:txBody>
          <a:bodyPr/>
          <a:lstStyle/>
          <a:p>
            <a:r>
              <a:rPr lang="en-US" sz="1600" cap="none" dirty="0">
                <a:ea typeface="ＭＳ Ｐゴシック"/>
              </a:rPr>
              <a:t>Data Cleaning Using R</a:t>
            </a:r>
            <a:endParaRPr lang="en-US" sz="1600" cap="none" dirty="0"/>
          </a:p>
        </p:txBody>
      </p:sp>
      <p:sp>
        <p:nvSpPr>
          <p:cNvPr id="6" name="TextBox 5">
            <a:extLst>
              <a:ext uri="{FF2B5EF4-FFF2-40B4-BE49-F238E27FC236}">
                <a16:creationId xmlns:a16="http://schemas.microsoft.com/office/drawing/2014/main" id="{1EA63A36-8BF4-0430-5AC1-B169F7C0731D}"/>
              </a:ext>
            </a:extLst>
          </p:cNvPr>
          <p:cNvSpPr txBox="1"/>
          <p:nvPr/>
        </p:nvSpPr>
        <p:spPr>
          <a:xfrm>
            <a:off x="533400" y="829546"/>
            <a:ext cx="1905000" cy="400110"/>
          </a:xfrm>
          <a:prstGeom prst="rect">
            <a:avLst/>
          </a:prstGeom>
          <a:noFill/>
        </p:spPr>
        <p:txBody>
          <a:bodyPr wrap="square" lIns="91440" tIns="45720" rIns="91440" bIns="45720" rtlCol="0" anchor="t">
            <a:spAutoFit/>
          </a:bodyPr>
          <a:lstStyle/>
          <a:p>
            <a:r>
              <a:rPr lang="en-US" sz="2000" b="1" dirty="0">
                <a:latin typeface="Calibri"/>
                <a:ea typeface="ＭＳ Ｐゴシック"/>
              </a:rPr>
              <a:t>Steps </a:t>
            </a:r>
            <a:endParaRPr lang="en-US" sz="2000" b="1" dirty="0"/>
          </a:p>
        </p:txBody>
      </p:sp>
      <p:sp>
        <p:nvSpPr>
          <p:cNvPr id="8" name="TextBox 7">
            <a:extLst>
              <a:ext uri="{FF2B5EF4-FFF2-40B4-BE49-F238E27FC236}">
                <a16:creationId xmlns:a16="http://schemas.microsoft.com/office/drawing/2014/main" id="{83E7BFFB-44A8-BC8D-18C7-BC213CA0931D}"/>
              </a:ext>
            </a:extLst>
          </p:cNvPr>
          <p:cNvSpPr txBox="1"/>
          <p:nvPr/>
        </p:nvSpPr>
        <p:spPr>
          <a:xfrm>
            <a:off x="6880917" y="1224732"/>
            <a:ext cx="475533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ＭＳ Ｐゴシック"/>
              </a:rPr>
              <a:t>Remove all </a:t>
            </a:r>
            <a:r>
              <a:rPr lang="en-US">
                <a:latin typeface="Calibri"/>
                <a:ea typeface="ＭＳ Ｐゴシック"/>
              </a:rPr>
              <a:t>unnecessary</a:t>
            </a:r>
            <a:r>
              <a:rPr lang="en-US" dirty="0">
                <a:latin typeface="Calibri"/>
                <a:ea typeface="ＭＳ Ｐゴシック"/>
              </a:rPr>
              <a:t> columns </a:t>
            </a:r>
            <a:endParaRPr lang="en-US"/>
          </a:p>
          <a:p>
            <a:pPr marL="285750" indent="-285750">
              <a:buFont typeface="Arial"/>
              <a:buChar char="•"/>
            </a:pPr>
            <a:r>
              <a:rPr lang="en-US" dirty="0">
                <a:latin typeface="Calibri"/>
                <a:ea typeface="ＭＳ Ｐゴシック"/>
              </a:rPr>
              <a:t>Here cols "</a:t>
            </a:r>
            <a:r>
              <a:rPr lang="en-US" dirty="0" err="1">
                <a:latin typeface="Calibri"/>
                <a:ea typeface="ＭＳ Ｐゴシック"/>
              </a:rPr>
              <a:t>action.environmental</a:t>
            </a:r>
            <a:r>
              <a:rPr lang="en-US" dirty="0">
                <a:latin typeface="Calibri"/>
                <a:ea typeface="ＭＳ Ｐゴシック"/>
              </a:rPr>
              <a:t>" and "</a:t>
            </a:r>
            <a:r>
              <a:rPr lang="en-US" dirty="0" err="1">
                <a:latin typeface="Calibri"/>
                <a:ea typeface="ＭＳ Ｐゴシック"/>
              </a:rPr>
              <a:t>action.error</a:t>
            </a:r>
            <a:r>
              <a:rPr lang="en-US" dirty="0">
                <a:latin typeface="Calibri"/>
                <a:ea typeface="ＭＳ Ｐゴシック"/>
              </a:rPr>
              <a:t>" are not required</a:t>
            </a:r>
          </a:p>
          <a:p>
            <a:pPr marL="285750" indent="-285750">
              <a:buFont typeface="Arial"/>
              <a:buChar char="•"/>
            </a:pPr>
            <a:endParaRPr lang="en-US" dirty="0"/>
          </a:p>
          <a:p>
            <a:pPr marL="285750" indent="-285750">
              <a:buFont typeface="Arial"/>
              <a:buChar char="•"/>
            </a:pPr>
            <a:endParaRPr lang="en-US" dirty="0"/>
          </a:p>
        </p:txBody>
      </p:sp>
      <p:sp>
        <p:nvSpPr>
          <p:cNvPr id="12" name="TextBox 11">
            <a:extLst>
              <a:ext uri="{FF2B5EF4-FFF2-40B4-BE49-F238E27FC236}">
                <a16:creationId xmlns:a16="http://schemas.microsoft.com/office/drawing/2014/main" id="{892BB52D-5C5A-E8F8-32A5-85230580013C}"/>
              </a:ext>
            </a:extLst>
          </p:cNvPr>
          <p:cNvSpPr txBox="1"/>
          <p:nvPr/>
        </p:nvSpPr>
        <p:spPr>
          <a:xfrm>
            <a:off x="7929384" y="3219880"/>
            <a:ext cx="370114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err="1">
                <a:latin typeface="Calibri"/>
                <a:ea typeface="Calibri"/>
                <a:cs typeface="Calibri"/>
              </a:rPr>
              <a:t>focus_cols</a:t>
            </a:r>
            <a:r>
              <a:rPr lang="en-US" dirty="0">
                <a:latin typeface="Calibri"/>
                <a:ea typeface="Calibri"/>
                <a:cs typeface="Calibri"/>
              </a:rPr>
              <a:t> as a vector containing two strings</a:t>
            </a:r>
            <a:endParaRPr lang="en-US"/>
          </a:p>
          <a:p>
            <a:pPr marL="285750" indent="-285750">
              <a:buFont typeface="Arial"/>
              <a:buChar char="•"/>
            </a:pPr>
            <a:r>
              <a:rPr lang="en-US" b="1" err="1">
                <a:latin typeface="Calibri"/>
                <a:ea typeface="Calibri"/>
                <a:cs typeface="Calibri"/>
              </a:rPr>
              <a:t>starts_with</a:t>
            </a:r>
            <a:r>
              <a:rPr lang="en-US" b="1" dirty="0">
                <a:latin typeface="Calibri"/>
                <a:ea typeface="Calibri"/>
                <a:cs typeface="Calibri"/>
              </a:rPr>
              <a:t>()</a:t>
            </a:r>
            <a:r>
              <a:rPr lang="en-US" dirty="0">
                <a:latin typeface="Calibri"/>
                <a:ea typeface="Calibri"/>
                <a:cs typeface="Calibri"/>
              </a:rPr>
              <a:t> function with </a:t>
            </a:r>
            <a:r>
              <a:rPr lang="en-US" b="1" err="1">
                <a:latin typeface="Calibri"/>
                <a:ea typeface="Calibri"/>
                <a:cs typeface="Calibri"/>
              </a:rPr>
              <a:t>focus_cols</a:t>
            </a:r>
            <a:r>
              <a:rPr lang="en-US" dirty="0">
                <a:latin typeface="Calibri"/>
                <a:ea typeface="Calibri"/>
                <a:cs typeface="Calibri"/>
              </a:rPr>
              <a:t> to select columns from the </a:t>
            </a:r>
            <a:r>
              <a:rPr lang="en-US" err="1">
                <a:latin typeface="Calibri"/>
                <a:ea typeface="Calibri"/>
                <a:cs typeface="Calibri"/>
              </a:rPr>
              <a:t>dataframe</a:t>
            </a:r>
            <a:r>
              <a:rPr lang="en-US" dirty="0">
                <a:latin typeface="Calibri"/>
                <a:ea typeface="Calibri"/>
                <a:cs typeface="Calibri"/>
              </a:rPr>
              <a:t> </a:t>
            </a:r>
            <a:r>
              <a:rPr lang="en-US" b="1" err="1">
                <a:latin typeface="Calibri"/>
                <a:ea typeface="Calibri"/>
                <a:cs typeface="Calibri"/>
              </a:rPr>
              <a:t>df</a:t>
            </a:r>
            <a:r>
              <a:rPr lang="en-US" dirty="0">
                <a:latin typeface="Calibri"/>
                <a:ea typeface="Calibri"/>
                <a:cs typeface="Calibri"/>
              </a:rPr>
              <a:t> that start with either "action." or "</a:t>
            </a:r>
            <a:r>
              <a:rPr lang="en-US" err="1">
                <a:latin typeface="Calibri"/>
                <a:ea typeface="Calibri"/>
                <a:cs typeface="Calibri"/>
              </a:rPr>
              <a:t>victim.industry</a:t>
            </a:r>
            <a:r>
              <a:rPr lang="en-US" dirty="0">
                <a:latin typeface="Calibri"/>
                <a:ea typeface="Calibri"/>
                <a:cs typeface="Calibri"/>
              </a:rPr>
              <a:t>". </a:t>
            </a:r>
            <a:endParaRPr lang="en-US">
              <a:cs typeface="Calibri"/>
            </a:endParaRPr>
          </a:p>
          <a:p>
            <a:pPr marL="285750" indent="-285750">
              <a:buFont typeface="Arial"/>
              <a:buChar char="•"/>
            </a:pPr>
            <a:r>
              <a:rPr lang="en-US">
                <a:latin typeface="Calibri"/>
                <a:ea typeface="ＭＳ Ｐゴシック"/>
                <a:cs typeface="Calibri"/>
              </a:rPr>
              <a:t>Dropping of columns </a:t>
            </a:r>
          </a:p>
          <a:p>
            <a:pPr marL="285750" indent="-285750">
              <a:buFont typeface="Arial"/>
              <a:buChar char="•"/>
            </a:pPr>
            <a:r>
              <a:rPr lang="en-US">
                <a:latin typeface="Calibri"/>
                <a:ea typeface="Calibri"/>
                <a:cs typeface="Calibri"/>
              </a:rPr>
              <a:t>We then use </a:t>
            </a:r>
            <a:r>
              <a:rPr lang="en-US" b="1">
                <a:latin typeface="Calibri"/>
                <a:ea typeface="Calibri"/>
                <a:cs typeface="Calibri"/>
              </a:rPr>
              <a:t>subset()</a:t>
            </a:r>
            <a:r>
              <a:rPr lang="en-US">
                <a:latin typeface="Calibri"/>
                <a:ea typeface="Calibri"/>
                <a:cs typeface="Calibri"/>
              </a:rPr>
              <a:t> to remove the "</a:t>
            </a:r>
            <a:r>
              <a:rPr lang="en-US" err="1">
                <a:latin typeface="Calibri"/>
                <a:ea typeface="Calibri"/>
                <a:cs typeface="Calibri"/>
              </a:rPr>
              <a:t>victim.industry</a:t>
            </a:r>
            <a:r>
              <a:rPr lang="en-US">
                <a:latin typeface="Calibri"/>
                <a:ea typeface="Calibri"/>
                <a:cs typeface="Calibri"/>
              </a:rPr>
              <a:t>" column from </a:t>
            </a:r>
            <a:r>
              <a:rPr lang="en-US" b="1" err="1">
                <a:latin typeface="Calibri"/>
                <a:ea typeface="Calibri"/>
                <a:cs typeface="Calibri"/>
              </a:rPr>
              <a:t>df</a:t>
            </a:r>
            <a:r>
              <a:rPr lang="en-US">
                <a:latin typeface="Calibri"/>
                <a:ea typeface="Calibri"/>
                <a:cs typeface="Calibri"/>
              </a:rPr>
              <a:t>.</a:t>
            </a:r>
            <a:endParaRPr lang="en-US"/>
          </a:p>
        </p:txBody>
      </p:sp>
      <p:pic>
        <p:nvPicPr>
          <p:cNvPr id="4" name="Picture 3" descr="A screenshot of a computer code&#10;&#10;Description automatically generated">
            <a:extLst>
              <a:ext uri="{FF2B5EF4-FFF2-40B4-BE49-F238E27FC236}">
                <a16:creationId xmlns:a16="http://schemas.microsoft.com/office/drawing/2014/main" id="{396B2105-0C96-7E42-C25E-23157F91C5EB}"/>
              </a:ext>
            </a:extLst>
          </p:cNvPr>
          <p:cNvPicPr>
            <a:picLocks noChangeAspect="1"/>
          </p:cNvPicPr>
          <p:nvPr/>
        </p:nvPicPr>
        <p:blipFill>
          <a:blip r:embed="rId3"/>
          <a:stretch>
            <a:fillRect/>
          </a:stretch>
        </p:blipFill>
        <p:spPr>
          <a:xfrm>
            <a:off x="107157" y="1227532"/>
            <a:ext cx="6453187" cy="1735936"/>
          </a:xfrm>
          <a:prstGeom prst="rect">
            <a:avLst/>
          </a:prstGeom>
        </p:spPr>
      </p:pic>
    </p:spTree>
    <p:extLst>
      <p:ext uri="{BB962C8B-B14F-4D97-AF65-F5344CB8AC3E}">
        <p14:creationId xmlns:p14="http://schemas.microsoft.com/office/powerpoint/2010/main" val="3245319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872F0B-12A6-9143-1EE8-A99093E2A386}"/>
              </a:ext>
            </a:extLst>
          </p:cNvPr>
          <p:cNvSpPr>
            <a:spLocks noGrp="1"/>
          </p:cNvSpPr>
          <p:nvPr>
            <p:ph type="body" sz="quarter" idx="13"/>
          </p:nvPr>
        </p:nvSpPr>
        <p:spPr>
          <a:solidFill>
            <a:schemeClr val="tx1"/>
          </a:solidFill>
        </p:spPr>
        <p:txBody>
          <a:bodyPr/>
          <a:lstStyle/>
          <a:p>
            <a:endParaRPr lang="en-US" dirty="0"/>
          </a:p>
        </p:txBody>
      </p:sp>
      <p:sp>
        <p:nvSpPr>
          <p:cNvPr id="3" name="Text Placeholder 2">
            <a:extLst>
              <a:ext uri="{FF2B5EF4-FFF2-40B4-BE49-F238E27FC236}">
                <a16:creationId xmlns:a16="http://schemas.microsoft.com/office/drawing/2014/main" id="{37B06002-9153-D846-9C1F-B47CA77B7E20}"/>
              </a:ext>
            </a:extLst>
          </p:cNvPr>
          <p:cNvSpPr>
            <a:spLocks noGrp="1"/>
          </p:cNvSpPr>
          <p:nvPr>
            <p:ph type="body" sz="quarter" idx="14"/>
          </p:nvPr>
        </p:nvSpPr>
        <p:spPr>
          <a:xfrm>
            <a:off x="429846" y="1752600"/>
            <a:ext cx="10769600" cy="5029200"/>
          </a:xfrm>
        </p:spPr>
        <p:txBody>
          <a:bodyPr/>
          <a:lstStyle/>
          <a:p>
            <a:pPr algn="ctr"/>
            <a:r>
              <a:rPr lang="en-US" sz="4400" b="1" dirty="0"/>
              <a:t>Thank You!</a:t>
            </a:r>
          </a:p>
        </p:txBody>
      </p:sp>
    </p:spTree>
    <p:extLst>
      <p:ext uri="{BB962C8B-B14F-4D97-AF65-F5344CB8AC3E}">
        <p14:creationId xmlns:p14="http://schemas.microsoft.com/office/powerpoint/2010/main" val="248809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65ECD-4BAF-11F1-AB14-BB23CEE99C76}"/>
              </a:ext>
            </a:extLst>
          </p:cNvPr>
          <p:cNvSpPr>
            <a:spLocks noGrp="1"/>
          </p:cNvSpPr>
          <p:nvPr>
            <p:ph type="body" sz="quarter" idx="13"/>
          </p:nvPr>
        </p:nvSpPr>
        <p:spPr>
          <a:solidFill>
            <a:schemeClr val="tx1"/>
          </a:solidFill>
        </p:spPr>
        <p:txBody>
          <a:bodyPr/>
          <a:lstStyle/>
          <a:p>
            <a:r>
              <a:rPr lang="en-US" dirty="0">
                <a:ea typeface="ＭＳ Ｐゴシック"/>
              </a:rPr>
              <a:t>Data Cleaning </a:t>
            </a:r>
            <a:endParaRPr lang="en-US" dirty="0"/>
          </a:p>
        </p:txBody>
      </p:sp>
      <p:sp>
        <p:nvSpPr>
          <p:cNvPr id="6" name="TextBox 5">
            <a:extLst>
              <a:ext uri="{FF2B5EF4-FFF2-40B4-BE49-F238E27FC236}">
                <a16:creationId xmlns:a16="http://schemas.microsoft.com/office/drawing/2014/main" id="{1EA63A36-8BF4-0430-5AC1-B169F7C0731D}"/>
              </a:ext>
            </a:extLst>
          </p:cNvPr>
          <p:cNvSpPr txBox="1"/>
          <p:nvPr/>
        </p:nvSpPr>
        <p:spPr>
          <a:xfrm>
            <a:off x="533400" y="829546"/>
            <a:ext cx="1905000" cy="400110"/>
          </a:xfrm>
          <a:prstGeom prst="rect">
            <a:avLst/>
          </a:prstGeom>
          <a:noFill/>
        </p:spPr>
        <p:txBody>
          <a:bodyPr wrap="square" lIns="91440" tIns="45720" rIns="91440" bIns="45720" rtlCol="0" anchor="t">
            <a:spAutoFit/>
          </a:bodyPr>
          <a:lstStyle/>
          <a:p>
            <a:r>
              <a:rPr lang="en-US" sz="2000" b="1" dirty="0">
                <a:latin typeface="Calibri"/>
                <a:ea typeface="ＭＳ Ｐゴシック"/>
              </a:rPr>
              <a:t>Steps </a:t>
            </a:r>
            <a:endParaRPr lang="en-US" sz="2000" b="1" dirty="0"/>
          </a:p>
        </p:txBody>
      </p:sp>
      <p:sp>
        <p:nvSpPr>
          <p:cNvPr id="8" name="TextBox 7">
            <a:extLst>
              <a:ext uri="{FF2B5EF4-FFF2-40B4-BE49-F238E27FC236}">
                <a16:creationId xmlns:a16="http://schemas.microsoft.com/office/drawing/2014/main" id="{83E7BFFB-44A8-BC8D-18C7-BC213CA0931D}"/>
              </a:ext>
            </a:extLst>
          </p:cNvPr>
          <p:cNvSpPr txBox="1"/>
          <p:nvPr/>
        </p:nvSpPr>
        <p:spPr>
          <a:xfrm>
            <a:off x="6943940" y="1306287"/>
            <a:ext cx="4285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ＭＳ Ｐゴシック"/>
              </a:rPr>
              <a:t>Retrieving the count of unique values within the dataset.</a:t>
            </a:r>
          </a:p>
        </p:txBody>
      </p:sp>
      <p:pic>
        <p:nvPicPr>
          <p:cNvPr id="3" name="Picture 2" descr="A screenshot of a computer&#10;&#10;Description automatically generated">
            <a:extLst>
              <a:ext uri="{FF2B5EF4-FFF2-40B4-BE49-F238E27FC236}">
                <a16:creationId xmlns:a16="http://schemas.microsoft.com/office/drawing/2014/main" id="{41760B79-DD7C-0CBD-4C6D-56277E87D348}"/>
              </a:ext>
            </a:extLst>
          </p:cNvPr>
          <p:cNvPicPr>
            <a:picLocks noChangeAspect="1"/>
          </p:cNvPicPr>
          <p:nvPr/>
        </p:nvPicPr>
        <p:blipFill>
          <a:blip r:embed="rId2"/>
          <a:stretch>
            <a:fillRect/>
          </a:stretch>
        </p:blipFill>
        <p:spPr>
          <a:xfrm>
            <a:off x="535781" y="1223370"/>
            <a:ext cx="6488906" cy="2160978"/>
          </a:xfrm>
          <a:prstGeom prst="rect">
            <a:avLst/>
          </a:prstGeom>
        </p:spPr>
      </p:pic>
      <p:pic>
        <p:nvPicPr>
          <p:cNvPr id="5" name="Picture 4" descr="A screenshot of a computer error message&#10;&#10;Description automatically generated">
            <a:extLst>
              <a:ext uri="{FF2B5EF4-FFF2-40B4-BE49-F238E27FC236}">
                <a16:creationId xmlns:a16="http://schemas.microsoft.com/office/drawing/2014/main" id="{93B3F9C6-4879-41AB-DFEF-17DEC2CA2203}"/>
              </a:ext>
            </a:extLst>
          </p:cNvPr>
          <p:cNvPicPr>
            <a:picLocks noChangeAspect="1"/>
          </p:cNvPicPr>
          <p:nvPr/>
        </p:nvPicPr>
        <p:blipFill>
          <a:blip r:embed="rId3"/>
          <a:stretch>
            <a:fillRect/>
          </a:stretch>
        </p:blipFill>
        <p:spPr>
          <a:xfrm>
            <a:off x="404812" y="3790048"/>
            <a:ext cx="8762998" cy="2266373"/>
          </a:xfrm>
          <a:prstGeom prst="rect">
            <a:avLst/>
          </a:prstGeom>
        </p:spPr>
      </p:pic>
      <p:sp>
        <p:nvSpPr>
          <p:cNvPr id="11" name="TextBox 10">
            <a:extLst>
              <a:ext uri="{FF2B5EF4-FFF2-40B4-BE49-F238E27FC236}">
                <a16:creationId xmlns:a16="http://schemas.microsoft.com/office/drawing/2014/main" id="{DC77C137-2655-1535-FDB8-1B3360C2B37E}"/>
              </a:ext>
            </a:extLst>
          </p:cNvPr>
          <p:cNvSpPr txBox="1"/>
          <p:nvPr/>
        </p:nvSpPr>
        <p:spPr>
          <a:xfrm>
            <a:off x="9241933" y="4392232"/>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ＭＳ Ｐゴシック"/>
              </a:rPr>
              <a:t>Removing the summary and notes column</a:t>
            </a:r>
            <a:endParaRPr lang="en-US" dirty="0"/>
          </a:p>
        </p:txBody>
      </p:sp>
    </p:spTree>
    <p:extLst>
      <p:ext uri="{BB962C8B-B14F-4D97-AF65-F5344CB8AC3E}">
        <p14:creationId xmlns:p14="http://schemas.microsoft.com/office/powerpoint/2010/main" val="1772061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30EB-3BAD-E7F9-7DF9-088F322426AF}"/>
              </a:ext>
            </a:extLst>
          </p:cNvPr>
          <p:cNvSpPr>
            <a:spLocks noGrp="1"/>
          </p:cNvSpPr>
          <p:nvPr>
            <p:ph type="body" sz="quarter" idx="13"/>
          </p:nvPr>
        </p:nvSpPr>
        <p:spPr/>
        <p:txBody>
          <a:bodyPr/>
          <a:lstStyle/>
          <a:p>
            <a:r>
              <a:rPr lang="en-US" dirty="0">
                <a:ea typeface="ＭＳ Ｐゴシック"/>
              </a:rPr>
              <a:t>DATASET: cleaned and reduced </a:t>
            </a:r>
            <a:endParaRPr lang="en-US" dirty="0"/>
          </a:p>
        </p:txBody>
      </p:sp>
      <p:sp>
        <p:nvSpPr>
          <p:cNvPr id="3" name="Text Placeholder 2">
            <a:extLst>
              <a:ext uri="{FF2B5EF4-FFF2-40B4-BE49-F238E27FC236}">
                <a16:creationId xmlns:a16="http://schemas.microsoft.com/office/drawing/2014/main" id="{D10023F3-5B88-FAD4-0E6A-13C5BB64C56E}"/>
              </a:ext>
            </a:extLst>
          </p:cNvPr>
          <p:cNvSpPr>
            <a:spLocks noGrp="1"/>
          </p:cNvSpPr>
          <p:nvPr>
            <p:ph type="body" sz="quarter" idx="14"/>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F08FE004-6526-ADA6-0BF4-09931F596F86}"/>
              </a:ext>
            </a:extLst>
          </p:cNvPr>
          <p:cNvPicPr>
            <a:picLocks noChangeAspect="1"/>
          </p:cNvPicPr>
          <p:nvPr/>
        </p:nvPicPr>
        <p:blipFill>
          <a:blip r:embed="rId2"/>
          <a:stretch>
            <a:fillRect/>
          </a:stretch>
        </p:blipFill>
        <p:spPr>
          <a:xfrm>
            <a:off x="404812" y="1068592"/>
            <a:ext cx="10167938" cy="5030378"/>
          </a:xfrm>
          <a:prstGeom prst="rect">
            <a:avLst/>
          </a:prstGeom>
        </p:spPr>
      </p:pic>
    </p:spTree>
    <p:extLst>
      <p:ext uri="{BB962C8B-B14F-4D97-AF65-F5344CB8AC3E}">
        <p14:creationId xmlns:p14="http://schemas.microsoft.com/office/powerpoint/2010/main" val="3465297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DD4B18-C808-DE0E-8975-CEAC3F0188B6}"/>
              </a:ext>
            </a:extLst>
          </p:cNvPr>
          <p:cNvSpPr>
            <a:spLocks noGrp="1"/>
          </p:cNvSpPr>
          <p:nvPr>
            <p:ph type="body" sz="quarter" idx="13"/>
          </p:nvPr>
        </p:nvSpPr>
        <p:spPr/>
        <p:txBody>
          <a:bodyPr/>
          <a:lstStyle/>
          <a:p>
            <a:r>
              <a:rPr lang="en-US" dirty="0">
                <a:ea typeface="ＭＳ Ｐゴシック"/>
              </a:rPr>
              <a:t>Dataset</a:t>
            </a:r>
            <a:endParaRPr lang="en-US" dirty="0"/>
          </a:p>
        </p:txBody>
      </p:sp>
      <p:sp>
        <p:nvSpPr>
          <p:cNvPr id="3" name="Text Placeholder 2">
            <a:extLst>
              <a:ext uri="{FF2B5EF4-FFF2-40B4-BE49-F238E27FC236}">
                <a16:creationId xmlns:a16="http://schemas.microsoft.com/office/drawing/2014/main" id="{BA8A8F9D-EFE1-021E-EDEC-151A88954794}"/>
              </a:ext>
            </a:extLst>
          </p:cNvPr>
          <p:cNvSpPr>
            <a:spLocks noGrp="1"/>
          </p:cNvSpPr>
          <p:nvPr>
            <p:ph type="body" sz="quarter" idx="14"/>
          </p:nvPr>
        </p:nvSpPr>
        <p:spPr/>
        <p:txBody>
          <a:bodyPr/>
          <a:lstStyle/>
          <a:p>
            <a:br>
              <a:rPr lang="en-US" dirty="0"/>
            </a:br>
            <a:endParaRPr lang="en-US"/>
          </a:p>
        </p:txBody>
      </p:sp>
      <p:pic>
        <p:nvPicPr>
          <p:cNvPr id="4" name="Picture 3" descr="A screenshot of a computer&#10;&#10;Description automatically generated">
            <a:extLst>
              <a:ext uri="{FF2B5EF4-FFF2-40B4-BE49-F238E27FC236}">
                <a16:creationId xmlns:a16="http://schemas.microsoft.com/office/drawing/2014/main" id="{957655D7-2C4A-417C-7769-7CCBBBB482FC}"/>
              </a:ext>
            </a:extLst>
          </p:cNvPr>
          <p:cNvPicPr>
            <a:picLocks noChangeAspect="1"/>
          </p:cNvPicPr>
          <p:nvPr/>
        </p:nvPicPr>
        <p:blipFill>
          <a:blip r:embed="rId2"/>
          <a:stretch>
            <a:fillRect/>
          </a:stretch>
        </p:blipFill>
        <p:spPr>
          <a:xfrm>
            <a:off x="261584" y="883920"/>
            <a:ext cx="11248029" cy="4294040"/>
          </a:xfrm>
          <a:prstGeom prst="rect">
            <a:avLst/>
          </a:prstGeom>
        </p:spPr>
      </p:pic>
    </p:spTree>
    <p:extLst>
      <p:ext uri="{BB962C8B-B14F-4D97-AF65-F5344CB8AC3E}">
        <p14:creationId xmlns:p14="http://schemas.microsoft.com/office/powerpoint/2010/main" val="851948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9F4C39-DF00-437B-A03D-3C88B75032B1}"/>
              </a:ext>
            </a:extLst>
          </p:cNvPr>
          <p:cNvSpPr>
            <a:spLocks noGrp="1"/>
          </p:cNvSpPr>
          <p:nvPr>
            <p:ph type="body" sz="quarter" idx="13"/>
          </p:nvPr>
        </p:nvSpPr>
        <p:spPr/>
        <p:txBody>
          <a:bodyPr/>
          <a:lstStyle/>
          <a:p>
            <a:r>
              <a:rPr lang="en-US" dirty="0"/>
              <a:t>Web scrapping</a:t>
            </a:r>
          </a:p>
        </p:txBody>
      </p:sp>
      <p:pic>
        <p:nvPicPr>
          <p:cNvPr id="5" name="Graphic 4">
            <a:extLst>
              <a:ext uri="{FF2B5EF4-FFF2-40B4-BE49-F238E27FC236}">
                <a16:creationId xmlns:a16="http://schemas.microsoft.com/office/drawing/2014/main" id="{A3A4DB55-3B32-92D8-439F-984001F53E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2600" y="1574802"/>
            <a:ext cx="1333498" cy="1333498"/>
          </a:xfrm>
          <a:prstGeom prst="rect">
            <a:avLst/>
          </a:prstGeom>
        </p:spPr>
      </p:pic>
      <p:pic>
        <p:nvPicPr>
          <p:cNvPr id="7" name="Graphic 6">
            <a:extLst>
              <a:ext uri="{FF2B5EF4-FFF2-40B4-BE49-F238E27FC236}">
                <a16:creationId xmlns:a16="http://schemas.microsoft.com/office/drawing/2014/main" id="{15C38486-3ABE-9EE3-6896-ED9C4A612C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51166" y="1771651"/>
            <a:ext cx="939800" cy="939800"/>
          </a:xfrm>
          <a:prstGeom prst="rect">
            <a:avLst/>
          </a:prstGeom>
        </p:spPr>
      </p:pic>
      <p:pic>
        <p:nvPicPr>
          <p:cNvPr id="9" name="Graphic 8">
            <a:extLst>
              <a:ext uri="{FF2B5EF4-FFF2-40B4-BE49-F238E27FC236}">
                <a16:creationId xmlns:a16="http://schemas.microsoft.com/office/drawing/2014/main" id="{D004A215-C288-4F8B-33F7-AA7D2DBB3D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8732" y="1771651"/>
            <a:ext cx="939800" cy="939800"/>
          </a:xfrm>
          <a:prstGeom prst="rect">
            <a:avLst/>
          </a:prstGeom>
        </p:spPr>
      </p:pic>
      <p:pic>
        <p:nvPicPr>
          <p:cNvPr id="12" name="Graphic 11" descr="Arrow Right with solid fill">
            <a:extLst>
              <a:ext uri="{FF2B5EF4-FFF2-40B4-BE49-F238E27FC236}">
                <a16:creationId xmlns:a16="http://schemas.microsoft.com/office/drawing/2014/main" id="{00E7F23C-3F6E-07A6-797B-A97D0A3427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6328" y="1753363"/>
            <a:ext cx="914400" cy="914400"/>
          </a:xfrm>
          <a:prstGeom prst="rect">
            <a:avLst/>
          </a:prstGeom>
        </p:spPr>
      </p:pic>
      <p:pic>
        <p:nvPicPr>
          <p:cNvPr id="13" name="Graphic 12" descr="Arrow Right with solid fill">
            <a:extLst>
              <a:ext uri="{FF2B5EF4-FFF2-40B4-BE49-F238E27FC236}">
                <a16:creationId xmlns:a16="http://schemas.microsoft.com/office/drawing/2014/main" id="{DD3ADF2E-AB57-E16A-11D4-35112C1BC2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9330" y="1798322"/>
            <a:ext cx="914400" cy="914400"/>
          </a:xfrm>
          <a:prstGeom prst="rect">
            <a:avLst/>
          </a:prstGeom>
        </p:spPr>
      </p:pic>
      <p:sp>
        <p:nvSpPr>
          <p:cNvPr id="15" name="TextBox 14">
            <a:extLst>
              <a:ext uri="{FF2B5EF4-FFF2-40B4-BE49-F238E27FC236}">
                <a16:creationId xmlns:a16="http://schemas.microsoft.com/office/drawing/2014/main" id="{5CC0C093-9F67-75CE-C22D-3A6D17111546}"/>
              </a:ext>
            </a:extLst>
          </p:cNvPr>
          <p:cNvSpPr txBox="1"/>
          <p:nvPr/>
        </p:nvSpPr>
        <p:spPr>
          <a:xfrm>
            <a:off x="1600198" y="3200400"/>
            <a:ext cx="1638302" cy="338554"/>
          </a:xfrm>
          <a:prstGeom prst="rect">
            <a:avLst/>
          </a:prstGeom>
          <a:noFill/>
        </p:spPr>
        <p:txBody>
          <a:bodyPr wrap="square" rtlCol="0">
            <a:spAutoFit/>
          </a:bodyPr>
          <a:lstStyle/>
          <a:p>
            <a:pPr algn="ctr"/>
            <a:r>
              <a:rPr lang="en-US" sz="1600" b="1" dirty="0">
                <a:solidFill>
                  <a:schemeClr val="bg2">
                    <a:lumMod val="10000"/>
                  </a:schemeClr>
                </a:solidFill>
              </a:rPr>
              <a:t>Source</a:t>
            </a:r>
          </a:p>
        </p:txBody>
      </p:sp>
      <p:sp>
        <p:nvSpPr>
          <p:cNvPr id="16" name="TextBox 15">
            <a:extLst>
              <a:ext uri="{FF2B5EF4-FFF2-40B4-BE49-F238E27FC236}">
                <a16:creationId xmlns:a16="http://schemas.microsoft.com/office/drawing/2014/main" id="{01F0CE59-ABF6-AEBB-AB60-36687244A713}"/>
              </a:ext>
            </a:extLst>
          </p:cNvPr>
          <p:cNvSpPr txBox="1"/>
          <p:nvPr/>
        </p:nvSpPr>
        <p:spPr>
          <a:xfrm>
            <a:off x="4999481" y="3200400"/>
            <a:ext cx="1638302" cy="338554"/>
          </a:xfrm>
          <a:prstGeom prst="rect">
            <a:avLst/>
          </a:prstGeom>
          <a:noFill/>
        </p:spPr>
        <p:txBody>
          <a:bodyPr wrap="square" rtlCol="0">
            <a:spAutoFit/>
          </a:bodyPr>
          <a:lstStyle/>
          <a:p>
            <a:pPr algn="ctr"/>
            <a:r>
              <a:rPr lang="en-US" sz="1600" b="1" dirty="0">
                <a:solidFill>
                  <a:schemeClr val="bg2">
                    <a:lumMod val="10000"/>
                  </a:schemeClr>
                </a:solidFill>
              </a:rPr>
              <a:t>Tool</a:t>
            </a:r>
          </a:p>
        </p:txBody>
      </p:sp>
      <p:sp>
        <p:nvSpPr>
          <p:cNvPr id="17" name="TextBox 16">
            <a:extLst>
              <a:ext uri="{FF2B5EF4-FFF2-40B4-BE49-F238E27FC236}">
                <a16:creationId xmlns:a16="http://schemas.microsoft.com/office/drawing/2014/main" id="{8FBBE144-44D5-5C46-1802-FBFFEEB7F745}"/>
              </a:ext>
            </a:extLst>
          </p:cNvPr>
          <p:cNvSpPr txBox="1"/>
          <p:nvPr/>
        </p:nvSpPr>
        <p:spPr>
          <a:xfrm>
            <a:off x="8398764" y="3200400"/>
            <a:ext cx="1583436" cy="338554"/>
          </a:xfrm>
          <a:prstGeom prst="rect">
            <a:avLst/>
          </a:prstGeom>
          <a:noFill/>
        </p:spPr>
        <p:txBody>
          <a:bodyPr wrap="square" rtlCol="0">
            <a:spAutoFit/>
          </a:bodyPr>
          <a:lstStyle/>
          <a:p>
            <a:pPr algn="ctr"/>
            <a:r>
              <a:rPr lang="en-US" sz="1600" b="1" dirty="0">
                <a:solidFill>
                  <a:schemeClr val="bg2">
                    <a:lumMod val="10000"/>
                  </a:schemeClr>
                </a:solidFill>
              </a:rPr>
              <a:t>Outcome</a:t>
            </a:r>
          </a:p>
        </p:txBody>
      </p:sp>
      <p:sp>
        <p:nvSpPr>
          <p:cNvPr id="18" name="TextBox 17">
            <a:extLst>
              <a:ext uri="{FF2B5EF4-FFF2-40B4-BE49-F238E27FC236}">
                <a16:creationId xmlns:a16="http://schemas.microsoft.com/office/drawing/2014/main" id="{7E912936-8829-3348-B17A-22D6F6F53E13}"/>
              </a:ext>
            </a:extLst>
          </p:cNvPr>
          <p:cNvSpPr txBox="1"/>
          <p:nvPr/>
        </p:nvSpPr>
        <p:spPr>
          <a:xfrm>
            <a:off x="990600" y="4191000"/>
            <a:ext cx="2895600" cy="830997"/>
          </a:xfrm>
          <a:prstGeom prst="rect">
            <a:avLst/>
          </a:prstGeom>
          <a:noFill/>
        </p:spPr>
        <p:txBody>
          <a:bodyPr wrap="square" rtlCol="0">
            <a:spAutoFit/>
          </a:bodyPr>
          <a:lstStyle/>
          <a:p>
            <a:r>
              <a:rPr lang="en-US" sz="1600" b="1" dirty="0">
                <a:solidFill>
                  <a:schemeClr val="bg2">
                    <a:lumMod val="10000"/>
                  </a:schemeClr>
                </a:solidFill>
              </a:rPr>
              <a:t>HTML Website</a:t>
            </a:r>
            <a:r>
              <a:rPr lang="en-US" sz="1600" dirty="0">
                <a:solidFill>
                  <a:schemeClr val="bg2">
                    <a:lumMod val="10000"/>
                  </a:schemeClr>
                </a:solidFill>
              </a:rPr>
              <a:t>: The starting point of web scraping, where data resides.</a:t>
            </a:r>
          </a:p>
        </p:txBody>
      </p:sp>
      <p:sp>
        <p:nvSpPr>
          <p:cNvPr id="19" name="TextBox 18">
            <a:extLst>
              <a:ext uri="{FF2B5EF4-FFF2-40B4-BE49-F238E27FC236}">
                <a16:creationId xmlns:a16="http://schemas.microsoft.com/office/drawing/2014/main" id="{3D84ACF7-8013-0064-7F6C-42CF877329B6}"/>
              </a:ext>
            </a:extLst>
          </p:cNvPr>
          <p:cNvSpPr txBox="1"/>
          <p:nvPr/>
        </p:nvSpPr>
        <p:spPr>
          <a:xfrm>
            <a:off x="4370832" y="4191000"/>
            <a:ext cx="2895600" cy="830997"/>
          </a:xfrm>
          <a:prstGeom prst="rect">
            <a:avLst/>
          </a:prstGeom>
          <a:noFill/>
        </p:spPr>
        <p:txBody>
          <a:bodyPr wrap="square" rtlCol="0">
            <a:spAutoFit/>
          </a:bodyPr>
          <a:lstStyle/>
          <a:p>
            <a:r>
              <a:rPr lang="en-US" sz="1600" b="1" dirty="0">
                <a:solidFill>
                  <a:schemeClr val="bg2">
                    <a:lumMod val="10000"/>
                  </a:schemeClr>
                </a:solidFill>
              </a:rPr>
              <a:t>Scrapping: </a:t>
            </a:r>
            <a:r>
              <a:rPr lang="en-US" sz="1600" dirty="0">
                <a:solidFill>
                  <a:schemeClr val="bg2">
                    <a:lumMod val="10000"/>
                  </a:schemeClr>
                </a:solidFill>
              </a:rPr>
              <a:t>The scripts and algorithms that navigate and extract data.</a:t>
            </a:r>
          </a:p>
        </p:txBody>
      </p:sp>
      <p:sp>
        <p:nvSpPr>
          <p:cNvPr id="20" name="TextBox 19">
            <a:extLst>
              <a:ext uri="{FF2B5EF4-FFF2-40B4-BE49-F238E27FC236}">
                <a16:creationId xmlns:a16="http://schemas.microsoft.com/office/drawing/2014/main" id="{0A0C8E6F-817F-E693-04B7-3192A63A69A0}"/>
              </a:ext>
            </a:extLst>
          </p:cNvPr>
          <p:cNvSpPr txBox="1"/>
          <p:nvPr/>
        </p:nvSpPr>
        <p:spPr>
          <a:xfrm>
            <a:off x="7983730" y="4190999"/>
            <a:ext cx="2895600" cy="830997"/>
          </a:xfrm>
          <a:prstGeom prst="rect">
            <a:avLst/>
          </a:prstGeom>
          <a:noFill/>
        </p:spPr>
        <p:txBody>
          <a:bodyPr wrap="square" rtlCol="0">
            <a:spAutoFit/>
          </a:bodyPr>
          <a:lstStyle/>
          <a:p>
            <a:r>
              <a:rPr lang="en-US" sz="1600" b="1" dirty="0">
                <a:solidFill>
                  <a:schemeClr val="bg2">
                    <a:lumMod val="10000"/>
                  </a:schemeClr>
                </a:solidFill>
              </a:rPr>
              <a:t>Structured Data</a:t>
            </a:r>
            <a:r>
              <a:rPr lang="en-US" sz="1600" dirty="0">
                <a:solidFill>
                  <a:schemeClr val="bg2">
                    <a:lumMod val="10000"/>
                  </a:schemeClr>
                </a:solidFill>
              </a:rPr>
              <a:t>: The valuable information collected for analysis and use.</a:t>
            </a:r>
          </a:p>
        </p:txBody>
      </p:sp>
    </p:spTree>
    <p:extLst>
      <p:ext uri="{BB962C8B-B14F-4D97-AF65-F5344CB8AC3E}">
        <p14:creationId xmlns:p14="http://schemas.microsoft.com/office/powerpoint/2010/main" val="609332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5A0865-F58A-CF9E-CB9E-66314C75C738}"/>
              </a:ext>
            </a:extLst>
          </p:cNvPr>
          <p:cNvSpPr>
            <a:spLocks noGrp="1"/>
          </p:cNvSpPr>
          <p:nvPr>
            <p:ph type="body" sz="quarter" idx="13"/>
          </p:nvPr>
        </p:nvSpPr>
        <p:spPr>
          <a:xfrm>
            <a:off x="292669" y="312761"/>
            <a:ext cx="10769600" cy="228600"/>
          </a:xfrm>
        </p:spPr>
        <p:txBody>
          <a:bodyPr/>
          <a:lstStyle/>
          <a:p>
            <a:r>
              <a:rPr lang="en-US" dirty="0">
                <a:ea typeface="ＭＳ Ｐゴシック"/>
              </a:rPr>
              <a:t>Web</a:t>
            </a:r>
            <a:r>
              <a:rPr lang="en-US">
                <a:ea typeface="ＭＳ Ｐゴシック"/>
              </a:rPr>
              <a:t> </a:t>
            </a:r>
            <a:r>
              <a:rPr lang="en-US" dirty="0">
                <a:ea typeface="ＭＳ Ｐゴシック"/>
              </a:rPr>
              <a:t>Scraping</a:t>
            </a:r>
            <a:endParaRPr lang="en-US" dirty="0"/>
          </a:p>
        </p:txBody>
      </p:sp>
      <p:sp>
        <p:nvSpPr>
          <p:cNvPr id="3" name="Text Placeholder 2">
            <a:extLst>
              <a:ext uri="{FF2B5EF4-FFF2-40B4-BE49-F238E27FC236}">
                <a16:creationId xmlns:a16="http://schemas.microsoft.com/office/drawing/2014/main" id="{1AA61AE3-3538-F1E1-F86F-4C040BE08D11}"/>
              </a:ext>
            </a:extLst>
          </p:cNvPr>
          <p:cNvSpPr>
            <a:spLocks noGrp="1"/>
          </p:cNvSpPr>
          <p:nvPr>
            <p:ph type="body" sz="quarter" idx="14"/>
          </p:nvPr>
        </p:nvSpPr>
        <p:spPr>
          <a:xfrm>
            <a:off x="5454258" y="720827"/>
            <a:ext cx="5908822" cy="5569506"/>
          </a:xfrm>
        </p:spPr>
        <p:txBody>
          <a:bodyPr>
            <a:normAutofit fontScale="77500" lnSpcReduction="20000"/>
          </a:bodyPr>
          <a:lstStyle/>
          <a:p>
            <a:pPr marL="0" indent="0"/>
            <a:r>
              <a:rPr lang="en-US" sz="2400" dirty="0">
                <a:solidFill>
                  <a:srgbClr val="0D0D0D"/>
                </a:solidFill>
                <a:ea typeface="+mn-lt"/>
                <a:cs typeface="+mn-lt"/>
              </a:rPr>
              <a:t>Utilizing Microsoft Bing News Search API</a:t>
            </a:r>
            <a:endParaRPr lang="en-US" sz="2400" dirty="0">
              <a:cs typeface="Calibri"/>
            </a:endParaRPr>
          </a:p>
          <a:p>
            <a:endParaRPr lang="en-US" sz="1200" b="1" dirty="0">
              <a:solidFill>
                <a:srgbClr val="0D0D0D"/>
              </a:solidFill>
              <a:cs typeface="Calibri"/>
            </a:endParaRPr>
          </a:p>
          <a:p>
            <a:pPr marL="285750" indent="-285750">
              <a:buFont typeface="Arial"/>
              <a:buChar char="•"/>
            </a:pPr>
            <a:r>
              <a:rPr lang="en-US" b="1" dirty="0">
                <a:ea typeface="+mn-lt"/>
                <a:cs typeface="+mn-lt"/>
              </a:rPr>
              <a:t>Setting up Azure Resource Group</a:t>
            </a:r>
            <a:r>
              <a:rPr lang="en-US" b="1" dirty="0">
                <a:solidFill>
                  <a:srgbClr val="0D0D0D"/>
                </a:solidFill>
                <a:ea typeface="+mn-lt"/>
                <a:cs typeface="+mn-lt"/>
              </a:rPr>
              <a:t>:</a:t>
            </a:r>
            <a:r>
              <a:rPr lang="en-US" dirty="0">
                <a:solidFill>
                  <a:srgbClr val="0D0D0D"/>
                </a:solidFill>
                <a:ea typeface="+mn-lt"/>
                <a:cs typeface="+mn-lt"/>
              </a:rPr>
              <a:t> The initial step involved creating an Azure Resource Group and a Bing Search resource, generating a crucial API subscription key for authentication.</a:t>
            </a:r>
            <a:endParaRPr lang="en-US" dirty="0">
              <a:ea typeface="+mn-lt"/>
              <a:cs typeface="+mn-lt"/>
            </a:endParaRPr>
          </a:p>
          <a:p>
            <a:pPr marL="285750" indent="-285750">
              <a:buFont typeface="Arial"/>
              <a:buChar char="•"/>
            </a:pPr>
            <a:r>
              <a:rPr lang="en-US" b="1" dirty="0">
                <a:ea typeface="+mn-lt"/>
                <a:cs typeface="+mn-lt"/>
              </a:rPr>
              <a:t>Crafting a Python Script:</a:t>
            </a:r>
            <a:r>
              <a:rPr lang="en-US" dirty="0">
                <a:ea typeface="+mn-lt"/>
                <a:cs typeface="+mn-lt"/>
              </a:rPr>
              <a:t> </a:t>
            </a:r>
            <a:r>
              <a:rPr lang="en-US" dirty="0">
                <a:solidFill>
                  <a:srgbClr val="0D0D0D"/>
                </a:solidFill>
                <a:ea typeface="+mn-lt"/>
                <a:cs typeface="+mn-lt"/>
              </a:rPr>
              <a:t>A Python script was developed to issue HTTP GET requests to the Bing News Search API, using the requests library and targeting specific search parameters.</a:t>
            </a:r>
            <a:endParaRPr lang="en-US" dirty="0">
              <a:ea typeface="+mn-lt"/>
              <a:cs typeface="+mn-lt"/>
            </a:endParaRPr>
          </a:p>
          <a:p>
            <a:pPr marL="285750" indent="-285750">
              <a:buFont typeface="Arial"/>
              <a:buChar char="•"/>
            </a:pPr>
            <a:r>
              <a:rPr lang="en-US" b="1" dirty="0">
                <a:ea typeface="+mn-lt"/>
                <a:cs typeface="+mn-lt"/>
              </a:rPr>
              <a:t>Data Parsing and Retrieval:</a:t>
            </a:r>
            <a:r>
              <a:rPr lang="en-US" dirty="0">
                <a:ea typeface="+mn-lt"/>
                <a:cs typeface="+mn-lt"/>
              </a:rPr>
              <a:t> </a:t>
            </a:r>
            <a:r>
              <a:rPr lang="en-US" dirty="0">
                <a:solidFill>
                  <a:srgbClr val="0D0D0D"/>
                </a:solidFill>
                <a:ea typeface="+mn-lt"/>
                <a:cs typeface="+mn-lt"/>
              </a:rPr>
              <a:t>The script parsed the JSON response, extracting vital details such as news titles, descriptions, URLs, and publication dates.</a:t>
            </a:r>
            <a:endParaRPr lang="en-US" dirty="0">
              <a:ea typeface="+mn-lt"/>
              <a:cs typeface="+mn-lt"/>
            </a:endParaRPr>
          </a:p>
          <a:p>
            <a:pPr marL="285750" indent="-285750">
              <a:buFont typeface="Arial"/>
              <a:buChar char="•"/>
            </a:pPr>
            <a:r>
              <a:rPr lang="en-US" b="1" dirty="0">
                <a:ea typeface="+mn-lt"/>
                <a:cs typeface="+mn-lt"/>
              </a:rPr>
              <a:t>Data Organization into CSV:</a:t>
            </a:r>
            <a:r>
              <a:rPr lang="en-US" dirty="0">
                <a:ea typeface="+mn-lt"/>
                <a:cs typeface="+mn-lt"/>
              </a:rPr>
              <a:t> </a:t>
            </a:r>
            <a:r>
              <a:rPr lang="en-US" dirty="0">
                <a:solidFill>
                  <a:srgbClr val="0D0D0D"/>
                </a:solidFill>
                <a:ea typeface="+mn-lt"/>
                <a:cs typeface="+mn-lt"/>
              </a:rPr>
              <a:t>Employing the csv package, the data was organized into 'news_articles.csv', demonstrating the importance of structured data storage.</a:t>
            </a:r>
            <a:endParaRPr lang="en-US" dirty="0"/>
          </a:p>
          <a:p>
            <a:endParaRPr lang="en-US" dirty="0">
              <a:solidFill>
                <a:srgbClr val="0D0D0D"/>
              </a:solidFill>
              <a:cs typeface="+mn-lt"/>
            </a:endParaRPr>
          </a:p>
          <a:p>
            <a:endParaRPr lang="en-US" dirty="0">
              <a:solidFill>
                <a:srgbClr val="116020"/>
              </a:solidFill>
              <a:cs typeface="Calibri"/>
            </a:endParaRPr>
          </a:p>
        </p:txBody>
      </p:sp>
      <p:pic>
        <p:nvPicPr>
          <p:cNvPr id="6" name="Picture 5" descr="A diagram of a cloud computing system&#10;&#10;Description automatically generated">
            <a:extLst>
              <a:ext uri="{FF2B5EF4-FFF2-40B4-BE49-F238E27FC236}">
                <a16:creationId xmlns:a16="http://schemas.microsoft.com/office/drawing/2014/main" id="{4ED93FF7-43C9-1F63-2B94-78F34715631B}"/>
              </a:ext>
            </a:extLst>
          </p:cNvPr>
          <p:cNvPicPr>
            <a:picLocks noChangeAspect="1"/>
          </p:cNvPicPr>
          <p:nvPr/>
        </p:nvPicPr>
        <p:blipFill>
          <a:blip r:embed="rId2"/>
          <a:stretch>
            <a:fillRect/>
          </a:stretch>
        </p:blipFill>
        <p:spPr>
          <a:xfrm>
            <a:off x="381000" y="676653"/>
            <a:ext cx="4828484" cy="5945394"/>
          </a:xfrm>
          <a:prstGeom prst="rect">
            <a:avLst/>
          </a:prstGeom>
        </p:spPr>
      </p:pic>
    </p:spTree>
    <p:extLst>
      <p:ext uri="{BB962C8B-B14F-4D97-AF65-F5344CB8AC3E}">
        <p14:creationId xmlns:p14="http://schemas.microsoft.com/office/powerpoint/2010/main" val="1479858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5A0865-F58A-CF9E-CB9E-66314C75C738}"/>
              </a:ext>
            </a:extLst>
          </p:cNvPr>
          <p:cNvSpPr>
            <a:spLocks noGrp="1"/>
          </p:cNvSpPr>
          <p:nvPr>
            <p:ph type="body" sz="quarter" idx="13"/>
          </p:nvPr>
        </p:nvSpPr>
        <p:spPr>
          <a:xfrm>
            <a:off x="292669" y="312761"/>
            <a:ext cx="10769600" cy="228600"/>
          </a:xfrm>
        </p:spPr>
        <p:txBody>
          <a:bodyPr/>
          <a:lstStyle/>
          <a:p>
            <a:r>
              <a:rPr lang="en-US">
                <a:ea typeface="ＭＳ Ｐゴシック"/>
              </a:rPr>
              <a:t>Web Scraping</a:t>
            </a:r>
            <a:endParaRPr lang="en-US"/>
          </a:p>
        </p:txBody>
      </p:sp>
      <p:sp>
        <p:nvSpPr>
          <p:cNvPr id="3" name="Text Placeholder 2">
            <a:extLst>
              <a:ext uri="{FF2B5EF4-FFF2-40B4-BE49-F238E27FC236}">
                <a16:creationId xmlns:a16="http://schemas.microsoft.com/office/drawing/2014/main" id="{1AA61AE3-3538-F1E1-F86F-4C040BE08D11}"/>
              </a:ext>
            </a:extLst>
          </p:cNvPr>
          <p:cNvSpPr>
            <a:spLocks noGrp="1"/>
          </p:cNvSpPr>
          <p:nvPr>
            <p:ph type="body" sz="quarter" idx="14"/>
          </p:nvPr>
        </p:nvSpPr>
        <p:spPr>
          <a:xfrm>
            <a:off x="440519" y="941696"/>
            <a:ext cx="5378735" cy="5381767"/>
          </a:xfrm>
        </p:spPr>
        <p:txBody>
          <a:bodyPr>
            <a:normAutofit fontScale="77500" lnSpcReduction="20000"/>
          </a:bodyPr>
          <a:lstStyle/>
          <a:p>
            <a:r>
              <a:rPr lang="en-US" sz="1200">
                <a:solidFill>
                  <a:srgbClr val="0D0D0D"/>
                </a:solidFill>
                <a:ea typeface="+mn-lt"/>
                <a:cs typeface="+mn-lt"/>
              </a:rPr>
              <a:t> </a:t>
            </a:r>
            <a:r>
              <a:rPr lang="en-US" sz="2400">
                <a:solidFill>
                  <a:srgbClr val="0D0D0D"/>
                </a:solidFill>
                <a:ea typeface="+mn-lt"/>
                <a:cs typeface="+mn-lt"/>
              </a:rPr>
              <a:t>Analyzing LLM Attacks:</a:t>
            </a:r>
            <a:endParaRPr lang="en-US" sz="2400">
              <a:solidFill>
                <a:srgbClr val="116020"/>
              </a:solidFill>
              <a:cs typeface="+mn-lt"/>
            </a:endParaRPr>
          </a:p>
          <a:p>
            <a:r>
              <a:rPr lang="en-US" sz="2400" b="1" dirty="0">
                <a:ea typeface="+mn-lt"/>
                <a:cs typeface="+mn-lt"/>
              </a:rPr>
              <a:t> </a:t>
            </a:r>
            <a:r>
              <a:rPr lang="en-US" sz="2400" dirty="0">
                <a:solidFill>
                  <a:srgbClr val="0D0D0D"/>
                </a:solidFill>
                <a:ea typeface="+mn-lt"/>
                <a:cs typeface="+mn-lt"/>
              </a:rPr>
              <a:t>Web Scraping News with Google RSS</a:t>
            </a:r>
            <a:endParaRPr lang="en-US" sz="2400" dirty="0"/>
          </a:p>
          <a:p>
            <a:endParaRPr lang="en-US" sz="1200" b="1" dirty="0">
              <a:cs typeface="Calibri"/>
            </a:endParaRPr>
          </a:p>
          <a:p>
            <a:pPr marL="285750" indent="-285750">
              <a:buFont typeface="Arial"/>
              <a:buChar char="•"/>
            </a:pPr>
            <a:r>
              <a:rPr lang="en-US" b="1" dirty="0">
                <a:ea typeface="+mn-lt"/>
                <a:cs typeface="+mn-lt"/>
              </a:rPr>
              <a:t>Importance of News Articles:</a:t>
            </a:r>
            <a:r>
              <a:rPr lang="en-US" dirty="0">
                <a:solidFill>
                  <a:srgbClr val="0D0D0D"/>
                </a:solidFill>
                <a:ea typeface="+mn-lt"/>
                <a:cs typeface="+mn-lt"/>
              </a:rPr>
              <a:t> News articles reflect the zeitgeist, providing data for both trend analysis and public sentiment.</a:t>
            </a:r>
            <a:endParaRPr lang="en-US"/>
          </a:p>
          <a:p>
            <a:pPr marL="285750" indent="-285750">
              <a:buFont typeface="Arial"/>
              <a:buChar char="•"/>
            </a:pPr>
            <a:r>
              <a:rPr lang="en-US" b="1" dirty="0">
                <a:ea typeface="+mn-lt"/>
                <a:cs typeface="+mn-lt"/>
              </a:rPr>
              <a:t>API Limitations:</a:t>
            </a:r>
            <a:r>
              <a:rPr lang="en-US" dirty="0">
                <a:solidFill>
                  <a:srgbClr val="0D0D0D"/>
                </a:solidFill>
                <a:ea typeface="+mn-lt"/>
                <a:cs typeface="+mn-lt"/>
              </a:rPr>
              <a:t> The limitations of available APIs, including cost and lack of historical data, necessitate an alternative approach.</a:t>
            </a:r>
            <a:endParaRPr lang="en-US"/>
          </a:p>
          <a:p>
            <a:pPr marL="285750" indent="-285750">
              <a:buFont typeface="Arial"/>
              <a:buChar char="•"/>
            </a:pPr>
            <a:r>
              <a:rPr lang="en-US" b="1" dirty="0">
                <a:ea typeface="+mn-lt"/>
                <a:cs typeface="+mn-lt"/>
              </a:rPr>
              <a:t>Why Google RSS?:</a:t>
            </a:r>
            <a:r>
              <a:rPr lang="en-US" dirty="0">
                <a:solidFill>
                  <a:srgbClr val="0D0D0D"/>
                </a:solidFill>
                <a:ea typeface="+mn-lt"/>
                <a:cs typeface="+mn-lt"/>
              </a:rPr>
              <a:t> Google RSS offers a viable solution with its structured XML format and widespread use among news providers.</a:t>
            </a:r>
            <a:endParaRPr lang="en-US"/>
          </a:p>
          <a:p>
            <a:pPr marL="285750" indent="-285750">
              <a:buFont typeface="Arial"/>
              <a:buChar char="•"/>
            </a:pPr>
            <a:r>
              <a:rPr lang="en-US" b="1" dirty="0">
                <a:ea typeface="+mn-lt"/>
                <a:cs typeface="+mn-lt"/>
              </a:rPr>
              <a:t>Project Methodology:</a:t>
            </a:r>
            <a:r>
              <a:rPr lang="en-US" dirty="0">
                <a:solidFill>
                  <a:srgbClr val="0D0D0D"/>
                </a:solidFill>
                <a:ea typeface="+mn-lt"/>
                <a:cs typeface="+mn-lt"/>
              </a:rPr>
              <a:t> Using the '</a:t>
            </a:r>
            <a:r>
              <a:rPr lang="en-US" dirty="0" err="1">
                <a:solidFill>
                  <a:srgbClr val="0D0D0D"/>
                </a:solidFill>
                <a:ea typeface="+mn-lt"/>
                <a:cs typeface="+mn-lt"/>
              </a:rPr>
              <a:t>feedparser</a:t>
            </a:r>
            <a:r>
              <a:rPr lang="en-US" dirty="0">
                <a:solidFill>
                  <a:srgbClr val="0D0D0D"/>
                </a:solidFill>
                <a:ea typeface="+mn-lt"/>
                <a:cs typeface="+mn-lt"/>
              </a:rPr>
              <a:t>' library, we scraped news articles for occurrences of 'LLM attacks' and 'LLM vulnerabilities' to gather relevant data.</a:t>
            </a:r>
            <a:endParaRPr lang="en-US"/>
          </a:p>
          <a:p>
            <a:endParaRPr lang="en-US"/>
          </a:p>
        </p:txBody>
      </p:sp>
      <p:pic>
        <p:nvPicPr>
          <p:cNvPr id="5" name="Picture 4">
            <a:extLst>
              <a:ext uri="{FF2B5EF4-FFF2-40B4-BE49-F238E27FC236}">
                <a16:creationId xmlns:a16="http://schemas.microsoft.com/office/drawing/2014/main" id="{CEDEFF1B-CCD6-4F10-82D2-B5619ED358FE}"/>
              </a:ext>
            </a:extLst>
          </p:cNvPr>
          <p:cNvPicPr>
            <a:picLocks noChangeAspect="1"/>
          </p:cNvPicPr>
          <p:nvPr/>
        </p:nvPicPr>
        <p:blipFill>
          <a:blip r:embed="rId2"/>
          <a:stretch>
            <a:fillRect/>
          </a:stretch>
        </p:blipFill>
        <p:spPr>
          <a:xfrm>
            <a:off x="6273635" y="942406"/>
            <a:ext cx="5172075" cy="5200650"/>
          </a:xfrm>
          <a:prstGeom prst="rect">
            <a:avLst/>
          </a:prstGeom>
        </p:spPr>
      </p:pic>
    </p:spTree>
    <p:extLst>
      <p:ext uri="{BB962C8B-B14F-4D97-AF65-F5344CB8AC3E}">
        <p14:creationId xmlns:p14="http://schemas.microsoft.com/office/powerpoint/2010/main" val="826481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42BB-A307-4C54-9DE5-FA4F7C75A30A}"/>
              </a:ext>
            </a:extLst>
          </p:cNvPr>
          <p:cNvSpPr>
            <a:spLocks noGrp="1"/>
          </p:cNvSpPr>
          <p:nvPr>
            <p:ph type="body" sz="quarter" idx="14"/>
          </p:nvPr>
        </p:nvSpPr>
        <p:spPr>
          <a:xfrm>
            <a:off x="443451" y="2743200"/>
            <a:ext cx="6096000" cy="3733800"/>
          </a:xfrm>
        </p:spPr>
        <p:txBody>
          <a:bodyPr/>
          <a:lstStyle/>
          <a:p>
            <a:r>
              <a:rPr lang="en-US" sz="1600" b="1" dirty="0">
                <a:solidFill>
                  <a:srgbClr val="0070C0"/>
                </a:solidFill>
              </a:rPr>
              <a:t>Problem Context:</a:t>
            </a:r>
          </a:p>
          <a:p>
            <a:pPr>
              <a:buFont typeface="Arial" panose="020B0604020202020204" pitchFamily="34" charset="0"/>
              <a:buChar char="•"/>
            </a:pPr>
            <a:r>
              <a:rPr lang="en-US" sz="1600" b="1" dirty="0">
                <a:solidFill>
                  <a:srgbClr val="0070C0"/>
                </a:solidFill>
              </a:rPr>
              <a:t>Domain of problem: </a:t>
            </a:r>
            <a:r>
              <a:rPr lang="en-US" sz="1600" dirty="0">
                <a:solidFill>
                  <a:schemeClr val="bg2">
                    <a:lumMod val="10000"/>
                  </a:schemeClr>
                </a:solidFill>
              </a:rPr>
              <a:t>Artificial Intelligence </a:t>
            </a:r>
            <a:r>
              <a:rPr lang="en-US" sz="1600" dirty="0" err="1">
                <a:solidFill>
                  <a:schemeClr val="bg2">
                    <a:lumMod val="10000"/>
                  </a:schemeClr>
                </a:solidFill>
              </a:rPr>
              <a:t>Security,Data</a:t>
            </a:r>
            <a:r>
              <a:rPr lang="en-US" sz="1600" dirty="0">
                <a:solidFill>
                  <a:schemeClr val="bg2">
                    <a:lumMod val="10000"/>
                  </a:schemeClr>
                </a:solidFill>
              </a:rPr>
              <a:t> </a:t>
            </a:r>
            <a:r>
              <a:rPr lang="en-US" sz="1600" dirty="0" err="1">
                <a:solidFill>
                  <a:schemeClr val="bg2">
                    <a:lumMod val="10000"/>
                  </a:schemeClr>
                </a:solidFill>
              </a:rPr>
              <a:t>Privacy,and</a:t>
            </a:r>
            <a:r>
              <a:rPr lang="en-US" sz="1600" dirty="0">
                <a:solidFill>
                  <a:schemeClr val="bg2">
                    <a:lumMod val="10000"/>
                  </a:schemeClr>
                </a:solidFill>
              </a:rPr>
              <a:t> Ethical AI.</a:t>
            </a:r>
          </a:p>
          <a:p>
            <a:pPr>
              <a:buFont typeface="Arial" panose="020B0604020202020204" pitchFamily="34" charset="0"/>
              <a:buChar char="•"/>
            </a:pPr>
            <a:endParaRPr lang="en-US" sz="1600" b="1" dirty="0">
              <a:solidFill>
                <a:srgbClr val="0070C0"/>
              </a:solidFill>
            </a:endParaRPr>
          </a:p>
          <a:p>
            <a:pPr algn="just">
              <a:buFont typeface="Arial" panose="020B0604020202020204" pitchFamily="34" charset="0"/>
              <a:buChar char="•"/>
            </a:pPr>
            <a:r>
              <a:rPr lang="en-US" sz="1600" b="1" dirty="0">
                <a:solidFill>
                  <a:srgbClr val="0070C0"/>
                </a:solidFill>
              </a:rPr>
              <a:t>Importance of problem</a:t>
            </a:r>
            <a:r>
              <a:rPr lang="en-US" sz="1600" dirty="0">
                <a:solidFill>
                  <a:srgbClr val="0070C0"/>
                </a:solidFill>
              </a:rPr>
              <a:t>: </a:t>
            </a:r>
            <a:r>
              <a:rPr lang="en-US" sz="1600" dirty="0">
                <a:solidFill>
                  <a:schemeClr val="bg2">
                    <a:lumMod val="10000"/>
                  </a:schemeClr>
                </a:solidFill>
              </a:rPr>
              <a:t>Addressing the security and privacy concerns in Large Language Models (LLMs) is critical for protecting sensitive data from unauthorized exposure, maintaining public trust in AI technologies, and ensuring ethical AI development that aligns with global data protection standards. This is essential not only for individual privacy rights but also for the broader integrity and responsible advancement of AI technologies.</a:t>
            </a:r>
          </a:p>
        </p:txBody>
      </p:sp>
      <p:sp>
        <p:nvSpPr>
          <p:cNvPr id="3" name="Text Placeholder 2">
            <a:extLst>
              <a:ext uri="{FF2B5EF4-FFF2-40B4-BE49-F238E27FC236}">
                <a16:creationId xmlns:a16="http://schemas.microsoft.com/office/drawing/2014/main" id="{3C03DE14-BD21-459E-911A-F0A4F0ACA948}"/>
              </a:ext>
            </a:extLst>
          </p:cNvPr>
          <p:cNvSpPr>
            <a:spLocks noGrp="1"/>
          </p:cNvSpPr>
          <p:nvPr>
            <p:ph type="body" sz="quarter" idx="15"/>
          </p:nvPr>
        </p:nvSpPr>
        <p:spPr>
          <a:xfrm>
            <a:off x="379896" y="544236"/>
            <a:ext cx="10769600" cy="2057400"/>
          </a:xfrm>
        </p:spPr>
        <p:txBody>
          <a:bodyPr/>
          <a:lstStyle/>
          <a:p>
            <a:pPr marL="0" indent="0" algn="just">
              <a:spcBef>
                <a:spcPts val="200"/>
              </a:spcBef>
            </a:pPr>
            <a:r>
              <a:rPr lang="en-US" sz="1600" b="1" dirty="0">
                <a:solidFill>
                  <a:srgbClr val="0070C0"/>
                </a:solidFill>
              </a:rPr>
              <a:t>Problem Statement :</a:t>
            </a:r>
            <a:endParaRPr lang="en-US" sz="1600" b="1" dirty="0">
              <a:solidFill>
                <a:schemeClr val="bg2">
                  <a:lumMod val="1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spcBef>
                <a:spcPts val="200"/>
              </a:spcBef>
            </a:pPr>
            <a:r>
              <a:rPr lang="en-US" sz="1500" dirty="0">
                <a:solidFill>
                  <a:schemeClr val="bg2">
                    <a:lumMod val="10000"/>
                  </a:schemeClr>
                </a:solidFill>
              </a:rPr>
              <a:t>”</a:t>
            </a:r>
            <a:r>
              <a:rPr lang="en-US" sz="1500" b="0" i="0" dirty="0">
                <a:solidFill>
                  <a:schemeClr val="bg2">
                    <a:lumMod val="10000"/>
                  </a:schemeClr>
                </a:solidFill>
                <a:effectLst/>
              </a:rPr>
              <a:t>Large Language Models (LLMs) like </a:t>
            </a:r>
            <a:r>
              <a:rPr lang="en-US" sz="1500" b="0" i="0" dirty="0" err="1">
                <a:solidFill>
                  <a:schemeClr val="bg2">
                    <a:lumMod val="10000"/>
                  </a:schemeClr>
                </a:solidFill>
                <a:effectLst/>
              </a:rPr>
              <a:t>ChatGPT</a:t>
            </a:r>
            <a:r>
              <a:rPr lang="en-US" sz="1500" b="0" i="0" dirty="0">
                <a:solidFill>
                  <a:schemeClr val="bg2">
                    <a:lumMod val="10000"/>
                  </a:schemeClr>
                </a:solidFill>
                <a:effectLst/>
              </a:rPr>
              <a:t> and BARD are increasingly integrated across various industries, promising advancements in fields such as psychological counseling and medical diagnostics. However, concerns have been raised regarding the security vulnerabilities inherent in LLMs, including risks such as data theft and unauthorized access. To effectively utilize LLMs while mitigating potential security threats, it is imperative to conduct a comprehensive risk assessment. Despite existing research highlighting these vulnerabilities, there remains a lack of specific insights into which vulnerabilities pose the greatest risks and how they may impact different industries. Therefore, this project aims to assess the risks associated with utilizing LLMs for data security within industries, providing valuable insights to inform risk management strategies and safeguard sensitive information.”</a:t>
            </a:r>
            <a:endParaRPr lang="en-US" sz="1500" dirty="0">
              <a:solidFill>
                <a:schemeClr val="bg2">
                  <a:lumMod val="10000"/>
                </a:schemeClr>
              </a:solidFill>
            </a:endParaRPr>
          </a:p>
          <a:p>
            <a:endParaRPr lang="en-US" sz="1600" dirty="0"/>
          </a:p>
        </p:txBody>
      </p:sp>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p:txBody>
          <a:bodyPr/>
          <a:lstStyle/>
          <a:p>
            <a:r>
              <a:rPr lang="en-US" dirty="0"/>
              <a:t>problem DESCRIPTION</a:t>
            </a:r>
          </a:p>
        </p:txBody>
      </p:sp>
      <p:pic>
        <p:nvPicPr>
          <p:cNvPr id="6" name="Picture 5" descr="A computer with a chain and padlock&#10;&#10;Description automatically generated">
            <a:extLst>
              <a:ext uri="{FF2B5EF4-FFF2-40B4-BE49-F238E27FC236}">
                <a16:creationId xmlns:a16="http://schemas.microsoft.com/office/drawing/2014/main" id="{22ADE73E-9B1C-213D-FD2B-9388A687E050}"/>
              </a:ext>
            </a:extLst>
          </p:cNvPr>
          <p:cNvPicPr>
            <a:picLocks noChangeAspect="1"/>
          </p:cNvPicPr>
          <p:nvPr/>
        </p:nvPicPr>
        <p:blipFill>
          <a:blip r:embed="rId3"/>
          <a:stretch>
            <a:fillRect/>
          </a:stretch>
        </p:blipFill>
        <p:spPr>
          <a:xfrm>
            <a:off x="6858000" y="2950129"/>
            <a:ext cx="4197705" cy="2362200"/>
          </a:xfrm>
          <a:prstGeom prst="rect">
            <a:avLst/>
          </a:prstGeom>
          <a:ln w="6350">
            <a:solidFill>
              <a:srgbClr val="2C2921"/>
            </a:solidFill>
          </a:ln>
        </p:spPr>
      </p:pic>
    </p:spTree>
    <p:extLst>
      <p:ext uri="{BB962C8B-B14F-4D97-AF65-F5344CB8AC3E}">
        <p14:creationId xmlns:p14="http://schemas.microsoft.com/office/powerpoint/2010/main" val="2525081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13EA3-9F35-FA66-5E30-771339AFE4A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CFE0012-481E-3722-4990-0F1FFCCC1E27}"/>
              </a:ext>
            </a:extLst>
          </p:cNvPr>
          <p:cNvSpPr>
            <a:spLocks noGrp="1"/>
          </p:cNvSpPr>
          <p:nvPr>
            <p:ph type="ctrTitle"/>
          </p:nvPr>
        </p:nvSpPr>
        <p:spPr>
          <a:xfrm>
            <a:off x="381000" y="5486400"/>
            <a:ext cx="9652000" cy="533400"/>
          </a:xfrm>
        </p:spPr>
        <p:txBody>
          <a:bodyPr>
            <a:normAutofit fontScale="90000"/>
          </a:bodyPr>
          <a:lstStyle/>
          <a:p>
            <a:r>
              <a:rPr lang="en-US" dirty="0"/>
              <a:t>Project goals </a:t>
            </a:r>
          </a:p>
        </p:txBody>
      </p:sp>
      <p:sp>
        <p:nvSpPr>
          <p:cNvPr id="12" name="Subtitle 2">
            <a:extLst>
              <a:ext uri="{FF2B5EF4-FFF2-40B4-BE49-F238E27FC236}">
                <a16:creationId xmlns:a16="http://schemas.microsoft.com/office/drawing/2014/main" id="{C07CE941-7299-E975-8A03-41A8182857D6}"/>
              </a:ext>
            </a:extLst>
          </p:cNvPr>
          <p:cNvSpPr>
            <a:spLocks noGrp="1"/>
          </p:cNvSpPr>
          <p:nvPr>
            <p:ph type="subTitle" idx="1"/>
          </p:nvPr>
        </p:nvSpPr>
        <p:spPr>
          <a:xfrm>
            <a:off x="74802" y="4749455"/>
            <a:ext cx="11811000" cy="2075688"/>
          </a:xfrm>
          <a:noFill/>
        </p:spPr>
        <p:txBody>
          <a:bodyPr wrap="square" anchor="t">
            <a:normAutofit lnSpcReduction="10000"/>
          </a:bodyPr>
          <a:lstStyle/>
          <a:p>
            <a:pPr>
              <a:lnSpc>
                <a:spcPct val="90000"/>
              </a:lnSpc>
              <a:spcAft>
                <a:spcPts val="600"/>
              </a:spcAft>
            </a:pPr>
            <a:r>
              <a:rPr lang="en-US" sz="1700" b="0" i="1" dirty="0">
                <a:solidFill>
                  <a:schemeClr val="bg2">
                    <a:lumMod val="10000"/>
                  </a:schemeClr>
                </a:solidFill>
              </a:rPr>
              <a:t>To add</a:t>
            </a:r>
            <a:r>
              <a:rPr lang="en-US" sz="1700" b="0" i="1" dirty="0">
                <a:solidFill>
                  <a:schemeClr val="bg2">
                    <a:lumMod val="10000"/>
                  </a:schemeClr>
                </a:solidFill>
                <a:effectLst/>
              </a:rPr>
              <a:t> to </a:t>
            </a:r>
            <a:r>
              <a:rPr lang="en-US" sz="1700" b="0" i="1" dirty="0">
                <a:solidFill>
                  <a:schemeClr val="bg2">
                    <a:lumMod val="10000"/>
                  </a:schemeClr>
                </a:solidFill>
              </a:rPr>
              <a:t>the</a:t>
            </a:r>
            <a:r>
              <a:rPr lang="en-US" sz="1700" b="0" i="1" dirty="0">
                <a:solidFill>
                  <a:schemeClr val="bg2">
                    <a:lumMod val="10000"/>
                  </a:schemeClr>
                </a:solidFill>
                <a:effectLst/>
              </a:rPr>
              <a:t> understanding of risks fro</a:t>
            </a:r>
            <a:r>
              <a:rPr lang="en-US" sz="1700" b="0" i="1" dirty="0">
                <a:solidFill>
                  <a:schemeClr val="bg2">
                    <a:lumMod val="10000"/>
                  </a:schemeClr>
                </a:solidFill>
              </a:rPr>
              <a:t>m</a:t>
            </a:r>
            <a:r>
              <a:rPr lang="en-US" sz="1700" b="0" i="1" dirty="0">
                <a:solidFill>
                  <a:schemeClr val="bg2">
                    <a:lumMod val="10000"/>
                  </a:schemeClr>
                </a:solidFill>
                <a:effectLst/>
              </a:rPr>
              <a:t> LLM use by industry</a:t>
            </a:r>
            <a:r>
              <a:rPr lang="en-US" sz="1700" b="0" i="1" dirty="0">
                <a:solidFill>
                  <a:schemeClr val="bg2">
                    <a:lumMod val="10000"/>
                  </a:schemeClr>
                </a:solidFill>
              </a:rPr>
              <a:t>(sector or use-case)</a:t>
            </a:r>
            <a:r>
              <a:rPr lang="en-US" sz="1700" b="0" i="1" dirty="0">
                <a:solidFill>
                  <a:schemeClr val="bg2">
                    <a:lumMod val="10000"/>
                  </a:schemeClr>
                </a:solidFill>
                <a:effectLst/>
              </a:rPr>
              <a:t>, and identifying the associated attack vectors:</a:t>
            </a:r>
          </a:p>
          <a:p>
            <a:pPr marL="285750" indent="-285750">
              <a:lnSpc>
                <a:spcPct val="90000"/>
              </a:lnSpc>
              <a:spcAft>
                <a:spcPts val="600"/>
              </a:spcAft>
              <a:buFont typeface="Arial" panose="020B0604020202020204" pitchFamily="34" charset="0"/>
              <a:buChar char="•"/>
            </a:pPr>
            <a:r>
              <a:rPr lang="en-US" sz="1600" b="0" i="0" dirty="0">
                <a:solidFill>
                  <a:schemeClr val="bg2">
                    <a:lumMod val="10000"/>
                  </a:schemeClr>
                </a:solidFill>
                <a:effectLst/>
              </a:rPr>
              <a:t>Develop a list of attack vectors, ease of attack (knowledge required, resources required), and attack effect using web scraping and other AI/ML techniques as appropriate to identify and collate different sources that provide the desired information.</a:t>
            </a:r>
          </a:p>
          <a:p>
            <a:pPr marL="285750" indent="-285750">
              <a:lnSpc>
                <a:spcPct val="90000"/>
              </a:lnSpc>
              <a:spcAft>
                <a:spcPts val="600"/>
              </a:spcAft>
              <a:buFont typeface="Arial" panose="020B0604020202020204" pitchFamily="34" charset="0"/>
              <a:buChar char="•"/>
            </a:pPr>
            <a:r>
              <a:rPr lang="en-US" sz="1600" b="0" i="0" dirty="0">
                <a:solidFill>
                  <a:schemeClr val="bg2">
                    <a:lumMod val="10000"/>
                  </a:schemeClr>
                </a:solidFill>
                <a:effectLst/>
              </a:rPr>
              <a:t>Develop a list of industries and/or activities to compare and contrast LLM vulnerabilities.</a:t>
            </a:r>
          </a:p>
          <a:p>
            <a:pPr marL="285750" indent="-285750">
              <a:lnSpc>
                <a:spcPct val="90000"/>
              </a:lnSpc>
              <a:spcAft>
                <a:spcPts val="600"/>
              </a:spcAft>
              <a:buFont typeface="Arial" panose="020B0604020202020204" pitchFamily="34" charset="0"/>
              <a:buChar char="•"/>
            </a:pPr>
            <a:r>
              <a:rPr lang="en-US" sz="1600" b="0" i="0" dirty="0">
                <a:solidFill>
                  <a:schemeClr val="bg2">
                    <a:lumMod val="10000"/>
                  </a:schemeClr>
                </a:solidFill>
                <a:effectLst/>
              </a:rPr>
              <a:t>Develop a method for assessing and comparing LLM attack risk between industries and/or activities.</a:t>
            </a:r>
          </a:p>
          <a:p>
            <a:pPr>
              <a:lnSpc>
                <a:spcPct val="90000"/>
              </a:lnSpc>
            </a:pPr>
            <a:endParaRPr lang="en-US" sz="1600" dirty="0"/>
          </a:p>
        </p:txBody>
      </p:sp>
      <p:sp>
        <p:nvSpPr>
          <p:cNvPr id="7" name="TextBox 6">
            <a:extLst>
              <a:ext uri="{FF2B5EF4-FFF2-40B4-BE49-F238E27FC236}">
                <a16:creationId xmlns:a16="http://schemas.microsoft.com/office/drawing/2014/main" id="{276F018C-6A4E-569B-D349-8DF0D52B179C}"/>
              </a:ext>
            </a:extLst>
          </p:cNvPr>
          <p:cNvSpPr txBox="1"/>
          <p:nvPr/>
        </p:nvSpPr>
        <p:spPr>
          <a:xfrm>
            <a:off x="76200" y="4191000"/>
            <a:ext cx="5638800" cy="400110"/>
          </a:xfrm>
          <a:prstGeom prst="rect">
            <a:avLst/>
          </a:prstGeom>
          <a:noFill/>
        </p:spPr>
        <p:txBody>
          <a:bodyPr wrap="square" rtlCol="0">
            <a:spAutoFit/>
          </a:bodyPr>
          <a:lstStyle/>
          <a:p>
            <a:r>
              <a:rPr lang="en-US" sz="2000" dirty="0">
                <a:solidFill>
                  <a:schemeClr val="bg1"/>
                </a:solidFill>
              </a:rPr>
              <a:t>PROJECT GOALS</a:t>
            </a:r>
          </a:p>
        </p:txBody>
      </p:sp>
    </p:spTree>
    <p:extLst>
      <p:ext uri="{BB962C8B-B14F-4D97-AF65-F5344CB8AC3E}">
        <p14:creationId xmlns:p14="http://schemas.microsoft.com/office/powerpoint/2010/main" val="29788687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F49B2-6858-CD81-6DE3-EA95CB5DA9B3}"/>
              </a:ext>
            </a:extLst>
          </p:cNvPr>
          <p:cNvSpPr>
            <a:spLocks noGrp="1"/>
          </p:cNvSpPr>
          <p:nvPr>
            <p:ph type="body" sz="quarter" idx="13"/>
          </p:nvPr>
        </p:nvSpPr>
        <p:spPr/>
        <p:txBody>
          <a:bodyPr/>
          <a:lstStyle/>
          <a:p>
            <a:r>
              <a:rPr lang="en-US" dirty="0"/>
              <a:t>LITERATURE SURVEY of INDUSTRIAL SECTORS </a:t>
            </a:r>
            <a:endParaRPr lang="en-GB" dirty="0"/>
          </a:p>
        </p:txBody>
      </p:sp>
      <p:sp>
        <p:nvSpPr>
          <p:cNvPr id="3" name="Text Placeholder 2">
            <a:extLst>
              <a:ext uri="{FF2B5EF4-FFF2-40B4-BE49-F238E27FC236}">
                <a16:creationId xmlns:a16="http://schemas.microsoft.com/office/drawing/2014/main" id="{8F1E8BC9-13A6-14CC-195D-7E20D180BE3C}"/>
              </a:ext>
            </a:extLst>
          </p:cNvPr>
          <p:cNvSpPr>
            <a:spLocks noGrp="1"/>
          </p:cNvSpPr>
          <p:nvPr>
            <p:ph type="body" sz="quarter" idx="14"/>
          </p:nvPr>
        </p:nvSpPr>
        <p:spPr>
          <a:xfrm>
            <a:off x="406400" y="914400"/>
            <a:ext cx="11023600" cy="5334000"/>
          </a:xfrm>
        </p:spPr>
        <p:txBody>
          <a:bodyPr>
            <a:normAutofit fontScale="77500" lnSpcReduction="20000"/>
          </a:bodyPr>
          <a:lstStyle/>
          <a:p>
            <a:endParaRPr lang="en-US" dirty="0">
              <a:solidFill>
                <a:srgbClr val="2C2921"/>
              </a:solidFill>
            </a:endParaRPr>
          </a:p>
          <a:p>
            <a:pPr>
              <a:buAutoNum type="arabicPeriod"/>
            </a:pPr>
            <a:r>
              <a:rPr lang="en-US" b="1" dirty="0"/>
              <a:t>Industrial sector: 51 &amp; 54- Computer Systems Design and Related Services</a:t>
            </a:r>
          </a:p>
          <a:p>
            <a:pPr marL="0" indent="0"/>
            <a:r>
              <a:rPr lang="en-US" b="0" i="0" dirty="0">
                <a:solidFill>
                  <a:srgbClr val="2C2921"/>
                </a:solidFill>
                <a:effectLst/>
                <a:latin typeface="-apple-system"/>
              </a:rPr>
              <a:t>Cybercriminals are increasingly using </a:t>
            </a:r>
            <a:r>
              <a:rPr lang="en-US" b="0" i="0" dirty="0" err="1">
                <a:solidFill>
                  <a:srgbClr val="2C2921"/>
                </a:solidFill>
                <a:effectLst/>
                <a:latin typeface="-apple-system"/>
              </a:rPr>
              <a:t>WormGPT</a:t>
            </a:r>
            <a:r>
              <a:rPr lang="en-US" b="0" i="0" dirty="0">
                <a:solidFill>
                  <a:srgbClr val="2C2921"/>
                </a:solidFill>
                <a:effectLst/>
                <a:latin typeface="-apple-system"/>
              </a:rPr>
              <a:t>, an AI tool, for sophisticated Business Email Compromise (BEC) attacks, necessitating adaptive defense strategies and robust email verification processes. [7]</a:t>
            </a:r>
          </a:p>
          <a:p>
            <a:pPr marL="0" indent="0"/>
            <a:endParaRPr lang="en-US" b="0" i="0" dirty="0">
              <a:solidFill>
                <a:srgbClr val="2C2921"/>
              </a:solidFill>
              <a:effectLst/>
              <a:latin typeface="-apple-system"/>
            </a:endParaRPr>
          </a:p>
          <a:p>
            <a:pPr marL="0" indent="0"/>
            <a:r>
              <a:rPr lang="en-US" b="1" i="0" dirty="0">
                <a:effectLst/>
                <a:latin typeface="-apple-system"/>
              </a:rPr>
              <a:t>2. </a:t>
            </a:r>
            <a:r>
              <a:rPr lang="en-US" b="1" i="0" dirty="0">
                <a:effectLst/>
                <a:latin typeface="+mj-lt"/>
              </a:rPr>
              <a:t>Industrial Sector: 11- </a:t>
            </a:r>
            <a:r>
              <a:rPr lang="en-US" sz="1800" b="1" dirty="0">
                <a:effectLst/>
                <a:latin typeface="+mj-lt"/>
                <a:ea typeface="Times New Roman" panose="02020603050405020304" pitchFamily="18" charset="0"/>
              </a:rPr>
              <a:t>Agriculture, Forestry, Fishing and Hunting</a:t>
            </a:r>
            <a:endParaRPr lang="en-GB" sz="1800" b="1" dirty="0">
              <a:effectLst/>
              <a:latin typeface="+mj-lt"/>
              <a:ea typeface="Times New Roman" panose="02020603050405020304" pitchFamily="18" charset="0"/>
            </a:endParaRPr>
          </a:p>
          <a:p>
            <a:pPr marL="0" indent="0"/>
            <a:r>
              <a:rPr lang="en-US" b="0" i="0" dirty="0">
                <a:solidFill>
                  <a:srgbClr val="2C2921"/>
                </a:solidFill>
                <a:effectLst/>
                <a:latin typeface="-apple-system"/>
              </a:rPr>
              <a:t>AI is revolutionizing the agriculture sector by enhancing productivity, enabling predictive analysis, promoting sustainability, and reducing labor costs. Tools like </a:t>
            </a:r>
            <a:r>
              <a:rPr lang="en-US" b="0" i="0" dirty="0" err="1">
                <a:solidFill>
                  <a:srgbClr val="2C2921"/>
                </a:solidFill>
                <a:effectLst/>
                <a:latin typeface="-apple-system"/>
              </a:rPr>
              <a:t>AgricultureBERT</a:t>
            </a:r>
            <a:r>
              <a:rPr lang="en-US" b="0" i="0" dirty="0">
                <a:solidFill>
                  <a:srgbClr val="2C2921"/>
                </a:solidFill>
                <a:effectLst/>
                <a:latin typeface="-apple-system"/>
              </a:rPr>
              <a:t> provide valuable insights from vast agricultural data. Initiatives like “agri1.ai” aim to further harness AI’s potential, developing specialized models like “</a:t>
            </a:r>
            <a:r>
              <a:rPr lang="en-US" b="0" i="0" dirty="0" err="1">
                <a:solidFill>
                  <a:srgbClr val="2C2921"/>
                </a:solidFill>
                <a:effectLst/>
                <a:latin typeface="-apple-system"/>
              </a:rPr>
              <a:t>agriLLM</a:t>
            </a:r>
            <a:r>
              <a:rPr lang="en-US" b="0" i="0" dirty="0">
                <a:solidFill>
                  <a:srgbClr val="2C2921"/>
                </a:solidFill>
                <a:effectLst/>
                <a:latin typeface="-apple-system"/>
              </a:rPr>
              <a:t>” to address agricultural challenges globally. [8]</a:t>
            </a:r>
          </a:p>
          <a:p>
            <a:pPr marL="0" indent="0"/>
            <a:endParaRPr lang="en-US" dirty="0">
              <a:solidFill>
                <a:srgbClr val="2C2921"/>
              </a:solidFill>
              <a:latin typeface="-apple-system"/>
            </a:endParaRPr>
          </a:p>
          <a:p>
            <a:pPr marL="0" indent="0"/>
            <a:r>
              <a:rPr lang="en-US" b="1" dirty="0">
                <a:latin typeface="-apple-system"/>
              </a:rPr>
              <a:t>3. </a:t>
            </a:r>
            <a:r>
              <a:rPr lang="en-US" sz="1800" b="1" dirty="0">
                <a:effectLst/>
                <a:latin typeface="Calibri" panose="020F0502020204030204" pitchFamily="34" charset="0"/>
                <a:ea typeface="Times New Roman" panose="02020603050405020304" pitchFamily="18" charset="0"/>
              </a:rPr>
              <a:t>Industrial Sector: 52- Investment Banking and Securities Intermediation</a:t>
            </a:r>
          </a:p>
          <a:p>
            <a:pPr marL="0" indent="0"/>
            <a:r>
              <a:rPr lang="en-US" dirty="0">
                <a:solidFill>
                  <a:srgbClr val="2C2921"/>
                </a:solidFill>
                <a:latin typeface="-apple-system"/>
              </a:rPr>
              <a:t>The use of Large Language Models (LLMs) in Financial Institutions (FIs) poses risks including data hallucinations, security breaches, IP violations, and potential bias towards end users based on demographic and financial status.[9]</a:t>
            </a:r>
            <a:endParaRPr lang="en-GB" b="1" dirty="0">
              <a:solidFill>
                <a:srgbClr val="2C2921"/>
              </a:solidFill>
              <a:latin typeface="Times New Roman" panose="02020603050405020304" pitchFamily="18" charset="0"/>
              <a:ea typeface="Times New Roman" panose="02020603050405020304" pitchFamily="18" charset="0"/>
            </a:endParaRPr>
          </a:p>
          <a:p>
            <a:pPr marL="0" indent="0"/>
            <a:endParaRPr lang="en-US" sz="1800" b="1" dirty="0">
              <a:effectLst/>
              <a:latin typeface="Calibri" panose="020F0502020204030204" pitchFamily="34" charset="0"/>
              <a:ea typeface="Times New Roman" panose="02020603050405020304" pitchFamily="18" charset="0"/>
            </a:endParaRPr>
          </a:p>
          <a:p>
            <a:pPr marL="0" indent="0"/>
            <a:endParaRPr lang="en-GB" dirty="0">
              <a:solidFill>
                <a:srgbClr val="2C2921"/>
              </a:solidFill>
            </a:endParaRPr>
          </a:p>
        </p:txBody>
      </p:sp>
    </p:spTree>
    <p:extLst>
      <p:ext uri="{BB962C8B-B14F-4D97-AF65-F5344CB8AC3E}">
        <p14:creationId xmlns:p14="http://schemas.microsoft.com/office/powerpoint/2010/main" val="897109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61A587-076A-B876-7714-BDA0A65148CC}"/>
              </a:ext>
            </a:extLst>
          </p:cNvPr>
          <p:cNvSpPr>
            <a:spLocks noGrp="1"/>
          </p:cNvSpPr>
          <p:nvPr>
            <p:ph type="body" sz="quarter" idx="13"/>
          </p:nvPr>
        </p:nvSpPr>
        <p:spPr/>
        <p:txBody>
          <a:bodyPr/>
          <a:lstStyle/>
          <a:p>
            <a:r>
              <a:rPr lang="en-US" dirty="0">
                <a:ea typeface="ＭＳ Ｐゴシック"/>
              </a:rPr>
              <a:t>CVE Dataset, filtered with relevant key words</a:t>
            </a:r>
            <a:endParaRPr lang="en-US" dirty="0"/>
          </a:p>
        </p:txBody>
      </p:sp>
      <p:sp>
        <p:nvSpPr>
          <p:cNvPr id="3" name="Text Placeholder 2">
            <a:extLst>
              <a:ext uri="{FF2B5EF4-FFF2-40B4-BE49-F238E27FC236}">
                <a16:creationId xmlns:a16="http://schemas.microsoft.com/office/drawing/2014/main" id="{A96ACB7D-3DE6-124E-B8C5-4957F6E47987}"/>
              </a:ext>
            </a:extLst>
          </p:cNvPr>
          <p:cNvSpPr>
            <a:spLocks noGrp="1"/>
          </p:cNvSpPr>
          <p:nvPr>
            <p:ph type="body" sz="quarter" idx="14"/>
          </p:nvPr>
        </p:nvSpPr>
        <p:spPr/>
        <p:txBody>
          <a:bodyPr/>
          <a:lstStyle/>
          <a:p>
            <a:pPr>
              <a:buFont typeface="Calibri"/>
              <a:buChar char="-"/>
            </a:pPr>
            <a:r>
              <a:rPr lang="en-US" dirty="0">
                <a:ea typeface="ＭＳ Ｐゴシック"/>
              </a:rPr>
              <a:t>Filtered dataset with key words to find relevant records related to Large language Models</a:t>
            </a:r>
          </a:p>
          <a:p>
            <a:pPr>
              <a:buFont typeface="Calibri"/>
              <a:buChar char="-"/>
            </a:pPr>
            <a:r>
              <a:rPr lang="en-US" dirty="0">
                <a:ea typeface="ＭＳ Ｐゴシック"/>
              </a:rPr>
              <a:t>Filtered since year 2020</a:t>
            </a:r>
          </a:p>
          <a:p>
            <a:pPr>
              <a:buFont typeface="Calibri"/>
              <a:buChar char="-"/>
            </a:pPr>
            <a:r>
              <a:rPr lang="en-US" dirty="0">
                <a:ea typeface="ＭＳ Ｐゴシック"/>
              </a:rPr>
              <a:t>Retrieved 69 records with relevant content, mainly describing errors in operations</a:t>
            </a:r>
          </a:p>
        </p:txBody>
      </p:sp>
      <p:pic>
        <p:nvPicPr>
          <p:cNvPr id="4" name="Picture 3" descr="A screenshot of a computer&#10;&#10;Description automatically generated">
            <a:extLst>
              <a:ext uri="{FF2B5EF4-FFF2-40B4-BE49-F238E27FC236}">
                <a16:creationId xmlns:a16="http://schemas.microsoft.com/office/drawing/2014/main" id="{E4C5E6BC-3EB3-C46C-D4F0-1E9219E68A58}"/>
              </a:ext>
            </a:extLst>
          </p:cNvPr>
          <p:cNvPicPr>
            <a:picLocks noChangeAspect="1"/>
          </p:cNvPicPr>
          <p:nvPr/>
        </p:nvPicPr>
        <p:blipFill>
          <a:blip r:embed="rId2"/>
          <a:stretch>
            <a:fillRect/>
          </a:stretch>
        </p:blipFill>
        <p:spPr>
          <a:xfrm>
            <a:off x="261937" y="2106003"/>
            <a:ext cx="11191876" cy="4253337"/>
          </a:xfrm>
          <a:prstGeom prst="rect">
            <a:avLst/>
          </a:prstGeom>
        </p:spPr>
      </p:pic>
    </p:spTree>
    <p:extLst>
      <p:ext uri="{BB962C8B-B14F-4D97-AF65-F5344CB8AC3E}">
        <p14:creationId xmlns:p14="http://schemas.microsoft.com/office/powerpoint/2010/main" val="3585708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872F0B-12A6-9143-1EE8-A99093E2A386}"/>
              </a:ext>
            </a:extLst>
          </p:cNvPr>
          <p:cNvSpPr>
            <a:spLocks noGrp="1"/>
          </p:cNvSpPr>
          <p:nvPr>
            <p:ph type="body" sz="quarter" idx="13"/>
          </p:nvPr>
        </p:nvSpPr>
        <p:spPr>
          <a:solidFill>
            <a:schemeClr val="tx1"/>
          </a:solidFill>
        </p:spPr>
        <p:txBody>
          <a:bodyPr/>
          <a:lstStyle/>
          <a:p>
            <a:endParaRPr lang="en-US" dirty="0"/>
          </a:p>
        </p:txBody>
      </p:sp>
      <p:sp>
        <p:nvSpPr>
          <p:cNvPr id="3" name="Text Placeholder 2">
            <a:extLst>
              <a:ext uri="{FF2B5EF4-FFF2-40B4-BE49-F238E27FC236}">
                <a16:creationId xmlns:a16="http://schemas.microsoft.com/office/drawing/2014/main" id="{37B06002-9153-D846-9C1F-B47CA77B7E20}"/>
              </a:ext>
            </a:extLst>
          </p:cNvPr>
          <p:cNvSpPr>
            <a:spLocks noGrp="1"/>
          </p:cNvSpPr>
          <p:nvPr>
            <p:ph type="body" sz="quarter" idx="14"/>
          </p:nvPr>
        </p:nvSpPr>
        <p:spPr/>
        <p:txBody>
          <a:bodyPr/>
          <a:lstStyle/>
          <a:p>
            <a:pPr algn="ctr"/>
            <a:r>
              <a:rPr lang="en-US" sz="4400" b="1" dirty="0"/>
              <a:t>Appendix</a:t>
            </a:r>
          </a:p>
        </p:txBody>
      </p:sp>
    </p:spTree>
    <p:extLst>
      <p:ext uri="{BB962C8B-B14F-4D97-AF65-F5344CB8AC3E}">
        <p14:creationId xmlns:p14="http://schemas.microsoft.com/office/powerpoint/2010/main" val="37373960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9F4C39-DF00-437B-A03D-3C88B75032B1}"/>
              </a:ext>
            </a:extLst>
          </p:cNvPr>
          <p:cNvSpPr>
            <a:spLocks noGrp="1"/>
          </p:cNvSpPr>
          <p:nvPr>
            <p:ph type="body" sz="quarter" idx="13"/>
          </p:nvPr>
        </p:nvSpPr>
        <p:spPr/>
        <p:txBody>
          <a:bodyPr/>
          <a:lstStyle/>
          <a:p>
            <a:r>
              <a:rPr lang="en-US" dirty="0"/>
              <a:t>Extracting Data</a:t>
            </a:r>
          </a:p>
        </p:txBody>
      </p:sp>
      <p:sp>
        <p:nvSpPr>
          <p:cNvPr id="3" name="Text Placeholder 2">
            <a:extLst>
              <a:ext uri="{FF2B5EF4-FFF2-40B4-BE49-F238E27FC236}">
                <a16:creationId xmlns:a16="http://schemas.microsoft.com/office/drawing/2014/main" id="{A0FF0791-C857-7FB8-F99E-C88B713AC182}"/>
              </a:ext>
            </a:extLst>
          </p:cNvPr>
          <p:cNvSpPr>
            <a:spLocks noGrp="1"/>
          </p:cNvSpPr>
          <p:nvPr>
            <p:ph type="body" sz="quarter" idx="14"/>
          </p:nvPr>
        </p:nvSpPr>
        <p:spPr/>
        <p:txBody>
          <a:bodyPr/>
          <a:lstStyle/>
          <a:p>
            <a:r>
              <a:rPr lang="en-US" sz="1600" b="1" dirty="0">
                <a:solidFill>
                  <a:schemeClr val="bg2">
                    <a:lumMod val="10000"/>
                  </a:schemeClr>
                </a:solidFill>
              </a:rPr>
              <a:t>Method: </a:t>
            </a:r>
            <a:r>
              <a:rPr lang="en-US" sz="1600" dirty="0">
                <a:solidFill>
                  <a:schemeClr val="bg2">
                    <a:lumMod val="10000"/>
                  </a:schemeClr>
                </a:solidFill>
              </a:rPr>
              <a:t>A method we’ll be implementing to collect data for our risk assessment is the </a:t>
            </a:r>
            <a:r>
              <a:rPr lang="en-US" sz="1600" dirty="0" err="1">
                <a:solidFill>
                  <a:schemeClr val="bg2">
                    <a:lumMod val="10000"/>
                  </a:schemeClr>
                </a:solidFill>
              </a:rPr>
              <a:t>webscrapping</a:t>
            </a:r>
            <a:r>
              <a:rPr lang="en-US" sz="1600" dirty="0">
                <a:solidFill>
                  <a:schemeClr val="bg2">
                    <a:lumMod val="10000"/>
                  </a:schemeClr>
                </a:solidFill>
              </a:rPr>
              <a:t> technique.</a:t>
            </a:r>
          </a:p>
          <a:p>
            <a:r>
              <a:rPr lang="en-US" sz="1600" b="0" i="0" dirty="0">
                <a:solidFill>
                  <a:schemeClr val="bg2">
                    <a:lumMod val="10000"/>
                  </a:schemeClr>
                </a:solidFill>
                <a:effectLst/>
                <a:latin typeface="Söhne"/>
              </a:rPr>
              <a:t>Web scraping can be done manually, but it is often automated using software tools called web scrapers or crawlers</a:t>
            </a:r>
            <a:r>
              <a:rPr lang="en-US" sz="1600" dirty="0">
                <a:solidFill>
                  <a:schemeClr val="bg2">
                    <a:lumMod val="10000"/>
                  </a:schemeClr>
                </a:solidFill>
                <a:latin typeface="Söhne"/>
              </a:rPr>
              <a:t>. </a:t>
            </a:r>
          </a:p>
          <a:p>
            <a:endParaRPr lang="en-US" sz="1600" dirty="0">
              <a:solidFill>
                <a:schemeClr val="bg2">
                  <a:lumMod val="10000"/>
                </a:schemeClr>
              </a:solidFill>
              <a:latin typeface="Söhne"/>
            </a:endParaRPr>
          </a:p>
          <a:p>
            <a:pPr algn="l"/>
            <a:r>
              <a:rPr lang="en-US" sz="1600" b="0" i="0" dirty="0">
                <a:solidFill>
                  <a:schemeClr val="bg2">
                    <a:lumMod val="10000"/>
                  </a:schemeClr>
                </a:solidFill>
                <a:effectLst/>
                <a:latin typeface="Söhne"/>
              </a:rPr>
              <a:t>Web scraping is widely used in various domains for purposes such as:</a:t>
            </a:r>
          </a:p>
          <a:p>
            <a:pPr algn="l">
              <a:buFont typeface="Arial" panose="020B0604020202020204" pitchFamily="34" charset="0"/>
              <a:buChar char="•"/>
            </a:pPr>
            <a:r>
              <a:rPr lang="en-US" sz="1600" b="0" i="0" dirty="0">
                <a:solidFill>
                  <a:schemeClr val="bg2">
                    <a:lumMod val="10000"/>
                  </a:schemeClr>
                </a:solidFill>
                <a:effectLst/>
                <a:latin typeface="Söhne"/>
              </a:rPr>
              <a:t>Market research: Gathering pricing information, product details, and customer reviews from e-commerce websites.</a:t>
            </a:r>
          </a:p>
          <a:p>
            <a:pPr algn="l">
              <a:buFont typeface="Arial" panose="020B0604020202020204" pitchFamily="34" charset="0"/>
              <a:buChar char="•"/>
            </a:pPr>
            <a:r>
              <a:rPr lang="en-US" sz="1600" b="0" i="0" dirty="0">
                <a:solidFill>
                  <a:schemeClr val="bg2">
                    <a:lumMod val="10000"/>
                  </a:schemeClr>
                </a:solidFill>
                <a:effectLst/>
                <a:latin typeface="Söhne"/>
              </a:rPr>
              <a:t>Lead generation: Extracting contact information from business directories or social media platforms.</a:t>
            </a:r>
          </a:p>
          <a:p>
            <a:pPr marL="0" indent="0" algn="l"/>
            <a:endParaRPr lang="en-US" sz="1600" dirty="0">
              <a:solidFill>
                <a:schemeClr val="bg2">
                  <a:lumMod val="10000"/>
                </a:schemeClr>
              </a:solidFill>
              <a:latin typeface="Söhne"/>
            </a:endParaRPr>
          </a:p>
          <a:p>
            <a:pPr marL="0" indent="0" algn="l"/>
            <a:r>
              <a:rPr lang="en-US" sz="1600" b="0" i="0" dirty="0">
                <a:solidFill>
                  <a:schemeClr val="bg2">
                    <a:lumMod val="10000"/>
                  </a:schemeClr>
                </a:solidFill>
                <a:effectLst/>
                <a:latin typeface="Söhne"/>
              </a:rPr>
              <a:t>Libraries to perform </a:t>
            </a:r>
            <a:r>
              <a:rPr lang="en-US" sz="1600" b="0" i="0" dirty="0" err="1">
                <a:solidFill>
                  <a:schemeClr val="bg2">
                    <a:lumMod val="10000"/>
                  </a:schemeClr>
                </a:solidFill>
                <a:effectLst/>
                <a:latin typeface="Söhne"/>
              </a:rPr>
              <a:t>webscrapping</a:t>
            </a:r>
            <a:r>
              <a:rPr lang="en-US" sz="1600" b="0" i="0" dirty="0">
                <a:solidFill>
                  <a:schemeClr val="bg2">
                    <a:lumMod val="10000"/>
                  </a:schemeClr>
                </a:solidFill>
                <a:effectLst/>
                <a:latin typeface="Söhne"/>
              </a:rPr>
              <a:t>: </a:t>
            </a:r>
          </a:p>
          <a:p>
            <a:pPr marL="285750" indent="-285750" algn="l">
              <a:buFont typeface="Arial" panose="020B0604020202020204" pitchFamily="34" charset="0"/>
              <a:buChar char="•"/>
            </a:pPr>
            <a:r>
              <a:rPr lang="en-US" sz="1600" dirty="0">
                <a:solidFill>
                  <a:schemeClr val="bg2">
                    <a:lumMod val="10000"/>
                  </a:schemeClr>
                </a:solidFill>
                <a:latin typeface="Söhne"/>
              </a:rPr>
              <a:t>Beautiful Soup </a:t>
            </a:r>
          </a:p>
          <a:p>
            <a:pPr marL="285750" indent="-285750" algn="l">
              <a:buFont typeface="Arial" panose="020B0604020202020204" pitchFamily="34" charset="0"/>
              <a:buChar char="•"/>
            </a:pPr>
            <a:r>
              <a:rPr lang="en-US" sz="1600" b="0" i="0" dirty="0">
                <a:solidFill>
                  <a:schemeClr val="bg2">
                    <a:lumMod val="10000"/>
                  </a:schemeClr>
                </a:solidFill>
                <a:effectLst/>
                <a:latin typeface="Söhne"/>
              </a:rPr>
              <a:t>Scrapy </a:t>
            </a:r>
          </a:p>
          <a:p>
            <a:pPr marL="285750" indent="-285750" algn="l">
              <a:buFont typeface="Arial" panose="020B0604020202020204" pitchFamily="34" charset="0"/>
              <a:buChar char="•"/>
            </a:pPr>
            <a:r>
              <a:rPr lang="en-US" sz="1600" dirty="0">
                <a:solidFill>
                  <a:schemeClr val="bg2">
                    <a:lumMod val="10000"/>
                  </a:schemeClr>
                </a:solidFill>
                <a:latin typeface="Söhne"/>
              </a:rPr>
              <a:t>Selenium </a:t>
            </a:r>
          </a:p>
          <a:p>
            <a:pPr marL="285750" indent="-285750" algn="l">
              <a:buFont typeface="Arial" panose="020B0604020202020204" pitchFamily="34" charset="0"/>
              <a:buChar char="•"/>
            </a:pPr>
            <a:r>
              <a:rPr lang="en-US" sz="1600" b="0" i="0" dirty="0" err="1">
                <a:solidFill>
                  <a:schemeClr val="bg2">
                    <a:lumMod val="10000"/>
                  </a:schemeClr>
                </a:solidFill>
                <a:effectLst/>
                <a:latin typeface="Söhne"/>
              </a:rPr>
              <a:t>FeedParser</a:t>
            </a:r>
            <a:endParaRPr lang="en-US" sz="1600" b="0" i="0" dirty="0">
              <a:solidFill>
                <a:schemeClr val="bg2">
                  <a:lumMod val="10000"/>
                </a:schemeClr>
              </a:solidFill>
              <a:effectLst/>
              <a:latin typeface="Söhne"/>
            </a:endParaRPr>
          </a:p>
          <a:p>
            <a:r>
              <a:rPr lang="en-US" sz="1600" dirty="0">
                <a:solidFill>
                  <a:schemeClr val="bg2">
                    <a:lumMod val="10000"/>
                  </a:schemeClr>
                </a:solidFill>
                <a:latin typeface="Söhne"/>
              </a:rPr>
              <a:t> </a:t>
            </a:r>
            <a:r>
              <a:rPr lang="en-US" sz="1600" dirty="0">
                <a:solidFill>
                  <a:schemeClr val="bg2">
                    <a:lumMod val="10000"/>
                  </a:schemeClr>
                </a:solidFill>
              </a:rPr>
              <a:t> </a:t>
            </a:r>
          </a:p>
          <a:p>
            <a:endParaRPr lang="en-US" dirty="0">
              <a:solidFill>
                <a:schemeClr val="bg2">
                  <a:lumMod val="10000"/>
                </a:schemeClr>
              </a:solidFill>
            </a:endParaRPr>
          </a:p>
          <a:p>
            <a:endParaRPr lang="en-US" dirty="0">
              <a:solidFill>
                <a:schemeClr val="bg2">
                  <a:lumMod val="10000"/>
                </a:schemeClr>
              </a:solidFill>
            </a:endParaRPr>
          </a:p>
        </p:txBody>
      </p:sp>
    </p:spTree>
    <p:extLst>
      <p:ext uri="{BB962C8B-B14F-4D97-AF65-F5344CB8AC3E}">
        <p14:creationId xmlns:p14="http://schemas.microsoft.com/office/powerpoint/2010/main" val="2375908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CA4C658-51AB-23E0-4FAE-5D4CEFDDA8F7}"/>
              </a:ext>
            </a:extLst>
          </p:cNvPr>
          <p:cNvPicPr>
            <a:picLocks noChangeAspect="1"/>
          </p:cNvPicPr>
          <p:nvPr/>
        </p:nvPicPr>
        <p:blipFill>
          <a:blip r:embed="rId2"/>
          <a:stretch>
            <a:fillRect/>
          </a:stretch>
        </p:blipFill>
        <p:spPr>
          <a:xfrm>
            <a:off x="0" y="6059870"/>
            <a:ext cx="1063355" cy="798130"/>
          </a:xfrm>
          <a:prstGeom prst="rect">
            <a:avLst/>
          </a:prstGeom>
        </p:spPr>
      </p:pic>
      <p:sp>
        <p:nvSpPr>
          <p:cNvPr id="4" name="Arrow: Pentagon 3">
            <a:extLst>
              <a:ext uri="{FF2B5EF4-FFF2-40B4-BE49-F238E27FC236}">
                <a16:creationId xmlns:a16="http://schemas.microsoft.com/office/drawing/2014/main" id="{790B3FC1-0F35-DE8A-8610-9173D6241830}"/>
              </a:ext>
            </a:extLst>
          </p:cNvPr>
          <p:cNvSpPr/>
          <p:nvPr/>
        </p:nvSpPr>
        <p:spPr>
          <a:xfrm>
            <a:off x="152400" y="102701"/>
            <a:ext cx="2209799" cy="354499"/>
          </a:xfrm>
          <a:prstGeom prst="homePlat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alibri "/>
                <a:ea typeface="Calibri Light" panose="020F0302020204030204" pitchFamily="34" charset="0"/>
                <a:cs typeface="Calibri Light" panose="020F0302020204030204" pitchFamily="34" charset="0"/>
              </a:rPr>
              <a:t>SOLUTION ARCHITECTURE</a:t>
            </a:r>
          </a:p>
        </p:txBody>
      </p:sp>
    </p:spTree>
    <p:extLst>
      <p:ext uri="{BB962C8B-B14F-4D97-AF65-F5344CB8AC3E}">
        <p14:creationId xmlns:p14="http://schemas.microsoft.com/office/powerpoint/2010/main" val="13614204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CA4C658-51AB-23E0-4FAE-5D4CEFDDA8F7}"/>
              </a:ext>
            </a:extLst>
          </p:cNvPr>
          <p:cNvPicPr>
            <a:picLocks noChangeAspect="1"/>
          </p:cNvPicPr>
          <p:nvPr/>
        </p:nvPicPr>
        <p:blipFill>
          <a:blip r:embed="rId2"/>
          <a:stretch>
            <a:fillRect/>
          </a:stretch>
        </p:blipFill>
        <p:spPr>
          <a:xfrm>
            <a:off x="0" y="6059870"/>
            <a:ext cx="1063355" cy="798130"/>
          </a:xfrm>
          <a:prstGeom prst="rect">
            <a:avLst/>
          </a:prstGeom>
        </p:spPr>
      </p:pic>
      <p:pic>
        <p:nvPicPr>
          <p:cNvPr id="3" name="Picture 2">
            <a:extLst>
              <a:ext uri="{FF2B5EF4-FFF2-40B4-BE49-F238E27FC236}">
                <a16:creationId xmlns:a16="http://schemas.microsoft.com/office/drawing/2014/main" id="{7C00FEE9-0930-0142-F0DC-F847369461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51351"/>
            <a:ext cx="9578408" cy="6755298"/>
          </a:xfrm>
          <a:prstGeom prst="rect">
            <a:avLst/>
          </a:prstGeom>
        </p:spPr>
      </p:pic>
      <p:sp>
        <p:nvSpPr>
          <p:cNvPr id="4" name="Arrow: Pentagon 3">
            <a:extLst>
              <a:ext uri="{FF2B5EF4-FFF2-40B4-BE49-F238E27FC236}">
                <a16:creationId xmlns:a16="http://schemas.microsoft.com/office/drawing/2014/main" id="{790B3FC1-0F35-DE8A-8610-9173D6241830}"/>
              </a:ext>
            </a:extLst>
          </p:cNvPr>
          <p:cNvSpPr/>
          <p:nvPr/>
        </p:nvSpPr>
        <p:spPr>
          <a:xfrm>
            <a:off x="152400" y="102701"/>
            <a:ext cx="2209799" cy="354499"/>
          </a:xfrm>
          <a:prstGeom prst="homePlat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alibri "/>
                <a:ea typeface="Calibri Light" panose="020F0302020204030204" pitchFamily="34" charset="0"/>
                <a:cs typeface="Calibri Light" panose="020F0302020204030204" pitchFamily="34" charset="0"/>
              </a:rPr>
              <a:t>SOLUTION ARCHITECTURE</a:t>
            </a:r>
          </a:p>
        </p:txBody>
      </p:sp>
    </p:spTree>
    <p:extLst>
      <p:ext uri="{BB962C8B-B14F-4D97-AF65-F5344CB8AC3E}">
        <p14:creationId xmlns:p14="http://schemas.microsoft.com/office/powerpoint/2010/main" val="700459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65ECD-4BAF-11F1-AB14-BB23CEE99C76}"/>
              </a:ext>
            </a:extLst>
          </p:cNvPr>
          <p:cNvSpPr>
            <a:spLocks noGrp="1"/>
          </p:cNvSpPr>
          <p:nvPr>
            <p:ph type="body" sz="quarter" idx="13"/>
          </p:nvPr>
        </p:nvSpPr>
        <p:spPr>
          <a:solidFill>
            <a:schemeClr val="tx1"/>
          </a:solidFill>
        </p:spPr>
        <p:txBody>
          <a:bodyPr/>
          <a:lstStyle/>
          <a:p>
            <a:r>
              <a:rPr lang="en-US" dirty="0"/>
              <a:t>Dataset</a:t>
            </a:r>
          </a:p>
        </p:txBody>
      </p:sp>
      <p:sp>
        <p:nvSpPr>
          <p:cNvPr id="4" name="TextBox 3">
            <a:extLst>
              <a:ext uri="{FF2B5EF4-FFF2-40B4-BE49-F238E27FC236}">
                <a16:creationId xmlns:a16="http://schemas.microsoft.com/office/drawing/2014/main" id="{655B5DA8-5942-459C-3497-74F1A2414AB4}"/>
              </a:ext>
            </a:extLst>
          </p:cNvPr>
          <p:cNvSpPr txBox="1"/>
          <p:nvPr/>
        </p:nvSpPr>
        <p:spPr>
          <a:xfrm>
            <a:off x="524608" y="4568730"/>
            <a:ext cx="9993405"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dirty="0">
              <a:ea typeface="Calibri"/>
              <a:cs typeface="Calibri"/>
            </a:endParaRPr>
          </a:p>
          <a:p>
            <a:endParaRPr lang="en-US" sz="1100" dirty="0">
              <a:solidFill>
                <a:schemeClr val="bg2">
                  <a:lumMod val="10000"/>
                </a:schemeClr>
              </a:solidFill>
              <a:ea typeface="Calibri"/>
              <a:cs typeface="Calibri"/>
            </a:endParaRPr>
          </a:p>
          <a:p>
            <a:pPr marL="285750" indent="-285750">
              <a:buFont typeface="Arial" panose="020B0604020202020204" pitchFamily="34" charset="0"/>
              <a:buChar char="•"/>
            </a:pPr>
            <a:r>
              <a:rPr lang="en-US" sz="1600" dirty="0">
                <a:solidFill>
                  <a:schemeClr val="bg2">
                    <a:lumMod val="10000"/>
                  </a:schemeClr>
                </a:solidFill>
                <a:latin typeface="+mn-lt"/>
                <a:ea typeface="Calibri"/>
                <a:cs typeface="Calibri"/>
              </a:rPr>
              <a:t>The dataset contains records of publicly disclosed cybersecurity vulnerabilities from 1999 to the present (2024). </a:t>
            </a:r>
          </a:p>
          <a:p>
            <a:pPr marL="285750" indent="-285750">
              <a:buFont typeface="Arial" panose="020B0604020202020204" pitchFamily="34" charset="0"/>
              <a:buChar char="•"/>
            </a:pPr>
            <a:r>
              <a:rPr lang="en-US" sz="1600" dirty="0">
                <a:solidFill>
                  <a:schemeClr val="bg2">
                    <a:lumMod val="10000"/>
                  </a:schemeClr>
                </a:solidFill>
                <a:latin typeface="+mn-lt"/>
                <a:ea typeface="Calibri"/>
                <a:cs typeface="Calibri"/>
              </a:rPr>
              <a:t>(Cybersecurity vulnerabilities are weaknesses or flaws in software, hardware, networks, or systems that attackers can exploit to compromise the security of an </a:t>
            </a:r>
            <a:r>
              <a:rPr lang="en-US" sz="1600" dirty="0" err="1">
                <a:solidFill>
                  <a:schemeClr val="bg2">
                    <a:lumMod val="10000"/>
                  </a:schemeClr>
                </a:solidFill>
                <a:latin typeface="+mn-lt"/>
                <a:ea typeface="Calibri"/>
                <a:cs typeface="Calibri"/>
              </a:rPr>
              <a:t>organisation's</a:t>
            </a:r>
            <a:r>
              <a:rPr lang="en-US" sz="1600" dirty="0">
                <a:solidFill>
                  <a:schemeClr val="bg2">
                    <a:lumMod val="10000"/>
                  </a:schemeClr>
                </a:solidFill>
                <a:latin typeface="+mn-lt"/>
                <a:ea typeface="Calibri"/>
                <a:cs typeface="Calibri"/>
              </a:rPr>
              <a:t> information technology infrastructure.)</a:t>
            </a:r>
          </a:p>
          <a:p>
            <a:pPr marL="285750" indent="-285750">
              <a:buFont typeface="Arial" panose="020B0604020202020204" pitchFamily="34" charset="0"/>
              <a:buChar char="•"/>
            </a:pPr>
            <a:r>
              <a:rPr lang="en-US" sz="1600" dirty="0">
                <a:solidFill>
                  <a:schemeClr val="bg2">
                    <a:lumMod val="10000"/>
                  </a:schemeClr>
                </a:solidFill>
                <a:latin typeface="+mn-lt"/>
                <a:ea typeface="Calibri"/>
                <a:cs typeface="Calibri"/>
              </a:rPr>
              <a:t>Important columns include Name (CVE ID), Description, and References.</a:t>
            </a:r>
          </a:p>
          <a:p>
            <a:pPr marL="285750" indent="-285750">
              <a:buFont typeface="Arial" panose="020B0604020202020204" pitchFamily="34" charset="0"/>
              <a:buChar char="•"/>
            </a:pPr>
            <a:r>
              <a:rPr lang="en-US" sz="1600" dirty="0">
                <a:solidFill>
                  <a:schemeClr val="bg2">
                    <a:lumMod val="10000"/>
                  </a:schemeClr>
                </a:solidFill>
                <a:latin typeface="+mn-lt"/>
                <a:ea typeface="Calibri"/>
                <a:cs typeface="Calibri"/>
              </a:rPr>
              <a:t>The dataset contains both published records (220,000+) and reserved records (300,000+). Only published records contain descriptive data (description and reference). </a:t>
            </a:r>
          </a:p>
          <a:p>
            <a:endParaRPr lang="en-US" sz="1400" dirty="0">
              <a:latin typeface="+mn-lt"/>
            </a:endParaRPr>
          </a:p>
          <a:p>
            <a:endParaRPr lang="en-US" sz="1100" dirty="0">
              <a:ea typeface="Calibri"/>
              <a:cs typeface="Calibri"/>
            </a:endParaRPr>
          </a:p>
          <a:p>
            <a:endParaRPr lang="en-US" sz="1100" dirty="0">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E852D263-3C59-19A3-94E5-C384D2AA28FB}"/>
              </a:ext>
            </a:extLst>
          </p:cNvPr>
          <p:cNvPicPr>
            <a:picLocks noChangeAspect="1"/>
          </p:cNvPicPr>
          <p:nvPr/>
        </p:nvPicPr>
        <p:blipFill>
          <a:blip r:embed="rId3"/>
          <a:stretch>
            <a:fillRect/>
          </a:stretch>
        </p:blipFill>
        <p:spPr>
          <a:xfrm>
            <a:off x="533400" y="1534457"/>
            <a:ext cx="10244330" cy="3034273"/>
          </a:xfrm>
          <a:prstGeom prst="rect">
            <a:avLst/>
          </a:prstGeom>
        </p:spPr>
      </p:pic>
      <p:sp>
        <p:nvSpPr>
          <p:cNvPr id="6" name="TextBox 5">
            <a:extLst>
              <a:ext uri="{FF2B5EF4-FFF2-40B4-BE49-F238E27FC236}">
                <a16:creationId xmlns:a16="http://schemas.microsoft.com/office/drawing/2014/main" id="{1EA63A36-8BF4-0430-5AC1-B169F7C0731D}"/>
              </a:ext>
            </a:extLst>
          </p:cNvPr>
          <p:cNvSpPr txBox="1"/>
          <p:nvPr/>
        </p:nvSpPr>
        <p:spPr>
          <a:xfrm>
            <a:off x="533400" y="829546"/>
            <a:ext cx="1905000" cy="400110"/>
          </a:xfrm>
          <a:prstGeom prst="rect">
            <a:avLst/>
          </a:prstGeom>
          <a:noFill/>
        </p:spPr>
        <p:txBody>
          <a:bodyPr wrap="square" rtlCol="0">
            <a:spAutoFit/>
          </a:bodyPr>
          <a:lstStyle/>
          <a:p>
            <a:r>
              <a:rPr lang="en-US" sz="2000" b="1" dirty="0"/>
              <a:t>CVE DATASET</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1F782AF-B2DA-109D-9F8D-089EB5B820F1}"/>
                  </a:ext>
                </a:extLst>
              </p14:cNvPr>
              <p14:cNvContentPartPr/>
              <p14:nvPr/>
            </p14:nvContentPartPr>
            <p14:xfrm>
              <a:off x="6736772" y="198056"/>
              <a:ext cx="418414" cy="44398"/>
            </p14:xfrm>
          </p:contentPart>
        </mc:Choice>
        <mc:Fallback xmlns="">
          <p:pic>
            <p:nvPicPr>
              <p:cNvPr id="3" name="Ink 2">
                <a:extLst>
                  <a:ext uri="{FF2B5EF4-FFF2-40B4-BE49-F238E27FC236}">
                    <a16:creationId xmlns:a16="http://schemas.microsoft.com/office/drawing/2014/main" id="{31F782AF-B2DA-109D-9F8D-089EB5B820F1}"/>
                  </a:ext>
                </a:extLst>
              </p:cNvPr>
              <p:cNvPicPr/>
              <p:nvPr/>
            </p:nvPicPr>
            <p:blipFill>
              <a:blip r:embed="rId5"/>
              <a:stretch>
                <a:fillRect/>
              </a:stretch>
            </p:blipFill>
            <p:spPr>
              <a:xfrm>
                <a:off x="6718783" y="180154"/>
                <a:ext cx="454031" cy="79845"/>
              </a:xfrm>
              <a:prstGeom prst="rect">
                <a:avLst/>
              </a:prstGeom>
            </p:spPr>
          </p:pic>
        </mc:Fallback>
      </mc:AlternateContent>
    </p:spTree>
    <p:extLst>
      <p:ext uri="{BB962C8B-B14F-4D97-AF65-F5344CB8AC3E}">
        <p14:creationId xmlns:p14="http://schemas.microsoft.com/office/powerpoint/2010/main" val="2380249116"/>
      </p:ext>
    </p:extLst>
  </p:cSld>
  <p:clrMapOvr>
    <a:masterClrMapping/>
  </p:clrMapOvr>
  <p:extLst>
    <p:ext uri="{6950BFC3-D8DA-4A85-94F7-54DA5524770B}">
      <p188:commentRel xmlns:p188="http://schemas.microsoft.com/office/powerpoint/2018/8/main" r:id="rId2"/>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a:xfrm>
            <a:off x="381000" y="357188"/>
            <a:ext cx="10769600" cy="228600"/>
          </a:xfrm>
          <a:solidFill>
            <a:schemeClr val="tx1"/>
          </a:solidFill>
        </p:spPr>
        <p:txBody>
          <a:bodyPr/>
          <a:lstStyle/>
          <a:p>
            <a:r>
              <a:rPr lang="en-US" dirty="0"/>
              <a:t>problem Goals</a:t>
            </a:r>
          </a:p>
        </p:txBody>
      </p:sp>
      <p:pic>
        <p:nvPicPr>
          <p:cNvPr id="11" name="Graphic 10">
            <a:extLst>
              <a:ext uri="{FF2B5EF4-FFF2-40B4-BE49-F238E27FC236}">
                <a16:creationId xmlns:a16="http://schemas.microsoft.com/office/drawing/2014/main" id="{4F832991-88C4-A6C2-AA9F-2FB86D55E8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1017696"/>
            <a:ext cx="958771" cy="958771"/>
          </a:xfrm>
          <a:prstGeom prst="rect">
            <a:avLst/>
          </a:prstGeom>
        </p:spPr>
      </p:pic>
      <p:pic>
        <p:nvPicPr>
          <p:cNvPr id="14" name="Graphic 13">
            <a:extLst>
              <a:ext uri="{FF2B5EF4-FFF2-40B4-BE49-F238E27FC236}">
                <a16:creationId xmlns:a16="http://schemas.microsoft.com/office/drawing/2014/main" id="{35482870-221E-F0E8-6580-AFA32DE332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38200" y="5264071"/>
            <a:ext cx="958771" cy="958771"/>
          </a:xfrm>
          <a:prstGeom prst="rect">
            <a:avLst/>
          </a:prstGeom>
        </p:spPr>
      </p:pic>
      <p:pic>
        <p:nvPicPr>
          <p:cNvPr id="18" name="Graphic 17">
            <a:extLst>
              <a:ext uri="{FF2B5EF4-FFF2-40B4-BE49-F238E27FC236}">
                <a16:creationId xmlns:a16="http://schemas.microsoft.com/office/drawing/2014/main" id="{7C14938B-5FE0-39C0-CA2B-7E892A4090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199" y="2457450"/>
            <a:ext cx="958771" cy="958771"/>
          </a:xfrm>
          <a:prstGeom prst="rect">
            <a:avLst/>
          </a:prstGeom>
        </p:spPr>
      </p:pic>
      <p:pic>
        <p:nvPicPr>
          <p:cNvPr id="3" name="Graphic 2" descr="Puzzle pieces with solid fill">
            <a:extLst>
              <a:ext uri="{FF2B5EF4-FFF2-40B4-BE49-F238E27FC236}">
                <a16:creationId xmlns:a16="http://schemas.microsoft.com/office/drawing/2014/main" id="{EB4EDD2C-D3CE-439A-2E2E-14AB7C67FC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9314" y="3824316"/>
            <a:ext cx="958771" cy="958771"/>
          </a:xfrm>
          <a:prstGeom prst="rect">
            <a:avLst/>
          </a:prstGeom>
        </p:spPr>
      </p:pic>
      <p:sp>
        <p:nvSpPr>
          <p:cNvPr id="5" name="TextBox 4">
            <a:extLst>
              <a:ext uri="{FF2B5EF4-FFF2-40B4-BE49-F238E27FC236}">
                <a16:creationId xmlns:a16="http://schemas.microsoft.com/office/drawing/2014/main" id="{25874F8F-5EBC-2C43-8760-0064BBB1BE06}"/>
              </a:ext>
            </a:extLst>
          </p:cNvPr>
          <p:cNvSpPr txBox="1"/>
          <p:nvPr/>
        </p:nvSpPr>
        <p:spPr>
          <a:xfrm>
            <a:off x="2209800" y="1143000"/>
            <a:ext cx="7772400" cy="5509200"/>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solidFill>
                  <a:schemeClr val="tx1">
                    <a:lumMod val="75000"/>
                  </a:schemeClr>
                </a:solidFill>
                <a:latin typeface="Calibri"/>
                <a:ea typeface="ＭＳ Ｐゴシック"/>
              </a:rPr>
              <a:t>In recent years, the adoption of Large Language Models (LLMs) has seen a huge spike among various industry sectors.</a:t>
            </a:r>
            <a:endParaRPr lang="en-US" sz="2200" dirty="0">
              <a:solidFill>
                <a:schemeClr val="tx1">
                  <a:lumMod val="75000"/>
                </a:schemeClr>
              </a:solidFill>
              <a:latin typeface="Calibri"/>
              <a:ea typeface="ＭＳ Ｐゴシック"/>
              <a:cs typeface="Calibri"/>
            </a:endParaRPr>
          </a:p>
          <a:p>
            <a:pPr marL="285750" indent="-285750">
              <a:buFont typeface="Wingdings" panose="05000000000000000000" pitchFamily="2" charset="2"/>
              <a:buChar char="Ø"/>
            </a:pPr>
            <a:endParaRPr lang="en-US" sz="2200" dirty="0">
              <a:solidFill>
                <a:schemeClr val="tx1">
                  <a:lumMod val="75000"/>
                </a:schemeClr>
              </a:solidFill>
              <a:latin typeface="Calibri"/>
              <a:ea typeface="ＭＳ Ｐゴシック"/>
            </a:endParaRPr>
          </a:p>
          <a:p>
            <a:endParaRPr lang="en-US" sz="2200" dirty="0">
              <a:solidFill>
                <a:schemeClr val="tx1">
                  <a:lumMod val="75000"/>
                </a:schemeClr>
              </a:solidFill>
              <a:latin typeface="Calibri"/>
              <a:ea typeface="ＭＳ Ｐゴシック"/>
            </a:endParaRPr>
          </a:p>
          <a:p>
            <a:pPr marL="285750" indent="-285750">
              <a:buFont typeface="Wingdings" panose="05000000000000000000" pitchFamily="2" charset="2"/>
              <a:buChar char="Ø"/>
            </a:pPr>
            <a:r>
              <a:rPr lang="en-US" sz="2200" dirty="0">
                <a:solidFill>
                  <a:schemeClr val="tx1">
                    <a:lumMod val="75000"/>
                  </a:schemeClr>
                </a:solidFill>
                <a:latin typeface="Calibri"/>
                <a:ea typeface="ＭＳ Ｐゴシック"/>
              </a:rPr>
              <a:t>But these LLMs carry security vulnerabilities (privacy concerns, data theft, misinformation, phishing, etc.) that adversaries could exploit.</a:t>
            </a:r>
          </a:p>
          <a:p>
            <a:endParaRPr lang="en-US" sz="2200" dirty="0">
              <a:solidFill>
                <a:schemeClr val="tx1">
                  <a:lumMod val="75000"/>
                </a:schemeClr>
              </a:solidFill>
              <a:latin typeface="Calibri"/>
              <a:ea typeface="ＭＳ Ｐゴシック"/>
            </a:endParaRPr>
          </a:p>
          <a:p>
            <a:pPr marL="285750" indent="-285750">
              <a:buFont typeface="Wingdings" panose="05000000000000000000" pitchFamily="2" charset="2"/>
              <a:buChar char="Ø"/>
            </a:pPr>
            <a:endParaRPr lang="en-US" sz="2200" dirty="0">
              <a:solidFill>
                <a:schemeClr val="tx1">
                  <a:lumMod val="75000"/>
                </a:schemeClr>
              </a:solidFill>
              <a:latin typeface="Calibri"/>
              <a:ea typeface="ＭＳ Ｐゴシック"/>
            </a:endParaRPr>
          </a:p>
          <a:p>
            <a:pPr marL="285750" indent="-285750">
              <a:buFont typeface="Wingdings" panose="05000000000000000000" pitchFamily="2" charset="2"/>
              <a:buChar char="Ø"/>
            </a:pPr>
            <a:r>
              <a:rPr lang="en-US" sz="2200" dirty="0">
                <a:solidFill>
                  <a:schemeClr val="tx1">
                    <a:lumMod val="75000"/>
                  </a:schemeClr>
                </a:solidFill>
                <a:latin typeface="Calibri"/>
                <a:ea typeface="ＭＳ Ｐゴシック"/>
              </a:rPr>
              <a:t>There is a significant lack of guidance to inform industries about these vulnerabilities.</a:t>
            </a:r>
          </a:p>
          <a:p>
            <a:endParaRPr lang="en-US" sz="2200" dirty="0">
              <a:solidFill>
                <a:schemeClr val="tx1">
                  <a:lumMod val="75000"/>
                </a:schemeClr>
              </a:solidFill>
              <a:latin typeface="Calibri"/>
              <a:ea typeface="ＭＳ Ｐゴシック"/>
            </a:endParaRPr>
          </a:p>
          <a:p>
            <a:endParaRPr lang="en-US" sz="2200" dirty="0">
              <a:solidFill>
                <a:schemeClr val="tx1">
                  <a:lumMod val="75000"/>
                </a:schemeClr>
              </a:solidFill>
              <a:latin typeface="Calibri"/>
              <a:ea typeface="ＭＳ Ｐゴシック"/>
            </a:endParaRPr>
          </a:p>
          <a:p>
            <a:pPr marL="285750" indent="-285750">
              <a:buFont typeface="Wingdings" panose="05000000000000000000" pitchFamily="2" charset="2"/>
              <a:buChar char="Ø"/>
            </a:pPr>
            <a:r>
              <a:rPr lang="en-US" sz="2200" dirty="0">
                <a:solidFill>
                  <a:schemeClr val="tx1">
                    <a:lumMod val="75000"/>
                  </a:schemeClr>
                </a:solidFill>
                <a:latin typeface="Calibri"/>
                <a:ea typeface="ＭＳ Ｐゴシック"/>
              </a:rPr>
              <a:t>Our goal is to devise a risk assessment framework to inform about the risk of LLM use across industries.</a:t>
            </a:r>
          </a:p>
          <a:p>
            <a:endParaRPr lang="en-GB" sz="2200" dirty="0"/>
          </a:p>
        </p:txBody>
      </p:sp>
    </p:spTree>
    <p:extLst>
      <p:ext uri="{BB962C8B-B14F-4D97-AF65-F5344CB8AC3E}">
        <p14:creationId xmlns:p14="http://schemas.microsoft.com/office/powerpoint/2010/main" val="26849886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7FBCC9-8469-9280-5BD1-D1A6F54BFAEC}"/>
              </a:ext>
            </a:extLst>
          </p:cNvPr>
          <p:cNvSpPr>
            <a:spLocks noGrp="1"/>
          </p:cNvSpPr>
          <p:nvPr>
            <p:ph type="body" sz="quarter" idx="13"/>
          </p:nvPr>
        </p:nvSpPr>
        <p:spPr>
          <a:solidFill>
            <a:schemeClr val="tx1">
              <a:lumMod val="75000"/>
            </a:schemeClr>
          </a:solidFill>
        </p:spPr>
        <p:txBody>
          <a:bodyPr>
            <a:normAutofit fontScale="70000" lnSpcReduction="20000"/>
          </a:bodyPr>
          <a:lstStyle/>
          <a:p>
            <a:r>
              <a:rPr lang="en-US" dirty="0"/>
              <a:t>Exploratory data analysis </a:t>
            </a:r>
          </a:p>
          <a:p>
            <a:r>
              <a:rPr lang="en-US" dirty="0"/>
              <a:t> </a:t>
            </a:r>
          </a:p>
        </p:txBody>
      </p:sp>
      <p:pic>
        <p:nvPicPr>
          <p:cNvPr id="4" name="Picture 3" descr="A graph with a number of different colored squares&#10;&#10;Description automatically generated with medium confidence">
            <a:extLst>
              <a:ext uri="{FF2B5EF4-FFF2-40B4-BE49-F238E27FC236}">
                <a16:creationId xmlns:a16="http://schemas.microsoft.com/office/drawing/2014/main" id="{AE38457F-E1F3-42E2-25A3-38A71CB6086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14400" y="1066800"/>
            <a:ext cx="6316001" cy="5274357"/>
          </a:xfrm>
          <a:prstGeom prst="rect">
            <a:avLst/>
          </a:prstGeom>
        </p:spPr>
      </p:pic>
      <p:sp>
        <p:nvSpPr>
          <p:cNvPr id="5" name="TextBox 4">
            <a:extLst>
              <a:ext uri="{FF2B5EF4-FFF2-40B4-BE49-F238E27FC236}">
                <a16:creationId xmlns:a16="http://schemas.microsoft.com/office/drawing/2014/main" id="{EB895F44-5BFC-BB6E-5FF9-54CF244DB6B5}"/>
              </a:ext>
            </a:extLst>
          </p:cNvPr>
          <p:cNvSpPr txBox="1"/>
          <p:nvPr/>
        </p:nvSpPr>
        <p:spPr>
          <a:xfrm>
            <a:off x="8077200" y="1371600"/>
            <a:ext cx="3059107" cy="1384995"/>
          </a:xfrm>
          <a:prstGeom prst="rect">
            <a:avLst/>
          </a:prstGeom>
          <a:noFill/>
        </p:spPr>
        <p:txBody>
          <a:bodyPr wrap="none" rtlCol="0">
            <a:spAutoFit/>
          </a:bodyPr>
          <a:lstStyle/>
          <a:p>
            <a:r>
              <a:rPr lang="en-US" sz="2400" dirty="0"/>
              <a:t>Timeline for attacks</a:t>
            </a:r>
          </a:p>
          <a:p>
            <a:endParaRPr lang="en-US" sz="2400" dirty="0"/>
          </a:p>
          <a:p>
            <a:pPr marL="342900" indent="-342900">
              <a:buFont typeface="Arial" panose="020B0604020202020204" pitchFamily="34" charset="0"/>
              <a:buChar char="•"/>
            </a:pPr>
            <a:r>
              <a:rPr lang="en-US" b="1" dirty="0"/>
              <a:t>Discovery</a:t>
            </a:r>
            <a:r>
              <a:rPr lang="en-US" dirty="0"/>
              <a:t> takes </a:t>
            </a:r>
            <a:r>
              <a:rPr lang="en-US" dirty="0">
                <a:solidFill>
                  <a:srgbClr val="FF0000"/>
                </a:solidFill>
              </a:rPr>
              <a:t>most</a:t>
            </a:r>
            <a:r>
              <a:rPr lang="en-US" dirty="0"/>
              <a:t> time,</a:t>
            </a:r>
          </a:p>
          <a:p>
            <a:r>
              <a:rPr lang="en-US" dirty="0"/>
              <a:t>Sometimes even year.</a:t>
            </a:r>
          </a:p>
        </p:txBody>
      </p:sp>
    </p:spTree>
    <p:extLst>
      <p:ext uri="{BB962C8B-B14F-4D97-AF65-F5344CB8AC3E}">
        <p14:creationId xmlns:p14="http://schemas.microsoft.com/office/powerpoint/2010/main" val="136889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334383-44E1-81C0-A7F5-D0BCCCF98B88}"/>
              </a:ext>
            </a:extLst>
          </p:cNvPr>
          <p:cNvSpPr>
            <a:spLocks noGrp="1"/>
          </p:cNvSpPr>
          <p:nvPr>
            <p:ph type="body" sz="quarter" idx="13"/>
          </p:nvPr>
        </p:nvSpPr>
        <p:spPr>
          <a:xfrm>
            <a:off x="334756" y="373190"/>
            <a:ext cx="10769600" cy="228600"/>
          </a:xfrm>
          <a:solidFill>
            <a:schemeClr val="tx1">
              <a:lumMod val="75000"/>
            </a:schemeClr>
          </a:solidFill>
        </p:spPr>
        <p:txBody>
          <a:bodyPr/>
          <a:lstStyle/>
          <a:p>
            <a:r>
              <a:rPr lang="en-US" dirty="0">
                <a:ea typeface="+mn-lt"/>
                <a:cs typeface="+mn-lt"/>
              </a:rPr>
              <a:t>GINI INDEX ON AGGREGATED VERIS &amp; CENSUS DATASET (2020-2023)</a:t>
            </a:r>
            <a:endParaRPr lang="en-US" dirty="0"/>
          </a:p>
        </p:txBody>
      </p:sp>
      <p:sp>
        <p:nvSpPr>
          <p:cNvPr id="17" name="TextBox 16">
            <a:extLst>
              <a:ext uri="{FF2B5EF4-FFF2-40B4-BE49-F238E27FC236}">
                <a16:creationId xmlns:a16="http://schemas.microsoft.com/office/drawing/2014/main" id="{EA4101E1-C9AB-C1DE-65BB-2A41B8CB34A2}"/>
              </a:ext>
            </a:extLst>
          </p:cNvPr>
          <p:cNvSpPr txBox="1"/>
          <p:nvPr/>
        </p:nvSpPr>
        <p:spPr>
          <a:xfrm>
            <a:off x="347055" y="710894"/>
            <a:ext cx="2700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ea typeface="ＭＳ Ｐゴシック"/>
              </a:rPr>
              <a:t>High Level – Risk Score</a:t>
            </a:r>
            <a:endParaRPr lang="en-US" b="1" dirty="0"/>
          </a:p>
        </p:txBody>
      </p:sp>
      <p:sp>
        <p:nvSpPr>
          <p:cNvPr id="6" name="TextBox 5">
            <a:extLst>
              <a:ext uri="{FF2B5EF4-FFF2-40B4-BE49-F238E27FC236}">
                <a16:creationId xmlns:a16="http://schemas.microsoft.com/office/drawing/2014/main" id="{46028400-3051-D366-375E-0B60B1971245}"/>
              </a:ext>
            </a:extLst>
          </p:cNvPr>
          <p:cNvSpPr txBox="1"/>
          <p:nvPr/>
        </p:nvSpPr>
        <p:spPr>
          <a:xfrm>
            <a:off x="7475041" y="1958113"/>
            <a:ext cx="3092835" cy="369332"/>
          </a:xfrm>
          <a:prstGeom prst="rect">
            <a:avLst/>
          </a:prstGeom>
          <a:solidFill>
            <a:schemeClr val="bg1"/>
          </a:solidFill>
          <a:ln>
            <a:solidFill>
              <a:schemeClr val="tx1"/>
            </a:solidFill>
          </a:ln>
        </p:spPr>
        <p:txBody>
          <a:bodyPr wrap="square" lIns="91440" tIns="45720" rIns="91440" bIns="45720" rtlCol="0" anchor="t">
            <a:spAutoFit/>
          </a:bodyPr>
          <a:lstStyle/>
          <a:p>
            <a:r>
              <a:rPr lang="en-US" i="1" dirty="0">
                <a:solidFill>
                  <a:prstClr val="black"/>
                </a:solidFill>
                <a:latin typeface="Aptos"/>
                <a:ea typeface="ＭＳ Ｐゴシック"/>
                <a:cs typeface="Segoe UI"/>
              </a:rPr>
              <a:t>LLM Meta Prompt Extraction</a:t>
            </a:r>
            <a:endParaRPr lang="en-US" dirty="0">
              <a:solidFill>
                <a:prstClr val="black"/>
              </a:solidFill>
            </a:endParaRPr>
          </a:p>
        </p:txBody>
      </p:sp>
      <p:pic>
        <p:nvPicPr>
          <p:cNvPr id="3" name="Picture 2" descr="A graph with blue and orange lines&#10;&#10;Description automatically generated">
            <a:extLst>
              <a:ext uri="{FF2B5EF4-FFF2-40B4-BE49-F238E27FC236}">
                <a16:creationId xmlns:a16="http://schemas.microsoft.com/office/drawing/2014/main" id="{0D017DA7-CDD0-6168-081D-74969F8655E3}"/>
              </a:ext>
            </a:extLst>
          </p:cNvPr>
          <p:cNvPicPr>
            <a:picLocks noChangeAspect="1"/>
          </p:cNvPicPr>
          <p:nvPr/>
        </p:nvPicPr>
        <p:blipFill>
          <a:blip r:embed="rId2"/>
          <a:stretch>
            <a:fillRect/>
          </a:stretch>
        </p:blipFill>
        <p:spPr>
          <a:xfrm>
            <a:off x="7465659" y="3602568"/>
            <a:ext cx="4161014" cy="3208866"/>
          </a:xfrm>
          <a:prstGeom prst="rect">
            <a:avLst/>
          </a:prstGeom>
          <a:ln>
            <a:solidFill>
              <a:schemeClr val="tx1"/>
            </a:solidFill>
          </a:ln>
        </p:spPr>
      </p:pic>
      <p:pic>
        <p:nvPicPr>
          <p:cNvPr id="5" name="Picture 4" descr="A screenshot of a data&#10;&#10;Description automatically generated">
            <a:extLst>
              <a:ext uri="{FF2B5EF4-FFF2-40B4-BE49-F238E27FC236}">
                <a16:creationId xmlns:a16="http://schemas.microsoft.com/office/drawing/2014/main" id="{639261D0-0532-2A50-89FB-3F9C3EEBDBAA}"/>
              </a:ext>
            </a:extLst>
          </p:cNvPr>
          <p:cNvPicPr>
            <a:picLocks noChangeAspect="1"/>
          </p:cNvPicPr>
          <p:nvPr/>
        </p:nvPicPr>
        <p:blipFill rotWithShape="1">
          <a:blip r:embed="rId3"/>
          <a:srcRect l="17384" t="-71" r="54" b="-263"/>
          <a:stretch/>
        </p:blipFill>
        <p:spPr>
          <a:xfrm>
            <a:off x="479778" y="1097581"/>
            <a:ext cx="6740829" cy="5731539"/>
          </a:xfrm>
          <a:prstGeom prst="rect">
            <a:avLst/>
          </a:prstGeom>
        </p:spPr>
      </p:pic>
      <p:sp>
        <p:nvSpPr>
          <p:cNvPr id="7" name="Rectangle 6">
            <a:extLst>
              <a:ext uri="{FF2B5EF4-FFF2-40B4-BE49-F238E27FC236}">
                <a16:creationId xmlns:a16="http://schemas.microsoft.com/office/drawing/2014/main" id="{6C5BAC64-3238-3273-4896-C4DE3B39FAFE}"/>
              </a:ext>
            </a:extLst>
          </p:cNvPr>
          <p:cNvSpPr/>
          <p:nvPr/>
        </p:nvSpPr>
        <p:spPr>
          <a:xfrm>
            <a:off x="393559" y="3226928"/>
            <a:ext cx="6922204" cy="4004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458D67-7F0A-27F6-32BC-14AC247CB2DF}"/>
              </a:ext>
            </a:extLst>
          </p:cNvPr>
          <p:cNvSpPr txBox="1"/>
          <p:nvPr/>
        </p:nvSpPr>
        <p:spPr>
          <a:xfrm>
            <a:off x="7470602" y="2459148"/>
            <a:ext cx="4397725" cy="646331"/>
          </a:xfrm>
          <a:prstGeom prst="rect">
            <a:avLst/>
          </a:prstGeom>
          <a:noFill/>
        </p:spPr>
        <p:txBody>
          <a:bodyPr wrap="square" lIns="91440" tIns="45720" rIns="91440" bIns="45720" rtlCol="0" anchor="t">
            <a:spAutoFit/>
          </a:bodyPr>
          <a:lstStyle/>
          <a:p>
            <a:r>
              <a:rPr lang="en-US" i="1" dirty="0">
                <a:solidFill>
                  <a:prstClr val="black"/>
                </a:solidFill>
                <a:latin typeface="Aptos" panose="02110004020202020204"/>
                <a:ea typeface="ＭＳ Ｐゴシック"/>
              </a:rPr>
              <a:t>Gini Index =  1 - Sum of Lorenz Curve Score</a:t>
            </a:r>
          </a:p>
          <a:p>
            <a:r>
              <a:rPr lang="en-US" i="1" dirty="0">
                <a:solidFill>
                  <a:prstClr val="black"/>
                </a:solidFill>
                <a:latin typeface="Aptos"/>
                <a:ea typeface="ＭＳ Ｐゴシック"/>
                <a:cs typeface="Calibri"/>
              </a:rPr>
              <a:t>                      =  0.72</a:t>
            </a:r>
            <a:endParaRPr lang="en-US" i="1" dirty="0">
              <a:solidFill>
                <a:prstClr val="black"/>
              </a:solidFill>
              <a:latin typeface="Aptos"/>
              <a:cs typeface="Calibri"/>
            </a:endParaRPr>
          </a:p>
        </p:txBody>
      </p:sp>
    </p:spTree>
    <p:extLst>
      <p:ext uri="{BB962C8B-B14F-4D97-AF65-F5344CB8AC3E}">
        <p14:creationId xmlns:p14="http://schemas.microsoft.com/office/powerpoint/2010/main" val="802668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6147</Words>
  <Application>Microsoft Office PowerPoint</Application>
  <PresentationFormat>Widescreen</PresentationFormat>
  <Paragraphs>833</Paragraphs>
  <Slides>85</Slides>
  <Notes>4</Notes>
  <HiddenSlides>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85</vt:i4>
      </vt:variant>
    </vt:vector>
  </HeadingPairs>
  <TitlesOfParts>
    <vt:vector size="100" baseType="lpstr">
      <vt:lpstr>ＭＳ Ｐゴシック</vt:lpstr>
      <vt:lpstr>-apple-system</vt:lpstr>
      <vt:lpstr>Aptos</vt:lpstr>
      <vt:lpstr>Aptos Display</vt:lpstr>
      <vt:lpstr>Aptos Narrow</vt:lpstr>
      <vt:lpstr>Arial</vt:lpstr>
      <vt:lpstr>Arial,Sans-Serif</vt:lpstr>
      <vt:lpstr>Calibri</vt:lpstr>
      <vt:lpstr>Calibri </vt:lpstr>
      <vt:lpstr>Cambria Math</vt:lpstr>
      <vt:lpstr>Inter</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goals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Suyog Suresh Patagave</dc:creator>
  <cp:lastModifiedBy>Suyog Suresh Patagave</cp:lastModifiedBy>
  <cp:revision>1</cp:revision>
  <dcterms:created xsi:type="dcterms:W3CDTF">2024-05-02T17:22:49Z</dcterms:created>
  <dcterms:modified xsi:type="dcterms:W3CDTF">2024-05-02T17:28:40Z</dcterms:modified>
</cp:coreProperties>
</file>